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8" r:id="rId1"/>
  </p:sldMasterIdLst>
  <p:notesMasterIdLst>
    <p:notesMasterId r:id="rId15"/>
  </p:notesMasterIdLst>
  <p:sldIdLst>
    <p:sldId id="256" r:id="rId2"/>
    <p:sldId id="257" r:id="rId3"/>
    <p:sldId id="282" r:id="rId4"/>
    <p:sldId id="284" r:id="rId5"/>
    <p:sldId id="286" r:id="rId6"/>
    <p:sldId id="299" r:id="rId7"/>
    <p:sldId id="289" r:id="rId8"/>
    <p:sldId id="298" r:id="rId9"/>
    <p:sldId id="295" r:id="rId10"/>
    <p:sldId id="302" r:id="rId11"/>
    <p:sldId id="300" r:id="rId12"/>
    <p:sldId id="301" r:id="rId13"/>
    <p:sldId id="29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348" autoAdjust="0"/>
    <p:restoredTop sz="94660" autoAdjust="0"/>
  </p:normalViewPr>
  <p:slideViewPr>
    <p:cSldViewPr snapToGrid="0">
      <p:cViewPr varScale="1">
        <p:scale>
          <a:sx n="109" d="100"/>
          <a:sy n="109" d="100"/>
        </p:scale>
        <p:origin x="224" y="600"/>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74" d="100"/>
          <a:sy n="74" d="100"/>
        </p:scale>
        <p:origin x="267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EFB8A4-BA66-4C4B-A5A9-1C3758818924}" type="datetimeFigureOut">
              <a:rPr lang="en-US" smtClean="0"/>
              <a:t>3/24/22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3C3CBF-1224-4BB5-AFC1-5CF68C60555F}" type="slidenum">
              <a:rPr lang="en-US" smtClean="0"/>
              <a:t>‹#›</a:t>
            </a:fld>
            <a:endParaRPr lang="en-US" dirty="0"/>
          </a:p>
        </p:txBody>
      </p:sp>
    </p:spTree>
    <p:extLst>
      <p:ext uri="{BB962C8B-B14F-4D97-AF65-F5344CB8AC3E}">
        <p14:creationId xmlns:p14="http://schemas.microsoft.com/office/powerpoint/2010/main" val="3201130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3C3CBF-1224-4BB5-AFC1-5CF68C60555F}" type="slidenum">
              <a:rPr lang="en-US" smtClean="0"/>
              <a:t>1</a:t>
            </a:fld>
            <a:endParaRPr lang="en-US" dirty="0"/>
          </a:p>
        </p:txBody>
      </p:sp>
    </p:spTree>
    <p:extLst>
      <p:ext uri="{BB962C8B-B14F-4D97-AF65-F5344CB8AC3E}">
        <p14:creationId xmlns:p14="http://schemas.microsoft.com/office/powerpoint/2010/main" val="23384587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3C3CBF-1224-4BB5-AFC1-5CF68C60555F}" type="slidenum">
              <a:rPr lang="en-US" smtClean="0"/>
              <a:t>10</a:t>
            </a:fld>
            <a:endParaRPr lang="en-US" dirty="0"/>
          </a:p>
        </p:txBody>
      </p:sp>
    </p:spTree>
    <p:extLst>
      <p:ext uri="{BB962C8B-B14F-4D97-AF65-F5344CB8AC3E}">
        <p14:creationId xmlns:p14="http://schemas.microsoft.com/office/powerpoint/2010/main" val="30598020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3C3CBF-1224-4BB5-AFC1-5CF68C60555F}" type="slidenum">
              <a:rPr lang="en-US" smtClean="0"/>
              <a:t>11</a:t>
            </a:fld>
            <a:endParaRPr lang="en-US" dirty="0"/>
          </a:p>
        </p:txBody>
      </p:sp>
    </p:spTree>
    <p:extLst>
      <p:ext uri="{BB962C8B-B14F-4D97-AF65-F5344CB8AC3E}">
        <p14:creationId xmlns:p14="http://schemas.microsoft.com/office/powerpoint/2010/main" val="2156510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3C3CBF-1224-4BB5-AFC1-5CF68C60555F}" type="slidenum">
              <a:rPr lang="en-US" smtClean="0"/>
              <a:t>12</a:t>
            </a:fld>
            <a:endParaRPr lang="en-US" dirty="0"/>
          </a:p>
        </p:txBody>
      </p:sp>
    </p:spTree>
    <p:extLst>
      <p:ext uri="{BB962C8B-B14F-4D97-AF65-F5344CB8AC3E}">
        <p14:creationId xmlns:p14="http://schemas.microsoft.com/office/powerpoint/2010/main" val="8818447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3C3CBF-1224-4BB5-AFC1-5CF68C60555F}" type="slidenum">
              <a:rPr lang="en-US" smtClean="0"/>
              <a:t>13</a:t>
            </a:fld>
            <a:endParaRPr lang="en-US" dirty="0"/>
          </a:p>
        </p:txBody>
      </p:sp>
    </p:spTree>
    <p:extLst>
      <p:ext uri="{BB962C8B-B14F-4D97-AF65-F5344CB8AC3E}">
        <p14:creationId xmlns:p14="http://schemas.microsoft.com/office/powerpoint/2010/main" val="32924559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3C3CBF-1224-4BB5-AFC1-5CF68C60555F}" type="slidenum">
              <a:rPr lang="en-US" smtClean="0"/>
              <a:t>2</a:t>
            </a:fld>
            <a:endParaRPr lang="en-US" dirty="0"/>
          </a:p>
        </p:txBody>
      </p:sp>
    </p:spTree>
    <p:extLst>
      <p:ext uri="{BB962C8B-B14F-4D97-AF65-F5344CB8AC3E}">
        <p14:creationId xmlns:p14="http://schemas.microsoft.com/office/powerpoint/2010/main" val="4044536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3C3CBF-1224-4BB5-AFC1-5CF68C60555F}" type="slidenum">
              <a:rPr lang="en-US" smtClean="0"/>
              <a:t>3</a:t>
            </a:fld>
            <a:endParaRPr lang="en-US" dirty="0"/>
          </a:p>
        </p:txBody>
      </p:sp>
    </p:spTree>
    <p:extLst>
      <p:ext uri="{BB962C8B-B14F-4D97-AF65-F5344CB8AC3E}">
        <p14:creationId xmlns:p14="http://schemas.microsoft.com/office/powerpoint/2010/main" val="15673628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3C3CBF-1224-4BB5-AFC1-5CF68C60555F}" type="slidenum">
              <a:rPr lang="en-US" smtClean="0"/>
              <a:t>4</a:t>
            </a:fld>
            <a:endParaRPr lang="en-US" dirty="0"/>
          </a:p>
        </p:txBody>
      </p:sp>
    </p:spTree>
    <p:extLst>
      <p:ext uri="{BB962C8B-B14F-4D97-AF65-F5344CB8AC3E}">
        <p14:creationId xmlns:p14="http://schemas.microsoft.com/office/powerpoint/2010/main" val="37566795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3C3CBF-1224-4BB5-AFC1-5CF68C60555F}" type="slidenum">
              <a:rPr lang="en-US" smtClean="0"/>
              <a:t>5</a:t>
            </a:fld>
            <a:endParaRPr lang="en-US" dirty="0"/>
          </a:p>
        </p:txBody>
      </p:sp>
    </p:spTree>
    <p:extLst>
      <p:ext uri="{BB962C8B-B14F-4D97-AF65-F5344CB8AC3E}">
        <p14:creationId xmlns:p14="http://schemas.microsoft.com/office/powerpoint/2010/main" val="658894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3C3CBF-1224-4BB5-AFC1-5CF68C60555F}" type="slidenum">
              <a:rPr lang="en-US" smtClean="0"/>
              <a:t>6</a:t>
            </a:fld>
            <a:endParaRPr lang="en-US" dirty="0"/>
          </a:p>
        </p:txBody>
      </p:sp>
    </p:spTree>
    <p:extLst>
      <p:ext uri="{BB962C8B-B14F-4D97-AF65-F5344CB8AC3E}">
        <p14:creationId xmlns:p14="http://schemas.microsoft.com/office/powerpoint/2010/main" val="24131424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3C3CBF-1224-4BB5-AFC1-5CF68C60555F}" type="slidenum">
              <a:rPr lang="en-US" smtClean="0"/>
              <a:t>7</a:t>
            </a:fld>
            <a:endParaRPr lang="en-US" dirty="0"/>
          </a:p>
        </p:txBody>
      </p:sp>
    </p:spTree>
    <p:extLst>
      <p:ext uri="{BB962C8B-B14F-4D97-AF65-F5344CB8AC3E}">
        <p14:creationId xmlns:p14="http://schemas.microsoft.com/office/powerpoint/2010/main" val="39828756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3C3CBF-1224-4BB5-AFC1-5CF68C60555F}" type="slidenum">
              <a:rPr lang="en-US" smtClean="0"/>
              <a:t>8</a:t>
            </a:fld>
            <a:endParaRPr lang="en-US" dirty="0"/>
          </a:p>
        </p:txBody>
      </p:sp>
    </p:spTree>
    <p:extLst>
      <p:ext uri="{BB962C8B-B14F-4D97-AF65-F5344CB8AC3E}">
        <p14:creationId xmlns:p14="http://schemas.microsoft.com/office/powerpoint/2010/main" val="22378287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3C3CBF-1224-4BB5-AFC1-5CF68C60555F}" type="slidenum">
              <a:rPr lang="en-US" smtClean="0"/>
              <a:t>9</a:t>
            </a:fld>
            <a:endParaRPr lang="en-US" dirty="0"/>
          </a:p>
        </p:txBody>
      </p:sp>
    </p:spTree>
    <p:extLst>
      <p:ext uri="{BB962C8B-B14F-4D97-AF65-F5344CB8AC3E}">
        <p14:creationId xmlns:p14="http://schemas.microsoft.com/office/powerpoint/2010/main" val="1681242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r>
              <a:rPr lang="en-US" dirty="0"/>
              <a:t>June 8, 2015</a:t>
            </a:r>
          </a:p>
        </p:txBody>
      </p:sp>
      <p:sp>
        <p:nvSpPr>
          <p:cNvPr id="5" name="Footer Placeholder 4"/>
          <p:cNvSpPr>
            <a:spLocks noGrp="1"/>
          </p:cNvSpPr>
          <p:nvPr>
            <p:ph type="ftr" sz="quarter" idx="11"/>
          </p:nvPr>
        </p:nvSpPr>
        <p:spPr/>
        <p:txBody>
          <a:bodyPr/>
          <a:lstStyle/>
          <a:p>
            <a:r>
              <a:rPr lang="en-US" dirty="0"/>
              <a:t>TABOR &amp; Public Notices/Shellman &amp; Schler</a:t>
            </a:r>
          </a:p>
        </p:txBody>
      </p:sp>
      <p:sp>
        <p:nvSpPr>
          <p:cNvPr id="6" name="Slide Number Placeholder 5"/>
          <p:cNvSpPr>
            <a:spLocks noGrp="1"/>
          </p:cNvSpPr>
          <p:nvPr>
            <p:ph type="sldNum" sz="quarter" idx="12"/>
          </p:nvPr>
        </p:nvSpPr>
        <p:spPr/>
        <p:txBody>
          <a:bodyPr/>
          <a:lstStyle/>
          <a:p>
            <a:fld id="{78960512-3464-4C80-89D0-5605A6DBE7B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795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dirty="0"/>
              <a:t>June 8, 2015</a:t>
            </a:r>
          </a:p>
        </p:txBody>
      </p:sp>
      <p:sp>
        <p:nvSpPr>
          <p:cNvPr id="5" name="Footer Placeholder 4"/>
          <p:cNvSpPr>
            <a:spLocks noGrp="1"/>
          </p:cNvSpPr>
          <p:nvPr>
            <p:ph type="ftr" sz="quarter" idx="11"/>
          </p:nvPr>
        </p:nvSpPr>
        <p:spPr/>
        <p:txBody>
          <a:bodyPr/>
          <a:lstStyle/>
          <a:p>
            <a:r>
              <a:rPr lang="en-US" dirty="0"/>
              <a:t>TABOR &amp; Public Notices/Shellman &amp; Schler</a:t>
            </a:r>
          </a:p>
        </p:txBody>
      </p:sp>
      <p:sp>
        <p:nvSpPr>
          <p:cNvPr id="6" name="Slide Number Placeholder 5"/>
          <p:cNvSpPr>
            <a:spLocks noGrp="1"/>
          </p:cNvSpPr>
          <p:nvPr>
            <p:ph type="sldNum" sz="quarter" idx="12"/>
          </p:nvPr>
        </p:nvSpPr>
        <p:spPr/>
        <p:txBody>
          <a:bodyPr/>
          <a:lstStyle/>
          <a:p>
            <a:fld id="{78960512-3464-4C80-89D0-5605A6DBE7B5}" type="slidenum">
              <a:rPr lang="en-US" smtClean="0"/>
              <a:t>‹#›</a:t>
            </a:fld>
            <a:endParaRPr lang="en-US" dirty="0"/>
          </a:p>
        </p:txBody>
      </p:sp>
    </p:spTree>
    <p:extLst>
      <p:ext uri="{BB962C8B-B14F-4D97-AF65-F5344CB8AC3E}">
        <p14:creationId xmlns:p14="http://schemas.microsoft.com/office/powerpoint/2010/main" val="550006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dirty="0"/>
              <a:t>June 8, 2015</a:t>
            </a:r>
          </a:p>
        </p:txBody>
      </p:sp>
      <p:sp>
        <p:nvSpPr>
          <p:cNvPr id="5" name="Footer Placeholder 4"/>
          <p:cNvSpPr>
            <a:spLocks noGrp="1"/>
          </p:cNvSpPr>
          <p:nvPr>
            <p:ph type="ftr" sz="quarter" idx="11"/>
          </p:nvPr>
        </p:nvSpPr>
        <p:spPr/>
        <p:txBody>
          <a:bodyPr/>
          <a:lstStyle/>
          <a:p>
            <a:r>
              <a:rPr lang="en-US" dirty="0"/>
              <a:t>TABOR &amp; Public Notices/Shellman &amp; Schler</a:t>
            </a:r>
          </a:p>
        </p:txBody>
      </p:sp>
      <p:sp>
        <p:nvSpPr>
          <p:cNvPr id="6" name="Slide Number Placeholder 5"/>
          <p:cNvSpPr>
            <a:spLocks noGrp="1"/>
          </p:cNvSpPr>
          <p:nvPr>
            <p:ph type="sldNum" sz="quarter" idx="12"/>
          </p:nvPr>
        </p:nvSpPr>
        <p:spPr/>
        <p:txBody>
          <a:bodyPr/>
          <a:lstStyle/>
          <a:p>
            <a:fld id="{78960512-3464-4C80-89D0-5605A6DBE7B5}" type="slidenum">
              <a:rPr lang="en-US" smtClean="0"/>
              <a:t>‹#›</a:t>
            </a:fld>
            <a:endParaRPr lang="en-US" dirty="0"/>
          </a:p>
        </p:txBody>
      </p:sp>
    </p:spTree>
    <p:extLst>
      <p:ext uri="{BB962C8B-B14F-4D97-AF65-F5344CB8AC3E}">
        <p14:creationId xmlns:p14="http://schemas.microsoft.com/office/powerpoint/2010/main" val="2655078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91440" indent="-91440">
              <a:lnSpc>
                <a:spcPct val="100000"/>
              </a:lnSpc>
              <a:spcAft>
                <a:spcPts val="600"/>
              </a:spcAft>
              <a:buClrTx/>
              <a:buFont typeface="Wingdings" panose="05000000000000000000" pitchFamily="2" charset="2"/>
              <a:buChar char="Ø"/>
              <a:defRPr/>
            </a:lvl1pPr>
            <a:lvl2pPr marL="384048" indent="-182880">
              <a:lnSpc>
                <a:spcPct val="100000"/>
              </a:lnSpc>
              <a:spcAft>
                <a:spcPts val="600"/>
              </a:spcAft>
              <a:buClrTx/>
              <a:buFont typeface="Wingdings" panose="05000000000000000000" pitchFamily="2" charset="2"/>
              <a:buChar char="v"/>
              <a:defRPr/>
            </a:lvl2pPr>
            <a:lvl3pPr marL="566928" indent="-182880">
              <a:lnSpc>
                <a:spcPct val="100000"/>
              </a:lnSpc>
              <a:spcAft>
                <a:spcPts val="600"/>
              </a:spcAft>
              <a:buClrTx/>
              <a:buFont typeface="Courier New" panose="02070309020205020404" pitchFamily="49" charset="0"/>
              <a:buChar char="o"/>
              <a:defRPr/>
            </a:lvl3pPr>
            <a:lvl4pPr marL="749808" indent="-182880">
              <a:lnSpc>
                <a:spcPct val="100000"/>
              </a:lnSpc>
              <a:spcAft>
                <a:spcPts val="600"/>
              </a:spcAft>
              <a:buClrTx/>
              <a:buFont typeface="Arial" panose="020B0604020202020204" pitchFamily="34" charset="0"/>
              <a:buChar char="•"/>
              <a:defRPr/>
            </a:lvl4pPr>
            <a:lvl5pPr marL="932688" indent="-182880">
              <a:lnSpc>
                <a:spcPct val="100000"/>
              </a:lnSpc>
              <a:spcAft>
                <a:spcPts val="600"/>
              </a:spcAft>
              <a:buClrTx/>
              <a:buFont typeface="Wingdings" panose="05000000000000000000" pitchFamily="2" charset="2"/>
              <a:buChar char="ü"/>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1097281" y="6459785"/>
            <a:ext cx="1645920" cy="365125"/>
          </a:xfrm>
        </p:spPr>
        <p:txBody>
          <a:bodyPr/>
          <a:lstStyle>
            <a:lvl1pPr>
              <a:defRPr sz="2000">
                <a:solidFill>
                  <a:schemeClr val="tx1"/>
                </a:solidFill>
              </a:defRPr>
            </a:lvl1pPr>
          </a:lstStyle>
          <a:p>
            <a:r>
              <a:rPr lang="en-US" dirty="0"/>
              <a:t>June 8, 2015</a:t>
            </a:r>
          </a:p>
        </p:txBody>
      </p:sp>
      <p:sp>
        <p:nvSpPr>
          <p:cNvPr id="5" name="Footer Placeholder 4"/>
          <p:cNvSpPr>
            <a:spLocks noGrp="1"/>
          </p:cNvSpPr>
          <p:nvPr>
            <p:ph type="ftr" sz="quarter" idx="11"/>
          </p:nvPr>
        </p:nvSpPr>
        <p:spPr>
          <a:xfrm>
            <a:off x="2954215" y="6459785"/>
            <a:ext cx="6766560" cy="365125"/>
          </a:xfrm>
        </p:spPr>
        <p:txBody>
          <a:bodyPr/>
          <a:lstStyle>
            <a:lvl1pPr>
              <a:defRPr sz="2000">
                <a:solidFill>
                  <a:schemeClr val="tx1"/>
                </a:solidFill>
              </a:defRPr>
            </a:lvl1pPr>
          </a:lstStyle>
          <a:p>
            <a:r>
              <a:rPr lang="en-US" dirty="0"/>
              <a:t>TABOR &amp; Public Notices/Shellman &amp; Schler</a:t>
            </a:r>
          </a:p>
        </p:txBody>
      </p:sp>
      <p:sp>
        <p:nvSpPr>
          <p:cNvPr id="6" name="Slide Number Placeholder 5"/>
          <p:cNvSpPr>
            <a:spLocks noGrp="1"/>
          </p:cNvSpPr>
          <p:nvPr>
            <p:ph type="sldNum" sz="quarter" idx="12"/>
          </p:nvPr>
        </p:nvSpPr>
        <p:spPr/>
        <p:txBody>
          <a:bodyPr/>
          <a:lstStyle>
            <a:lvl1pPr>
              <a:defRPr sz="2000">
                <a:solidFill>
                  <a:schemeClr val="tx1"/>
                </a:solidFill>
              </a:defRPr>
            </a:lvl1pPr>
          </a:lstStyle>
          <a:p>
            <a:fld id="{78960512-3464-4C80-89D0-5605A6DBE7B5}" type="slidenum">
              <a:rPr lang="en-US" smtClean="0"/>
              <a:pPr/>
              <a:t>‹#›</a:t>
            </a:fld>
            <a:endParaRPr lang="en-US" dirty="0"/>
          </a:p>
        </p:txBody>
      </p:sp>
    </p:spTree>
    <p:extLst>
      <p:ext uri="{BB962C8B-B14F-4D97-AF65-F5344CB8AC3E}">
        <p14:creationId xmlns:p14="http://schemas.microsoft.com/office/powerpoint/2010/main" val="672613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dirty="0"/>
              <a:t>June 8, 2015</a:t>
            </a:r>
          </a:p>
        </p:txBody>
      </p:sp>
      <p:sp>
        <p:nvSpPr>
          <p:cNvPr id="5" name="Footer Placeholder 4"/>
          <p:cNvSpPr>
            <a:spLocks noGrp="1"/>
          </p:cNvSpPr>
          <p:nvPr>
            <p:ph type="ftr" sz="quarter" idx="11"/>
          </p:nvPr>
        </p:nvSpPr>
        <p:spPr/>
        <p:txBody>
          <a:bodyPr/>
          <a:lstStyle/>
          <a:p>
            <a:r>
              <a:rPr lang="en-US" dirty="0"/>
              <a:t>TABOR &amp; Public Notices/Shellman &amp; Schler</a:t>
            </a:r>
          </a:p>
        </p:txBody>
      </p:sp>
      <p:sp>
        <p:nvSpPr>
          <p:cNvPr id="6" name="Slide Number Placeholder 5"/>
          <p:cNvSpPr>
            <a:spLocks noGrp="1"/>
          </p:cNvSpPr>
          <p:nvPr>
            <p:ph type="sldNum" sz="quarter" idx="12"/>
          </p:nvPr>
        </p:nvSpPr>
        <p:spPr/>
        <p:txBody>
          <a:bodyPr/>
          <a:lstStyle/>
          <a:p>
            <a:fld id="{78960512-3464-4C80-89D0-5605A6DBE7B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8076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dirty="0"/>
              <a:t>June 8, 2015</a:t>
            </a:r>
          </a:p>
        </p:txBody>
      </p:sp>
      <p:sp>
        <p:nvSpPr>
          <p:cNvPr id="6" name="Footer Placeholder 5"/>
          <p:cNvSpPr>
            <a:spLocks noGrp="1"/>
          </p:cNvSpPr>
          <p:nvPr>
            <p:ph type="ftr" sz="quarter" idx="11"/>
          </p:nvPr>
        </p:nvSpPr>
        <p:spPr/>
        <p:txBody>
          <a:bodyPr/>
          <a:lstStyle/>
          <a:p>
            <a:r>
              <a:rPr lang="en-US" dirty="0"/>
              <a:t>TABOR &amp; Public Notices/Shellman &amp; Schler</a:t>
            </a:r>
          </a:p>
        </p:txBody>
      </p:sp>
      <p:sp>
        <p:nvSpPr>
          <p:cNvPr id="7" name="Slide Number Placeholder 6"/>
          <p:cNvSpPr>
            <a:spLocks noGrp="1"/>
          </p:cNvSpPr>
          <p:nvPr>
            <p:ph type="sldNum" sz="quarter" idx="12"/>
          </p:nvPr>
        </p:nvSpPr>
        <p:spPr/>
        <p:txBody>
          <a:bodyPr/>
          <a:lstStyle/>
          <a:p>
            <a:fld id="{78960512-3464-4C80-89D0-5605A6DBE7B5}" type="slidenum">
              <a:rPr lang="en-US" smtClean="0"/>
              <a:t>‹#›</a:t>
            </a:fld>
            <a:endParaRPr lang="en-US" dirty="0"/>
          </a:p>
        </p:txBody>
      </p:sp>
    </p:spTree>
    <p:extLst>
      <p:ext uri="{BB962C8B-B14F-4D97-AF65-F5344CB8AC3E}">
        <p14:creationId xmlns:p14="http://schemas.microsoft.com/office/powerpoint/2010/main" val="1463877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dirty="0"/>
              <a:t>June 8, 2015</a:t>
            </a:r>
          </a:p>
        </p:txBody>
      </p:sp>
      <p:sp>
        <p:nvSpPr>
          <p:cNvPr id="8" name="Footer Placeholder 7"/>
          <p:cNvSpPr>
            <a:spLocks noGrp="1"/>
          </p:cNvSpPr>
          <p:nvPr>
            <p:ph type="ftr" sz="quarter" idx="11"/>
          </p:nvPr>
        </p:nvSpPr>
        <p:spPr/>
        <p:txBody>
          <a:bodyPr/>
          <a:lstStyle/>
          <a:p>
            <a:r>
              <a:rPr lang="en-US" dirty="0"/>
              <a:t>TABOR &amp; Public Notices/Shellman &amp; Schler</a:t>
            </a:r>
          </a:p>
        </p:txBody>
      </p:sp>
      <p:sp>
        <p:nvSpPr>
          <p:cNvPr id="9" name="Slide Number Placeholder 8"/>
          <p:cNvSpPr>
            <a:spLocks noGrp="1"/>
          </p:cNvSpPr>
          <p:nvPr>
            <p:ph type="sldNum" sz="quarter" idx="12"/>
          </p:nvPr>
        </p:nvSpPr>
        <p:spPr/>
        <p:txBody>
          <a:bodyPr/>
          <a:lstStyle/>
          <a:p>
            <a:fld id="{78960512-3464-4C80-89D0-5605A6DBE7B5}" type="slidenum">
              <a:rPr lang="en-US" smtClean="0"/>
              <a:t>‹#›</a:t>
            </a:fld>
            <a:endParaRPr lang="en-US" dirty="0"/>
          </a:p>
        </p:txBody>
      </p:sp>
    </p:spTree>
    <p:extLst>
      <p:ext uri="{BB962C8B-B14F-4D97-AF65-F5344CB8AC3E}">
        <p14:creationId xmlns:p14="http://schemas.microsoft.com/office/powerpoint/2010/main" val="2415239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dirty="0"/>
              <a:t>June 8, 2015</a:t>
            </a:r>
          </a:p>
        </p:txBody>
      </p:sp>
      <p:sp>
        <p:nvSpPr>
          <p:cNvPr id="4" name="Footer Placeholder 3"/>
          <p:cNvSpPr>
            <a:spLocks noGrp="1"/>
          </p:cNvSpPr>
          <p:nvPr>
            <p:ph type="ftr" sz="quarter" idx="11"/>
          </p:nvPr>
        </p:nvSpPr>
        <p:spPr/>
        <p:txBody>
          <a:bodyPr/>
          <a:lstStyle/>
          <a:p>
            <a:r>
              <a:rPr lang="en-US" dirty="0"/>
              <a:t>TABOR &amp; Public Notices/Shellman &amp; Schler</a:t>
            </a:r>
          </a:p>
        </p:txBody>
      </p:sp>
      <p:sp>
        <p:nvSpPr>
          <p:cNvPr id="5" name="Slide Number Placeholder 4"/>
          <p:cNvSpPr>
            <a:spLocks noGrp="1"/>
          </p:cNvSpPr>
          <p:nvPr>
            <p:ph type="sldNum" sz="quarter" idx="12"/>
          </p:nvPr>
        </p:nvSpPr>
        <p:spPr/>
        <p:txBody>
          <a:bodyPr/>
          <a:lstStyle/>
          <a:p>
            <a:fld id="{78960512-3464-4C80-89D0-5605A6DBE7B5}" type="slidenum">
              <a:rPr lang="en-US" smtClean="0"/>
              <a:t>‹#›</a:t>
            </a:fld>
            <a:endParaRPr lang="en-US" dirty="0"/>
          </a:p>
        </p:txBody>
      </p:sp>
    </p:spTree>
    <p:extLst>
      <p:ext uri="{BB962C8B-B14F-4D97-AF65-F5344CB8AC3E}">
        <p14:creationId xmlns:p14="http://schemas.microsoft.com/office/powerpoint/2010/main" val="3723561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r>
              <a:rPr lang="en-US" dirty="0"/>
              <a:t>June 8, 2015</a:t>
            </a:r>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dirty="0"/>
              <a:t>TABOR &amp; Public Notices/Shellman &amp; Schler</a:t>
            </a:r>
          </a:p>
        </p:txBody>
      </p:sp>
      <p:sp>
        <p:nvSpPr>
          <p:cNvPr id="9" name="Slide Number Placeholder 8"/>
          <p:cNvSpPr>
            <a:spLocks noGrp="1"/>
          </p:cNvSpPr>
          <p:nvPr>
            <p:ph type="sldNum" sz="quarter" idx="12"/>
          </p:nvPr>
        </p:nvSpPr>
        <p:spPr/>
        <p:txBody>
          <a:bodyPr/>
          <a:lstStyle/>
          <a:p>
            <a:fld id="{78960512-3464-4C80-89D0-5605A6DBE7B5}" type="slidenum">
              <a:rPr lang="en-US" smtClean="0"/>
              <a:t>‹#›</a:t>
            </a:fld>
            <a:endParaRPr lang="en-US" dirty="0"/>
          </a:p>
        </p:txBody>
      </p:sp>
    </p:spTree>
    <p:extLst>
      <p:ext uri="{BB962C8B-B14F-4D97-AF65-F5344CB8AC3E}">
        <p14:creationId xmlns:p14="http://schemas.microsoft.com/office/powerpoint/2010/main" val="2504163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r>
              <a:rPr lang="en-US" dirty="0"/>
              <a:t>June 8, 2015</a:t>
            </a: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dirty="0"/>
              <a:t>TABOR &amp; Public Notices/Shellman &amp; Schler</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8960512-3464-4C80-89D0-5605A6DBE7B5}" type="slidenum">
              <a:rPr lang="en-US" smtClean="0"/>
              <a:t>‹#›</a:t>
            </a:fld>
            <a:endParaRPr lang="en-US" dirty="0"/>
          </a:p>
        </p:txBody>
      </p:sp>
    </p:spTree>
    <p:extLst>
      <p:ext uri="{BB962C8B-B14F-4D97-AF65-F5344CB8AC3E}">
        <p14:creationId xmlns:p14="http://schemas.microsoft.com/office/powerpoint/2010/main" val="3261693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June 8, 2015</a:t>
            </a:r>
          </a:p>
        </p:txBody>
      </p:sp>
      <p:sp>
        <p:nvSpPr>
          <p:cNvPr id="6" name="Footer Placeholder 5"/>
          <p:cNvSpPr>
            <a:spLocks noGrp="1"/>
          </p:cNvSpPr>
          <p:nvPr>
            <p:ph type="ftr" sz="quarter" idx="11"/>
          </p:nvPr>
        </p:nvSpPr>
        <p:spPr/>
        <p:txBody>
          <a:bodyPr/>
          <a:lstStyle/>
          <a:p>
            <a:r>
              <a:rPr lang="en-US" dirty="0"/>
              <a:t>TABOR &amp; Public Notices/Shellman &amp; Schler</a:t>
            </a:r>
          </a:p>
        </p:txBody>
      </p:sp>
      <p:sp>
        <p:nvSpPr>
          <p:cNvPr id="7" name="Slide Number Placeholder 6"/>
          <p:cNvSpPr>
            <a:spLocks noGrp="1"/>
          </p:cNvSpPr>
          <p:nvPr>
            <p:ph type="sldNum" sz="quarter" idx="12"/>
          </p:nvPr>
        </p:nvSpPr>
        <p:spPr/>
        <p:txBody>
          <a:bodyPr/>
          <a:lstStyle/>
          <a:p>
            <a:fld id="{78960512-3464-4C80-89D0-5605A6DBE7B5}" type="slidenum">
              <a:rPr lang="en-US" smtClean="0"/>
              <a:t>‹#›</a:t>
            </a:fld>
            <a:endParaRPr lang="en-US" dirty="0"/>
          </a:p>
        </p:txBody>
      </p:sp>
    </p:spTree>
    <p:extLst>
      <p:ext uri="{BB962C8B-B14F-4D97-AF65-F5344CB8AC3E}">
        <p14:creationId xmlns:p14="http://schemas.microsoft.com/office/powerpoint/2010/main" val="292188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5000"/>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r>
              <a:rPr lang="en-US" dirty="0"/>
              <a:t>June 8, 2015</a:t>
            </a: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dirty="0"/>
              <a:t>TABOR &amp; Public Notices/Shellman &amp; Schler</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8960512-3464-4C80-89D0-5605A6DBE7B5}" type="slidenum">
              <a:rPr lang="en-US" smtClean="0"/>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573406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366" y="228599"/>
            <a:ext cx="11797798" cy="3831957"/>
          </a:xfrm>
          <a:noFill/>
        </p:spPr>
        <p:txBody>
          <a:bodyPr anchor="t">
            <a:normAutofit/>
          </a:bodyPr>
          <a:lstStyle/>
          <a:p>
            <a:pPr lvl="0" fontAlgn="base">
              <a:lnSpc>
                <a:spcPct val="100000"/>
              </a:lnSpc>
              <a:spcAft>
                <a:spcPts val="600"/>
              </a:spcAft>
            </a:pPr>
            <a:r>
              <a:rPr lang="en-US" sz="5400" dirty="0">
                <a:latin typeface="Calibri" pitchFamily="34" charset="0"/>
                <a:ea typeface="Times New Roman" pitchFamily="18" charset="0"/>
                <a:cs typeface="Arial" pitchFamily="34" charset="0"/>
              </a:rPr>
              <a:t>PILOT ELECTION REVIEW COMMITTEE</a:t>
            </a:r>
            <a:br>
              <a:rPr lang="en-US" sz="5400" dirty="0">
                <a:latin typeface="Calibri" pitchFamily="34" charset="0"/>
                <a:ea typeface="Times New Roman" pitchFamily="18" charset="0"/>
                <a:cs typeface="Arial" pitchFamily="34" charset="0"/>
              </a:rPr>
            </a:br>
            <a:r>
              <a:rPr lang="en-US" sz="5400" dirty="0">
                <a:latin typeface="Calibri" pitchFamily="34" charset="0"/>
                <a:ea typeface="Times New Roman" pitchFamily="18" charset="0"/>
                <a:cs typeface="Arial" pitchFamily="34" charset="0"/>
              </a:rPr>
              <a:t>AUGUST 6, 2015 MEETING</a:t>
            </a:r>
            <a:endParaRPr lang="en-US" sz="6000" dirty="0"/>
          </a:p>
        </p:txBody>
      </p:sp>
      <p:sp>
        <p:nvSpPr>
          <p:cNvPr id="3" name="Subtitle 2"/>
          <p:cNvSpPr>
            <a:spLocks noGrp="1"/>
          </p:cNvSpPr>
          <p:nvPr>
            <p:ph type="subTitle" idx="1"/>
          </p:nvPr>
        </p:nvSpPr>
        <p:spPr>
          <a:xfrm>
            <a:off x="161364" y="5275385"/>
            <a:ext cx="11797798" cy="1419882"/>
          </a:xfrm>
        </p:spPr>
        <p:txBody>
          <a:bodyPr anchor="t">
            <a:normAutofit/>
          </a:bodyPr>
          <a:lstStyle/>
          <a:p>
            <a:pPr>
              <a:buClrTx/>
            </a:pPr>
            <a:r>
              <a:rPr lang="en-US" sz="4000" b="1" cap="none" dirty="0">
                <a:solidFill>
                  <a:schemeClr val="tx1">
                    <a:lumMod val="85000"/>
                    <a:lumOff val="15000"/>
                  </a:schemeClr>
                </a:solidFill>
                <a:latin typeface="Calibri" panose="020F0502020204030204" pitchFamily="34" charset="0"/>
              </a:rPr>
              <a:t>Colorado Secretary of State</a:t>
            </a:r>
          </a:p>
          <a:p>
            <a:pPr>
              <a:buClrTx/>
            </a:pPr>
            <a:r>
              <a:rPr lang="en-US" sz="4000" b="1" cap="none" dirty="0">
                <a:solidFill>
                  <a:schemeClr val="tx1">
                    <a:lumMod val="85000"/>
                    <a:lumOff val="15000"/>
                  </a:schemeClr>
                </a:solidFill>
                <a:latin typeface="Calibri" panose="020F0502020204030204" pitchFamily="34" charset="0"/>
              </a:rPr>
              <a:t>Elections Division</a:t>
            </a:r>
            <a:endParaRPr lang="en-US" sz="4000" cap="none" dirty="0">
              <a:solidFill>
                <a:schemeClr val="tx1">
                  <a:lumMod val="85000"/>
                  <a:lumOff val="15000"/>
                </a:schemeClr>
              </a:solidFill>
              <a:latin typeface="Calibri" panose="020F0502020204030204"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4118" y="2524687"/>
            <a:ext cx="1752845" cy="1752845"/>
          </a:xfrm>
          <a:prstGeom prst="rect">
            <a:avLst/>
          </a:prstGeom>
        </p:spPr>
      </p:pic>
    </p:spTree>
    <p:extLst>
      <p:ext uri="{BB962C8B-B14F-4D97-AF65-F5344CB8AC3E}">
        <p14:creationId xmlns:p14="http://schemas.microsoft.com/office/powerpoint/2010/main" val="23393823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a:xfrm>
            <a:off x="457198" y="286603"/>
            <a:ext cx="10698482" cy="810677"/>
          </a:xfrm>
        </p:spPr>
        <p:txBody>
          <a:bodyPr>
            <a:normAutofit/>
          </a:bodyPr>
          <a:lstStyle/>
          <a:p>
            <a:r>
              <a:rPr lang="en-US" sz="4400" b="1" u="sng" spc="0" dirty="0">
                <a:solidFill>
                  <a:schemeClr val="bg2">
                    <a:lumMod val="10000"/>
                  </a:schemeClr>
                </a:solidFill>
                <a:latin typeface="Calibri" panose="020F0502020204030204" pitchFamily="34" charset="0"/>
              </a:rPr>
              <a:t>Review Comments to Draft Evaluation Forms</a:t>
            </a:r>
            <a:endParaRPr lang="en-US" dirty="0">
              <a:solidFill>
                <a:schemeClr val="bg2">
                  <a:lumMod val="10000"/>
                </a:schemeClr>
              </a:solidFill>
            </a:endParaRPr>
          </a:p>
        </p:txBody>
      </p:sp>
      <p:sp>
        <p:nvSpPr>
          <p:cNvPr id="10" name="Content Placeholder 9"/>
          <p:cNvSpPr>
            <a:spLocks noGrp="1"/>
          </p:cNvSpPr>
          <p:nvPr>
            <p:ph idx="1"/>
          </p:nvPr>
        </p:nvSpPr>
        <p:spPr>
          <a:xfrm>
            <a:off x="457198" y="1477108"/>
            <a:ext cx="11475402" cy="4982677"/>
          </a:xfrm>
        </p:spPr>
        <p:txBody>
          <a:bodyPr>
            <a:normAutofit/>
          </a:bodyPr>
          <a:lstStyle/>
          <a:p>
            <a:r>
              <a:rPr lang="en-US" sz="3400" dirty="0">
                <a:solidFill>
                  <a:schemeClr val="tx1"/>
                </a:solidFill>
              </a:rPr>
              <a:t>Review following comments:</a:t>
            </a:r>
          </a:p>
          <a:p>
            <a:pPr lvl="1"/>
            <a:r>
              <a:rPr lang="en-US" sz="3200" dirty="0">
                <a:solidFill>
                  <a:schemeClr val="tx1"/>
                </a:solidFill>
                <a:latin typeface="Calibri" panose="020F0502020204030204" pitchFamily="34" charset="0"/>
              </a:rPr>
              <a:t>Connie </a:t>
            </a:r>
            <a:r>
              <a:rPr lang="en-US" sz="3200" dirty="0" err="1">
                <a:solidFill>
                  <a:schemeClr val="tx1"/>
                </a:solidFill>
                <a:latin typeface="Calibri" panose="020F0502020204030204" pitchFamily="34" charset="0"/>
              </a:rPr>
              <a:t>Lengel</a:t>
            </a:r>
            <a:r>
              <a:rPr lang="en-US" sz="3200" dirty="0">
                <a:solidFill>
                  <a:schemeClr val="tx1"/>
                </a:solidFill>
                <a:latin typeface="Calibri" panose="020F0502020204030204" pitchFamily="34" charset="0"/>
              </a:rPr>
              <a:t>, 8/5/2015 (2 comments)</a:t>
            </a:r>
          </a:p>
          <a:p>
            <a:pPr lvl="1"/>
            <a:r>
              <a:rPr lang="en-US" sz="3200" dirty="0">
                <a:solidFill>
                  <a:schemeClr val="tx1"/>
                </a:solidFill>
                <a:latin typeface="Calibri" panose="020F0502020204030204" pitchFamily="34" charset="0"/>
              </a:rPr>
              <a:t>William </a:t>
            </a:r>
            <a:r>
              <a:rPr lang="en-US" sz="3200" dirty="0" err="1">
                <a:solidFill>
                  <a:schemeClr val="tx1"/>
                </a:solidFill>
                <a:latin typeface="Calibri" panose="020F0502020204030204" pitchFamily="34" charset="0"/>
              </a:rPr>
              <a:t>Magginetti</a:t>
            </a:r>
            <a:r>
              <a:rPr lang="en-US" sz="3200" dirty="0">
                <a:solidFill>
                  <a:schemeClr val="tx1"/>
                </a:solidFill>
                <a:latin typeface="Calibri" panose="020F0502020204030204" pitchFamily="34" charset="0"/>
              </a:rPr>
              <a:t>, 8/5/2015</a:t>
            </a:r>
          </a:p>
          <a:p>
            <a:pPr lvl="1"/>
            <a:r>
              <a:rPr lang="en-US" sz="3200" dirty="0">
                <a:solidFill>
                  <a:schemeClr val="tx1"/>
                </a:solidFill>
                <a:latin typeface="Calibri" panose="020F0502020204030204" pitchFamily="34" charset="0"/>
              </a:rPr>
              <a:t>Harvie Branscomb, 8/4 and 8/5/2015 (3 comments)</a:t>
            </a:r>
            <a:endParaRPr lang="en-US" sz="3200" dirty="0">
              <a:solidFill>
                <a:schemeClr val="tx1"/>
              </a:solidFill>
            </a:endParaRPr>
          </a:p>
          <a:p>
            <a:pPr marL="0" indent="0">
              <a:buNone/>
            </a:pPr>
            <a:endParaRPr lang="en-US" sz="22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p:txBody>
      </p:sp>
      <p:sp>
        <p:nvSpPr>
          <p:cNvPr id="2" name="Footer Placeholder 1"/>
          <p:cNvSpPr>
            <a:spLocks noGrp="1"/>
          </p:cNvSpPr>
          <p:nvPr>
            <p:ph type="ftr" sz="quarter" idx="11"/>
          </p:nvPr>
        </p:nvSpPr>
        <p:spPr/>
        <p:txBody>
          <a:bodyPr/>
          <a:lstStyle/>
          <a:p>
            <a:pPr algn="l"/>
            <a:r>
              <a:rPr lang="en-US" dirty="0"/>
              <a:t>Pilot election review committee – AUGUST 6, 2015</a:t>
            </a:r>
          </a:p>
        </p:txBody>
      </p:sp>
      <p:sp>
        <p:nvSpPr>
          <p:cNvPr id="3" name="Slide Number Placeholder 2"/>
          <p:cNvSpPr>
            <a:spLocks noGrp="1"/>
          </p:cNvSpPr>
          <p:nvPr>
            <p:ph type="sldNum" sz="quarter" idx="12"/>
          </p:nvPr>
        </p:nvSpPr>
        <p:spPr/>
        <p:txBody>
          <a:bodyPr/>
          <a:lstStyle/>
          <a:p>
            <a:fld id="{78960512-3464-4C80-89D0-5605A6DBE7B5}" type="slidenum">
              <a:rPr lang="en-US" smtClean="0"/>
              <a:t>10</a:t>
            </a:fld>
            <a:endParaRPr lang="en-US" dirty="0"/>
          </a:p>
        </p:txBody>
      </p:sp>
    </p:spTree>
    <p:extLst>
      <p:ext uri="{BB962C8B-B14F-4D97-AF65-F5344CB8AC3E}">
        <p14:creationId xmlns:p14="http://schemas.microsoft.com/office/powerpoint/2010/main" val="2788205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a:xfrm>
            <a:off x="457198" y="286603"/>
            <a:ext cx="10698482" cy="810677"/>
          </a:xfrm>
        </p:spPr>
        <p:txBody>
          <a:bodyPr>
            <a:normAutofit/>
          </a:bodyPr>
          <a:lstStyle/>
          <a:p>
            <a:r>
              <a:rPr lang="en-US" sz="4400" b="1" u="sng" spc="0" dirty="0">
                <a:solidFill>
                  <a:schemeClr val="bg2">
                    <a:lumMod val="10000"/>
                  </a:schemeClr>
                </a:solidFill>
                <a:latin typeface="Calibri" panose="020F0502020204030204" pitchFamily="34" charset="0"/>
              </a:rPr>
              <a:t>Items for Next Meeting</a:t>
            </a:r>
            <a:endParaRPr lang="en-US" dirty="0">
              <a:solidFill>
                <a:schemeClr val="bg2">
                  <a:lumMod val="10000"/>
                </a:schemeClr>
              </a:solidFill>
            </a:endParaRPr>
          </a:p>
        </p:txBody>
      </p:sp>
      <p:sp>
        <p:nvSpPr>
          <p:cNvPr id="10" name="Content Placeholder 9"/>
          <p:cNvSpPr>
            <a:spLocks noGrp="1"/>
          </p:cNvSpPr>
          <p:nvPr>
            <p:ph idx="1"/>
          </p:nvPr>
        </p:nvSpPr>
        <p:spPr>
          <a:xfrm>
            <a:off x="457198" y="1477108"/>
            <a:ext cx="11475402" cy="4982677"/>
          </a:xfrm>
        </p:spPr>
        <p:txBody>
          <a:bodyPr>
            <a:normAutofit/>
          </a:bodyPr>
          <a:lstStyle/>
          <a:p>
            <a:r>
              <a:rPr lang="en-US" sz="3600" dirty="0"/>
              <a:t>Review new draft evaluation forms</a:t>
            </a:r>
          </a:p>
          <a:p>
            <a:r>
              <a:rPr lang="en-US" sz="3600" dirty="0"/>
              <a:t>Schedule onsite visits by PERC members – have requested pilot counties to provide us with their schedule of election events</a:t>
            </a:r>
          </a:p>
          <a:p>
            <a:r>
              <a:rPr lang="en-US" sz="3600" dirty="0">
                <a:solidFill>
                  <a:schemeClr val="tx1"/>
                </a:solidFill>
                <a:latin typeface="Calibri" panose="020F0502020204030204" pitchFamily="34" charset="0"/>
              </a:rPr>
              <a:t>Review travel expense reimbursement policy</a:t>
            </a:r>
          </a:p>
          <a:p>
            <a:endParaRPr lang="en-US" sz="3600" dirty="0">
              <a:solidFill>
                <a:schemeClr val="tx1"/>
              </a:solidFill>
              <a:latin typeface="Calibri" panose="020F0502020204030204" pitchFamily="34" charset="0"/>
            </a:endParaRPr>
          </a:p>
          <a:p>
            <a:endParaRPr lang="en-US" sz="22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p:txBody>
      </p:sp>
      <p:sp>
        <p:nvSpPr>
          <p:cNvPr id="2" name="Footer Placeholder 1"/>
          <p:cNvSpPr>
            <a:spLocks noGrp="1"/>
          </p:cNvSpPr>
          <p:nvPr>
            <p:ph type="ftr" sz="quarter" idx="11"/>
          </p:nvPr>
        </p:nvSpPr>
        <p:spPr/>
        <p:txBody>
          <a:bodyPr/>
          <a:lstStyle/>
          <a:p>
            <a:pPr algn="l"/>
            <a:r>
              <a:rPr lang="en-US" dirty="0"/>
              <a:t>Pilot election review committee – AUGUST 6, 2015</a:t>
            </a:r>
          </a:p>
        </p:txBody>
      </p:sp>
      <p:sp>
        <p:nvSpPr>
          <p:cNvPr id="3" name="Slide Number Placeholder 2"/>
          <p:cNvSpPr>
            <a:spLocks noGrp="1"/>
          </p:cNvSpPr>
          <p:nvPr>
            <p:ph type="sldNum" sz="quarter" idx="12"/>
          </p:nvPr>
        </p:nvSpPr>
        <p:spPr/>
        <p:txBody>
          <a:bodyPr/>
          <a:lstStyle/>
          <a:p>
            <a:fld id="{78960512-3464-4C80-89D0-5605A6DBE7B5}" type="slidenum">
              <a:rPr lang="en-US" smtClean="0"/>
              <a:t>11</a:t>
            </a:fld>
            <a:endParaRPr lang="en-US" dirty="0"/>
          </a:p>
        </p:txBody>
      </p:sp>
    </p:spTree>
    <p:extLst>
      <p:ext uri="{BB962C8B-B14F-4D97-AF65-F5344CB8AC3E}">
        <p14:creationId xmlns:p14="http://schemas.microsoft.com/office/powerpoint/2010/main" val="75872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a:xfrm>
            <a:off x="457198" y="286603"/>
            <a:ext cx="10698482" cy="810677"/>
          </a:xfrm>
        </p:spPr>
        <p:txBody>
          <a:bodyPr>
            <a:normAutofit/>
          </a:bodyPr>
          <a:lstStyle/>
          <a:p>
            <a:r>
              <a:rPr lang="en-US" sz="4400" b="1" u="sng" spc="0" dirty="0">
                <a:solidFill>
                  <a:schemeClr val="bg2">
                    <a:lumMod val="10000"/>
                  </a:schemeClr>
                </a:solidFill>
                <a:latin typeface="Calibri" panose="020F0502020204030204" pitchFamily="34" charset="0"/>
              </a:rPr>
              <a:t>Items for Future Meetings</a:t>
            </a:r>
            <a:endParaRPr lang="en-US" dirty="0">
              <a:solidFill>
                <a:schemeClr val="bg2">
                  <a:lumMod val="10000"/>
                </a:schemeClr>
              </a:solidFill>
            </a:endParaRPr>
          </a:p>
        </p:txBody>
      </p:sp>
      <p:sp>
        <p:nvSpPr>
          <p:cNvPr id="10" name="Content Placeholder 9"/>
          <p:cNvSpPr>
            <a:spLocks noGrp="1"/>
          </p:cNvSpPr>
          <p:nvPr>
            <p:ph idx="1"/>
          </p:nvPr>
        </p:nvSpPr>
        <p:spPr>
          <a:xfrm>
            <a:off x="457198" y="1477108"/>
            <a:ext cx="11475402" cy="4982677"/>
          </a:xfrm>
        </p:spPr>
        <p:txBody>
          <a:bodyPr>
            <a:normAutofit lnSpcReduction="10000"/>
          </a:bodyPr>
          <a:lstStyle/>
          <a:p>
            <a:r>
              <a:rPr lang="en-US" sz="3600" dirty="0">
                <a:solidFill>
                  <a:schemeClr val="tx1"/>
                </a:solidFill>
                <a:latin typeface="Calibri" panose="020F0502020204030204" pitchFamily="34" charset="0"/>
              </a:rPr>
              <a:t>Review schedule for providers to submit updated proposals regarding:</a:t>
            </a:r>
          </a:p>
          <a:p>
            <a:pPr lvl="1"/>
            <a:r>
              <a:rPr lang="en-US" sz="3400" dirty="0">
                <a:solidFill>
                  <a:schemeClr val="tx1"/>
                </a:solidFill>
                <a:latin typeface="Calibri" panose="020F0502020204030204" pitchFamily="34" charset="0"/>
              </a:rPr>
              <a:t>Final-and-best pricing</a:t>
            </a:r>
          </a:p>
          <a:p>
            <a:pPr lvl="1"/>
            <a:r>
              <a:rPr lang="en-US" sz="3400" dirty="0">
                <a:solidFill>
                  <a:schemeClr val="tx1"/>
                </a:solidFill>
                <a:latin typeface="Calibri" panose="020F0502020204030204" pitchFamily="34" charset="0"/>
              </a:rPr>
              <a:t>Training and support</a:t>
            </a:r>
          </a:p>
          <a:p>
            <a:pPr lvl="1"/>
            <a:r>
              <a:rPr lang="en-US" sz="3400" dirty="0">
                <a:solidFill>
                  <a:schemeClr val="tx1"/>
                </a:solidFill>
                <a:latin typeface="Calibri" panose="020F0502020204030204" pitchFamily="34" charset="0"/>
              </a:rPr>
              <a:t>Financial condition</a:t>
            </a:r>
          </a:p>
          <a:p>
            <a:pPr lvl="1"/>
            <a:r>
              <a:rPr lang="en-US" sz="3400" dirty="0">
                <a:solidFill>
                  <a:schemeClr val="tx1"/>
                </a:solidFill>
                <a:latin typeface="Calibri" panose="020F0502020204030204" pitchFamily="34" charset="0"/>
              </a:rPr>
              <a:t>Other items providers want to PERC to know</a:t>
            </a:r>
          </a:p>
          <a:p>
            <a:r>
              <a:rPr lang="en-US" sz="3600" dirty="0">
                <a:solidFill>
                  <a:schemeClr val="tx1"/>
                </a:solidFill>
                <a:latin typeface="Calibri" panose="020F0502020204030204" pitchFamily="34" charset="0"/>
              </a:rPr>
              <a:t>Overview of risk-limiting audits by Dr. Philip Stark – available on Thursdays in September</a:t>
            </a:r>
          </a:p>
          <a:p>
            <a:endParaRPr lang="en-US" sz="3600" dirty="0">
              <a:solidFill>
                <a:schemeClr val="tx1"/>
              </a:solidFill>
              <a:latin typeface="Calibri" panose="020F0502020204030204" pitchFamily="34" charset="0"/>
            </a:endParaRPr>
          </a:p>
          <a:p>
            <a:endParaRPr lang="en-US" sz="22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p:txBody>
      </p:sp>
      <p:sp>
        <p:nvSpPr>
          <p:cNvPr id="2" name="Footer Placeholder 1"/>
          <p:cNvSpPr>
            <a:spLocks noGrp="1"/>
          </p:cNvSpPr>
          <p:nvPr>
            <p:ph type="ftr" sz="quarter" idx="11"/>
          </p:nvPr>
        </p:nvSpPr>
        <p:spPr/>
        <p:txBody>
          <a:bodyPr/>
          <a:lstStyle/>
          <a:p>
            <a:pPr algn="l"/>
            <a:r>
              <a:rPr lang="en-US" dirty="0"/>
              <a:t>Pilot election review committee – AUGUST 6, 2015</a:t>
            </a:r>
          </a:p>
        </p:txBody>
      </p:sp>
      <p:sp>
        <p:nvSpPr>
          <p:cNvPr id="3" name="Slide Number Placeholder 2"/>
          <p:cNvSpPr>
            <a:spLocks noGrp="1"/>
          </p:cNvSpPr>
          <p:nvPr>
            <p:ph type="sldNum" sz="quarter" idx="12"/>
          </p:nvPr>
        </p:nvSpPr>
        <p:spPr/>
        <p:txBody>
          <a:bodyPr/>
          <a:lstStyle/>
          <a:p>
            <a:fld id="{78960512-3464-4C80-89D0-5605A6DBE7B5}" type="slidenum">
              <a:rPr lang="en-US" smtClean="0"/>
              <a:t>12</a:t>
            </a:fld>
            <a:endParaRPr lang="en-US" dirty="0"/>
          </a:p>
        </p:txBody>
      </p:sp>
    </p:spTree>
    <p:extLst>
      <p:ext uri="{BB962C8B-B14F-4D97-AF65-F5344CB8AC3E}">
        <p14:creationId xmlns:p14="http://schemas.microsoft.com/office/powerpoint/2010/main" val="17882413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a:xfrm>
            <a:off x="457198" y="286603"/>
            <a:ext cx="10698482" cy="810677"/>
          </a:xfrm>
        </p:spPr>
        <p:txBody>
          <a:bodyPr>
            <a:normAutofit/>
          </a:bodyPr>
          <a:lstStyle/>
          <a:p>
            <a:r>
              <a:rPr lang="en-US" sz="4400" b="1" u="sng" spc="0" dirty="0">
                <a:solidFill>
                  <a:schemeClr val="bg2">
                    <a:lumMod val="10000"/>
                  </a:schemeClr>
                </a:solidFill>
                <a:latin typeface="Calibri" panose="020F0502020204030204" pitchFamily="34" charset="0"/>
              </a:rPr>
              <a:t>New business and adjournment</a:t>
            </a:r>
            <a:endParaRPr lang="en-US" dirty="0">
              <a:solidFill>
                <a:schemeClr val="bg2">
                  <a:lumMod val="10000"/>
                </a:schemeClr>
              </a:solidFill>
            </a:endParaRPr>
          </a:p>
        </p:txBody>
      </p:sp>
      <p:sp>
        <p:nvSpPr>
          <p:cNvPr id="10" name="Content Placeholder 9"/>
          <p:cNvSpPr>
            <a:spLocks noGrp="1"/>
          </p:cNvSpPr>
          <p:nvPr>
            <p:ph idx="1"/>
          </p:nvPr>
        </p:nvSpPr>
        <p:spPr>
          <a:xfrm>
            <a:off x="457198" y="1308295"/>
            <a:ext cx="11475402" cy="5151490"/>
          </a:xfrm>
        </p:spPr>
        <p:txBody>
          <a:bodyPr>
            <a:normAutofit/>
          </a:bodyPr>
          <a:lstStyle/>
          <a:p>
            <a:r>
              <a:rPr lang="en-US" sz="2800" dirty="0">
                <a:solidFill>
                  <a:schemeClr val="tx1"/>
                </a:solidFill>
                <a:latin typeface="Calibri" panose="020F0502020204030204" pitchFamily="34" charset="0"/>
              </a:rPr>
              <a:t>Any new business?</a:t>
            </a:r>
          </a:p>
          <a:p>
            <a:r>
              <a:rPr lang="en-US" sz="2800" dirty="0">
                <a:solidFill>
                  <a:schemeClr val="tx1"/>
                </a:solidFill>
                <a:latin typeface="Calibri" panose="020F0502020204030204" pitchFamily="34" charset="0"/>
              </a:rPr>
              <a:t>Questions from the committee members</a:t>
            </a:r>
          </a:p>
          <a:p>
            <a:r>
              <a:rPr lang="en-US" sz="2800" dirty="0">
                <a:solidFill>
                  <a:schemeClr val="tx1"/>
                </a:solidFill>
                <a:latin typeface="Calibri" panose="020F0502020204030204" pitchFamily="34" charset="0"/>
              </a:rPr>
              <a:t>Adjourn</a:t>
            </a:r>
          </a:p>
          <a:p>
            <a:endParaRPr lang="en-US" sz="22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p:txBody>
      </p:sp>
      <p:sp>
        <p:nvSpPr>
          <p:cNvPr id="2" name="Footer Placeholder 1"/>
          <p:cNvSpPr>
            <a:spLocks noGrp="1"/>
          </p:cNvSpPr>
          <p:nvPr>
            <p:ph type="ftr" sz="quarter" idx="11"/>
          </p:nvPr>
        </p:nvSpPr>
        <p:spPr/>
        <p:txBody>
          <a:bodyPr/>
          <a:lstStyle/>
          <a:p>
            <a:pPr algn="l"/>
            <a:r>
              <a:rPr lang="en-US" dirty="0"/>
              <a:t>Pilot election review committee – AUGUST 6, 2015</a:t>
            </a:r>
          </a:p>
        </p:txBody>
      </p:sp>
      <p:sp>
        <p:nvSpPr>
          <p:cNvPr id="3" name="Slide Number Placeholder 2"/>
          <p:cNvSpPr>
            <a:spLocks noGrp="1"/>
          </p:cNvSpPr>
          <p:nvPr>
            <p:ph type="sldNum" sz="quarter" idx="12"/>
          </p:nvPr>
        </p:nvSpPr>
        <p:spPr/>
        <p:txBody>
          <a:bodyPr/>
          <a:lstStyle/>
          <a:p>
            <a:fld id="{78960512-3464-4C80-89D0-5605A6DBE7B5}" type="slidenum">
              <a:rPr lang="en-US" smtClean="0"/>
              <a:t>13</a:t>
            </a:fld>
            <a:endParaRPr lang="en-US" dirty="0"/>
          </a:p>
        </p:txBody>
      </p:sp>
    </p:spTree>
    <p:extLst>
      <p:ext uri="{BB962C8B-B14F-4D97-AF65-F5344CB8AC3E}">
        <p14:creationId xmlns:p14="http://schemas.microsoft.com/office/powerpoint/2010/main" val="3457721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a:xfrm>
            <a:off x="457198" y="286603"/>
            <a:ext cx="10698482" cy="810677"/>
          </a:xfrm>
        </p:spPr>
        <p:txBody>
          <a:bodyPr/>
          <a:lstStyle/>
          <a:p>
            <a:r>
              <a:rPr lang="en-US" sz="4000" b="1" u="sng" spc="0" dirty="0">
                <a:solidFill>
                  <a:schemeClr val="bg2">
                    <a:lumMod val="10000"/>
                  </a:schemeClr>
                </a:solidFill>
                <a:latin typeface="Calibri" panose="020F0502020204030204" pitchFamily="34" charset="0"/>
              </a:rPr>
              <a:t>Agenda</a:t>
            </a:r>
            <a:endParaRPr lang="en-US" sz="4000" dirty="0">
              <a:solidFill>
                <a:schemeClr val="bg2">
                  <a:lumMod val="10000"/>
                </a:schemeClr>
              </a:solidFill>
            </a:endParaRPr>
          </a:p>
        </p:txBody>
      </p:sp>
      <p:sp>
        <p:nvSpPr>
          <p:cNvPr id="10" name="Content Placeholder 9"/>
          <p:cNvSpPr>
            <a:spLocks noGrp="1"/>
          </p:cNvSpPr>
          <p:nvPr>
            <p:ph idx="1"/>
          </p:nvPr>
        </p:nvSpPr>
        <p:spPr>
          <a:xfrm>
            <a:off x="457198" y="1308295"/>
            <a:ext cx="11475402" cy="5151490"/>
          </a:xfrm>
        </p:spPr>
        <p:txBody>
          <a:bodyPr>
            <a:normAutofit/>
          </a:bodyPr>
          <a:lstStyle/>
          <a:p>
            <a:pPr>
              <a:spcAft>
                <a:spcPts val="600"/>
              </a:spcAft>
            </a:pPr>
            <a:r>
              <a:rPr lang="en-US" sz="2800" dirty="0">
                <a:solidFill>
                  <a:schemeClr val="tx1"/>
                </a:solidFill>
                <a:latin typeface="Calibri" panose="020F0502020204030204" pitchFamily="34" charset="0"/>
              </a:rPr>
              <a:t>Public Comment</a:t>
            </a:r>
            <a:endParaRPr lang="en-US" sz="2600" dirty="0">
              <a:solidFill>
                <a:schemeClr val="tx1"/>
              </a:solidFill>
              <a:latin typeface="Calibri" panose="020F0502020204030204" pitchFamily="34" charset="0"/>
            </a:endParaRPr>
          </a:p>
          <a:p>
            <a:r>
              <a:rPr lang="en-US" sz="2800" dirty="0">
                <a:solidFill>
                  <a:schemeClr val="tx1"/>
                </a:solidFill>
                <a:latin typeface="Calibri" panose="020F0502020204030204" pitchFamily="34" charset="0"/>
              </a:rPr>
              <a:t>Future PERC meeting schedule </a:t>
            </a:r>
          </a:p>
          <a:p>
            <a:r>
              <a:rPr lang="en-US" sz="2800" dirty="0">
                <a:solidFill>
                  <a:schemeClr val="tx1"/>
                </a:solidFill>
                <a:latin typeface="Calibri" panose="020F0502020204030204" pitchFamily="34" charset="0"/>
              </a:rPr>
              <a:t>Review status of temporary approvals and testing</a:t>
            </a:r>
          </a:p>
          <a:p>
            <a:pPr>
              <a:spcAft>
                <a:spcPts val="600"/>
              </a:spcAft>
            </a:pPr>
            <a:r>
              <a:rPr lang="en-US" sz="2800" dirty="0">
                <a:solidFill>
                  <a:schemeClr val="tx1"/>
                </a:solidFill>
                <a:latin typeface="Calibri" panose="020F0502020204030204" pitchFamily="34" charset="0"/>
              </a:rPr>
              <a:t>Review prospective pilot counties</a:t>
            </a:r>
          </a:p>
          <a:p>
            <a:pPr>
              <a:spcAft>
                <a:spcPts val="600"/>
              </a:spcAft>
            </a:pPr>
            <a:r>
              <a:rPr lang="en-US" sz="2800" dirty="0">
                <a:solidFill>
                  <a:schemeClr val="tx1"/>
                </a:solidFill>
                <a:latin typeface="Calibri" panose="020F0502020204030204" pitchFamily="34" charset="0"/>
              </a:rPr>
              <a:t>Recap of items decided at prior meetings</a:t>
            </a:r>
          </a:p>
          <a:p>
            <a:pPr>
              <a:spcAft>
                <a:spcPts val="600"/>
              </a:spcAft>
            </a:pPr>
            <a:r>
              <a:rPr lang="en-US" sz="2800" dirty="0">
                <a:solidFill>
                  <a:schemeClr val="tx1"/>
                </a:solidFill>
                <a:latin typeface="Calibri" panose="020F0502020204030204" pitchFamily="34" charset="0"/>
              </a:rPr>
              <a:t>Review public comments received on draft evaluation forms</a:t>
            </a:r>
          </a:p>
          <a:p>
            <a:pPr>
              <a:spcAft>
                <a:spcPts val="600"/>
              </a:spcAft>
            </a:pPr>
            <a:r>
              <a:rPr lang="en-US" sz="2800" dirty="0">
                <a:solidFill>
                  <a:schemeClr val="tx1"/>
                </a:solidFill>
                <a:latin typeface="Calibri" panose="020F0502020204030204" pitchFamily="34" charset="0"/>
              </a:rPr>
              <a:t>New business</a:t>
            </a:r>
          </a:p>
          <a:p>
            <a:pPr>
              <a:spcAft>
                <a:spcPts val="600"/>
              </a:spcAft>
            </a:pPr>
            <a:r>
              <a:rPr lang="en-US" sz="2800" dirty="0">
                <a:solidFill>
                  <a:schemeClr val="tx1"/>
                </a:solidFill>
                <a:latin typeface="Calibri" panose="020F0502020204030204" pitchFamily="34" charset="0"/>
              </a:rPr>
              <a:t>Adjournment</a:t>
            </a:r>
          </a:p>
        </p:txBody>
      </p:sp>
      <p:sp>
        <p:nvSpPr>
          <p:cNvPr id="2" name="Footer Placeholder 1"/>
          <p:cNvSpPr>
            <a:spLocks noGrp="1"/>
          </p:cNvSpPr>
          <p:nvPr>
            <p:ph type="ftr" sz="quarter" idx="11"/>
          </p:nvPr>
        </p:nvSpPr>
        <p:spPr/>
        <p:txBody>
          <a:bodyPr/>
          <a:lstStyle/>
          <a:p>
            <a:pPr algn="l"/>
            <a:r>
              <a:rPr lang="en-US" dirty="0"/>
              <a:t>Pilot election review committee – AUGUST 6, 2015</a:t>
            </a:r>
          </a:p>
        </p:txBody>
      </p:sp>
      <p:sp>
        <p:nvSpPr>
          <p:cNvPr id="3" name="Slide Number Placeholder 2"/>
          <p:cNvSpPr>
            <a:spLocks noGrp="1"/>
          </p:cNvSpPr>
          <p:nvPr>
            <p:ph type="sldNum" sz="quarter" idx="12"/>
          </p:nvPr>
        </p:nvSpPr>
        <p:spPr/>
        <p:txBody>
          <a:bodyPr/>
          <a:lstStyle/>
          <a:p>
            <a:fld id="{78960512-3464-4C80-89D0-5605A6DBE7B5}" type="slidenum">
              <a:rPr lang="en-US" smtClean="0"/>
              <a:t>2</a:t>
            </a:fld>
            <a:endParaRPr lang="en-US" dirty="0"/>
          </a:p>
        </p:txBody>
      </p:sp>
    </p:spTree>
    <p:extLst>
      <p:ext uri="{BB962C8B-B14F-4D97-AF65-F5344CB8AC3E}">
        <p14:creationId xmlns:p14="http://schemas.microsoft.com/office/powerpoint/2010/main" val="1509979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a:xfrm>
            <a:off x="457198" y="286603"/>
            <a:ext cx="10698482" cy="810677"/>
          </a:xfrm>
        </p:spPr>
        <p:txBody>
          <a:bodyPr/>
          <a:lstStyle/>
          <a:p>
            <a:r>
              <a:rPr lang="en-US" sz="4000" b="1" u="sng" spc="0" dirty="0">
                <a:solidFill>
                  <a:schemeClr val="bg2">
                    <a:lumMod val="10000"/>
                  </a:schemeClr>
                </a:solidFill>
                <a:latin typeface="Calibri" panose="020F0502020204030204" pitchFamily="34" charset="0"/>
              </a:rPr>
              <a:t>Public Comment</a:t>
            </a:r>
            <a:endParaRPr lang="en-US" sz="4000" dirty="0">
              <a:solidFill>
                <a:schemeClr val="bg2">
                  <a:lumMod val="10000"/>
                </a:schemeClr>
              </a:solidFill>
            </a:endParaRPr>
          </a:p>
        </p:txBody>
      </p:sp>
      <p:sp>
        <p:nvSpPr>
          <p:cNvPr id="10" name="Content Placeholder 9"/>
          <p:cNvSpPr>
            <a:spLocks noGrp="1"/>
          </p:cNvSpPr>
          <p:nvPr>
            <p:ph idx="1"/>
          </p:nvPr>
        </p:nvSpPr>
        <p:spPr>
          <a:xfrm>
            <a:off x="457198" y="1308295"/>
            <a:ext cx="11475402" cy="4594900"/>
          </a:xfrm>
        </p:spPr>
        <p:txBody>
          <a:bodyPr>
            <a:normAutofit fontScale="92500" lnSpcReduction="10000"/>
          </a:bodyPr>
          <a:lstStyle/>
          <a:p>
            <a:pPr>
              <a:spcAft>
                <a:spcPts val="600"/>
              </a:spcAft>
            </a:pPr>
            <a:r>
              <a:rPr lang="en-US" sz="2800" dirty="0">
                <a:solidFill>
                  <a:schemeClr val="tx1"/>
                </a:solidFill>
                <a:latin typeface="Calibri" panose="020F0502020204030204" pitchFamily="34" charset="0"/>
              </a:rPr>
              <a:t>All those who wish to comment or testify should complete and sign the sign-up sheet on the back table, so the committee knows who you are and the organization you represent, if any</a:t>
            </a:r>
          </a:p>
          <a:p>
            <a:pPr>
              <a:spcAft>
                <a:spcPts val="600"/>
              </a:spcAft>
            </a:pPr>
            <a:r>
              <a:rPr lang="en-US" sz="2800" dirty="0">
                <a:solidFill>
                  <a:schemeClr val="tx1"/>
                </a:solidFill>
                <a:latin typeface="Calibri" panose="020F0502020204030204" pitchFamily="34" charset="0"/>
              </a:rPr>
              <a:t>Depending on the number of people who wish to comment, we may need to limit speakers to 3 minutes each</a:t>
            </a:r>
          </a:p>
          <a:p>
            <a:pPr>
              <a:spcAft>
                <a:spcPts val="600"/>
              </a:spcAft>
            </a:pPr>
            <a:r>
              <a:rPr lang="en-US" sz="2800" dirty="0">
                <a:solidFill>
                  <a:schemeClr val="tx1"/>
                </a:solidFill>
                <a:latin typeface="Calibri" panose="020F0502020204030204" pitchFamily="34" charset="0"/>
              </a:rPr>
              <a:t>Several public comments were submitted for today’s hearing, which will be reviewed in detail when we look at the draft evaluation forms:</a:t>
            </a:r>
          </a:p>
          <a:p>
            <a:pPr lvl="1"/>
            <a:r>
              <a:rPr lang="en-US" sz="2600" dirty="0">
                <a:solidFill>
                  <a:schemeClr val="tx1"/>
                </a:solidFill>
                <a:latin typeface="Calibri" panose="020F0502020204030204" pitchFamily="34" charset="0"/>
              </a:rPr>
              <a:t>Connie </a:t>
            </a:r>
            <a:r>
              <a:rPr lang="en-US" sz="2600" dirty="0" err="1">
                <a:solidFill>
                  <a:schemeClr val="tx1"/>
                </a:solidFill>
                <a:latin typeface="Calibri" panose="020F0502020204030204" pitchFamily="34" charset="0"/>
              </a:rPr>
              <a:t>Lengel</a:t>
            </a:r>
            <a:r>
              <a:rPr lang="en-US" sz="2600" dirty="0">
                <a:solidFill>
                  <a:schemeClr val="tx1"/>
                </a:solidFill>
                <a:latin typeface="Calibri" panose="020F0502020204030204" pitchFamily="34" charset="0"/>
              </a:rPr>
              <a:t>, 8/5/2015 (2 comments)</a:t>
            </a:r>
          </a:p>
          <a:p>
            <a:pPr lvl="1"/>
            <a:r>
              <a:rPr lang="en-US" sz="2600" dirty="0">
                <a:solidFill>
                  <a:schemeClr val="tx1"/>
                </a:solidFill>
                <a:latin typeface="Calibri" panose="020F0502020204030204" pitchFamily="34" charset="0"/>
              </a:rPr>
              <a:t>William </a:t>
            </a:r>
            <a:r>
              <a:rPr lang="en-US" sz="2600" dirty="0" err="1">
                <a:solidFill>
                  <a:schemeClr val="tx1"/>
                </a:solidFill>
                <a:latin typeface="Calibri" panose="020F0502020204030204" pitchFamily="34" charset="0"/>
              </a:rPr>
              <a:t>Magginetti</a:t>
            </a:r>
            <a:r>
              <a:rPr lang="en-US" sz="2600" dirty="0">
                <a:solidFill>
                  <a:schemeClr val="tx1"/>
                </a:solidFill>
                <a:latin typeface="Calibri" panose="020F0502020204030204" pitchFamily="34" charset="0"/>
              </a:rPr>
              <a:t>, 8/5/2015</a:t>
            </a:r>
          </a:p>
          <a:p>
            <a:pPr lvl="1"/>
            <a:r>
              <a:rPr lang="en-US" sz="2600" dirty="0">
                <a:solidFill>
                  <a:schemeClr val="tx1"/>
                </a:solidFill>
                <a:latin typeface="Calibri" panose="020F0502020204030204" pitchFamily="34" charset="0"/>
              </a:rPr>
              <a:t>Harvie Branscomb, 8/4 and 8/5/2015 (3 comments)</a:t>
            </a:r>
          </a:p>
          <a:p>
            <a:pPr>
              <a:spcAft>
                <a:spcPts val="600"/>
              </a:spcAft>
            </a:pPr>
            <a:endParaRPr lang="en-US" sz="28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p:txBody>
      </p:sp>
      <p:sp>
        <p:nvSpPr>
          <p:cNvPr id="2" name="Footer Placeholder 1"/>
          <p:cNvSpPr>
            <a:spLocks noGrp="1"/>
          </p:cNvSpPr>
          <p:nvPr>
            <p:ph type="ftr" sz="quarter" idx="11"/>
          </p:nvPr>
        </p:nvSpPr>
        <p:spPr/>
        <p:txBody>
          <a:bodyPr/>
          <a:lstStyle/>
          <a:p>
            <a:pPr algn="l"/>
            <a:r>
              <a:rPr lang="en-US" dirty="0"/>
              <a:t>Pilot election review committee – AUGUST 6, 2015</a:t>
            </a:r>
          </a:p>
        </p:txBody>
      </p:sp>
      <p:sp>
        <p:nvSpPr>
          <p:cNvPr id="3" name="Slide Number Placeholder 2"/>
          <p:cNvSpPr>
            <a:spLocks noGrp="1"/>
          </p:cNvSpPr>
          <p:nvPr>
            <p:ph type="sldNum" sz="quarter" idx="12"/>
          </p:nvPr>
        </p:nvSpPr>
        <p:spPr/>
        <p:txBody>
          <a:bodyPr/>
          <a:lstStyle/>
          <a:p>
            <a:fld id="{78960512-3464-4C80-89D0-5605A6DBE7B5}" type="slidenum">
              <a:rPr lang="en-US" smtClean="0"/>
              <a:t>3</a:t>
            </a:fld>
            <a:endParaRPr lang="en-US" dirty="0"/>
          </a:p>
        </p:txBody>
      </p:sp>
    </p:spTree>
    <p:extLst>
      <p:ext uri="{BB962C8B-B14F-4D97-AF65-F5344CB8AC3E}">
        <p14:creationId xmlns:p14="http://schemas.microsoft.com/office/powerpoint/2010/main" val="2423872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a:xfrm>
            <a:off x="457198" y="286603"/>
            <a:ext cx="10698482" cy="810677"/>
          </a:xfrm>
        </p:spPr>
        <p:txBody>
          <a:bodyPr/>
          <a:lstStyle/>
          <a:p>
            <a:r>
              <a:rPr lang="en-US" sz="4000" b="1" u="sng" spc="0" dirty="0">
                <a:solidFill>
                  <a:schemeClr val="bg2">
                    <a:lumMod val="10000"/>
                  </a:schemeClr>
                </a:solidFill>
                <a:latin typeface="Calibri" panose="020F0502020204030204" pitchFamily="34" charset="0"/>
              </a:rPr>
              <a:t>Future PERC Meeting Schedule</a:t>
            </a:r>
            <a:endParaRPr lang="en-US" sz="4000" dirty="0">
              <a:solidFill>
                <a:schemeClr val="bg2">
                  <a:lumMod val="10000"/>
                </a:schemeClr>
              </a:solidFill>
            </a:endParaRPr>
          </a:p>
        </p:txBody>
      </p:sp>
      <p:sp>
        <p:nvSpPr>
          <p:cNvPr id="10" name="Content Placeholder 9"/>
          <p:cNvSpPr>
            <a:spLocks noGrp="1"/>
          </p:cNvSpPr>
          <p:nvPr>
            <p:ph idx="1"/>
          </p:nvPr>
        </p:nvSpPr>
        <p:spPr>
          <a:xfrm>
            <a:off x="457198" y="1308295"/>
            <a:ext cx="11475402" cy="4594900"/>
          </a:xfrm>
        </p:spPr>
        <p:txBody>
          <a:bodyPr>
            <a:normAutofit/>
          </a:bodyPr>
          <a:lstStyle/>
          <a:p>
            <a:pPr>
              <a:spcAft>
                <a:spcPts val="600"/>
              </a:spcAft>
            </a:pPr>
            <a:r>
              <a:rPr lang="en-US" sz="2800" dirty="0">
                <a:solidFill>
                  <a:schemeClr val="tx1"/>
                </a:solidFill>
                <a:latin typeface="Calibri" panose="020F0502020204030204" pitchFamily="34" charset="0"/>
              </a:rPr>
              <a:t>PERC meetings have been scheduled for every other Thursday through August 2015.</a:t>
            </a:r>
          </a:p>
          <a:p>
            <a:r>
              <a:rPr lang="en-US" sz="2800" dirty="0">
                <a:solidFill>
                  <a:schemeClr val="tx1"/>
                </a:solidFill>
                <a:latin typeface="Calibri" panose="020F0502020204030204" pitchFamily="34" charset="0"/>
              </a:rPr>
              <a:t>The next scheduled meetings after today are August 13</a:t>
            </a:r>
            <a:r>
              <a:rPr lang="en-US" sz="2800" baseline="30000" dirty="0">
                <a:solidFill>
                  <a:schemeClr val="tx1"/>
                </a:solidFill>
                <a:latin typeface="Calibri" panose="020F0502020204030204" pitchFamily="34" charset="0"/>
              </a:rPr>
              <a:t>th</a:t>
            </a:r>
            <a:r>
              <a:rPr lang="en-US" sz="2800" dirty="0">
                <a:solidFill>
                  <a:schemeClr val="tx1"/>
                </a:solidFill>
                <a:latin typeface="Calibri" panose="020F0502020204030204" pitchFamily="34" charset="0"/>
              </a:rPr>
              <a:t> and August 27</a:t>
            </a:r>
            <a:r>
              <a:rPr lang="en-US" sz="2800" baseline="30000" dirty="0">
                <a:solidFill>
                  <a:schemeClr val="tx1"/>
                </a:solidFill>
                <a:latin typeface="Calibri" panose="020F0502020204030204" pitchFamily="34" charset="0"/>
              </a:rPr>
              <a:t>th</a:t>
            </a:r>
            <a:r>
              <a:rPr lang="en-US" sz="2800" dirty="0">
                <a:solidFill>
                  <a:schemeClr val="tx1"/>
                </a:solidFill>
                <a:latin typeface="Calibri" panose="020F0502020204030204" pitchFamily="34" charset="0"/>
              </a:rPr>
              <a:t>.  Both of these meetings will be held at 1:30PM, in the Blue Spruce Conference Room on the 2</a:t>
            </a:r>
            <a:r>
              <a:rPr lang="en-US" sz="2800" baseline="30000" dirty="0">
                <a:solidFill>
                  <a:schemeClr val="tx1"/>
                </a:solidFill>
                <a:latin typeface="Calibri" panose="020F0502020204030204" pitchFamily="34" charset="0"/>
              </a:rPr>
              <a:t>nd</a:t>
            </a:r>
            <a:r>
              <a:rPr lang="en-US" sz="2800" dirty="0">
                <a:solidFill>
                  <a:schemeClr val="tx1"/>
                </a:solidFill>
                <a:latin typeface="Calibri" panose="020F0502020204030204" pitchFamily="34" charset="0"/>
              </a:rPr>
              <a:t> floor of the Secretary of State’s offices at 1700 Broadway, Denver.</a:t>
            </a:r>
          </a:p>
          <a:p>
            <a:r>
              <a:rPr lang="en-US" sz="2800" dirty="0">
                <a:solidFill>
                  <a:schemeClr val="tx1"/>
                </a:solidFill>
                <a:latin typeface="Calibri" panose="020F0502020204030204" pitchFamily="34" charset="0"/>
              </a:rPr>
              <a:t>Propose scheduling weekly meetings through September</a:t>
            </a:r>
          </a:p>
          <a:p>
            <a:pPr>
              <a:spcAft>
                <a:spcPts val="600"/>
              </a:spcAft>
            </a:pPr>
            <a:endParaRPr lang="en-US" sz="2600" dirty="0">
              <a:solidFill>
                <a:schemeClr val="tx1"/>
              </a:solidFill>
              <a:latin typeface="Calibri" panose="020F0502020204030204" pitchFamily="34" charset="0"/>
            </a:endParaRPr>
          </a:p>
          <a:p>
            <a:pPr lvl="1"/>
            <a:endParaRPr lang="en-US" sz="26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p:txBody>
      </p:sp>
      <p:sp>
        <p:nvSpPr>
          <p:cNvPr id="2" name="Footer Placeholder 1"/>
          <p:cNvSpPr>
            <a:spLocks noGrp="1"/>
          </p:cNvSpPr>
          <p:nvPr>
            <p:ph type="ftr" sz="quarter" idx="11"/>
          </p:nvPr>
        </p:nvSpPr>
        <p:spPr/>
        <p:txBody>
          <a:bodyPr/>
          <a:lstStyle/>
          <a:p>
            <a:pPr algn="l"/>
            <a:r>
              <a:rPr lang="en-US" dirty="0"/>
              <a:t>Pilot election review committee – July 30, 2015</a:t>
            </a:r>
          </a:p>
        </p:txBody>
      </p:sp>
      <p:sp>
        <p:nvSpPr>
          <p:cNvPr id="3" name="Slide Number Placeholder 2"/>
          <p:cNvSpPr>
            <a:spLocks noGrp="1"/>
          </p:cNvSpPr>
          <p:nvPr>
            <p:ph type="sldNum" sz="quarter" idx="12"/>
          </p:nvPr>
        </p:nvSpPr>
        <p:spPr/>
        <p:txBody>
          <a:bodyPr/>
          <a:lstStyle/>
          <a:p>
            <a:fld id="{78960512-3464-4C80-89D0-5605A6DBE7B5}" type="slidenum">
              <a:rPr lang="en-US" smtClean="0"/>
              <a:t>4</a:t>
            </a:fld>
            <a:endParaRPr lang="en-US" dirty="0"/>
          </a:p>
        </p:txBody>
      </p:sp>
    </p:spTree>
    <p:extLst>
      <p:ext uri="{BB962C8B-B14F-4D97-AF65-F5344CB8AC3E}">
        <p14:creationId xmlns:p14="http://schemas.microsoft.com/office/powerpoint/2010/main" val="3835188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a:xfrm>
            <a:off x="112295" y="286603"/>
            <a:ext cx="11043385" cy="810677"/>
          </a:xfrm>
        </p:spPr>
        <p:txBody>
          <a:bodyPr/>
          <a:lstStyle/>
          <a:p>
            <a:r>
              <a:rPr lang="en-US" sz="4000" b="1" u="sng" spc="0" dirty="0">
                <a:solidFill>
                  <a:schemeClr val="bg2">
                    <a:lumMod val="10000"/>
                  </a:schemeClr>
                </a:solidFill>
                <a:latin typeface="Calibri" panose="020F0502020204030204" pitchFamily="34" charset="0"/>
              </a:rPr>
              <a:t>Status of Temporary Approval and Testing</a:t>
            </a:r>
            <a:endParaRPr lang="en-US" sz="4000" dirty="0">
              <a:solidFill>
                <a:schemeClr val="bg2">
                  <a:lumMod val="10000"/>
                </a:schemeClr>
              </a:solidFill>
            </a:endParaRPr>
          </a:p>
        </p:txBody>
      </p:sp>
      <p:sp>
        <p:nvSpPr>
          <p:cNvPr id="10" name="Content Placeholder 9"/>
          <p:cNvSpPr>
            <a:spLocks noGrp="1"/>
          </p:cNvSpPr>
          <p:nvPr>
            <p:ph idx="1"/>
          </p:nvPr>
        </p:nvSpPr>
        <p:spPr>
          <a:xfrm>
            <a:off x="457198" y="1308294"/>
            <a:ext cx="11475402" cy="4994031"/>
          </a:xfrm>
        </p:spPr>
        <p:txBody>
          <a:bodyPr>
            <a:normAutofit lnSpcReduction="10000"/>
          </a:bodyPr>
          <a:lstStyle/>
          <a:p>
            <a:pPr>
              <a:spcAft>
                <a:spcPts val="600"/>
              </a:spcAft>
            </a:pPr>
            <a:r>
              <a:rPr lang="en-US" sz="2800" dirty="0">
                <a:solidFill>
                  <a:schemeClr val="tx1"/>
                </a:solidFill>
                <a:latin typeface="Calibri" panose="020F0502020204030204" pitchFamily="34" charset="0"/>
              </a:rPr>
              <a:t>On August 4</a:t>
            </a:r>
            <a:r>
              <a:rPr lang="en-US" sz="2800" baseline="30000" dirty="0">
                <a:solidFill>
                  <a:schemeClr val="tx1"/>
                </a:solidFill>
                <a:latin typeface="Calibri" panose="020F0502020204030204" pitchFamily="34" charset="0"/>
              </a:rPr>
              <a:t>th</a:t>
            </a:r>
            <a:r>
              <a:rPr lang="en-US" sz="2800" dirty="0">
                <a:solidFill>
                  <a:schemeClr val="tx1"/>
                </a:solidFill>
                <a:latin typeface="Calibri" panose="020F0502020204030204" pitchFamily="34" charset="0"/>
              </a:rPr>
              <a:t>, Secretary Williams temporarily approved the following systems:</a:t>
            </a:r>
          </a:p>
          <a:p>
            <a:pPr lvl="1"/>
            <a:r>
              <a:rPr lang="en-US" sz="2600" dirty="0">
                <a:solidFill>
                  <a:schemeClr val="tx1"/>
                </a:solidFill>
                <a:latin typeface="Calibri" panose="020F0502020204030204" pitchFamily="34" charset="0"/>
              </a:rPr>
              <a:t>Clear Ballot Group – </a:t>
            </a:r>
            <a:r>
              <a:rPr lang="en-US" sz="2600" dirty="0" err="1">
                <a:solidFill>
                  <a:schemeClr val="tx1"/>
                </a:solidFill>
                <a:latin typeface="Calibri" panose="020F0502020204030204" pitchFamily="34" charset="0"/>
              </a:rPr>
              <a:t>ClearVote</a:t>
            </a:r>
            <a:r>
              <a:rPr lang="en-US" sz="2600" dirty="0">
                <a:solidFill>
                  <a:schemeClr val="tx1"/>
                </a:solidFill>
                <a:latin typeface="Calibri" panose="020F0502020204030204" pitchFamily="34" charset="0"/>
              </a:rPr>
              <a:t> 1.0</a:t>
            </a:r>
          </a:p>
          <a:p>
            <a:pPr lvl="1"/>
            <a:r>
              <a:rPr lang="en-US" sz="2600" dirty="0">
                <a:solidFill>
                  <a:schemeClr val="tx1"/>
                </a:solidFill>
                <a:latin typeface="Calibri" panose="020F0502020204030204" pitchFamily="34" charset="0"/>
              </a:rPr>
              <a:t>Dominion Voting Systems – Democracy Suite 4.19</a:t>
            </a:r>
          </a:p>
          <a:p>
            <a:pPr lvl="1"/>
            <a:r>
              <a:rPr lang="en-US" sz="2600" dirty="0">
                <a:solidFill>
                  <a:schemeClr val="tx1"/>
                </a:solidFill>
                <a:latin typeface="Calibri" panose="020F0502020204030204" pitchFamily="34" charset="0"/>
              </a:rPr>
              <a:t>Election Systems &amp; Software – EVS 5.2.0.3</a:t>
            </a:r>
          </a:p>
          <a:p>
            <a:pPr lvl="1"/>
            <a:r>
              <a:rPr lang="en-US" sz="2600" dirty="0">
                <a:solidFill>
                  <a:schemeClr val="tx1"/>
                </a:solidFill>
                <a:latin typeface="Calibri" panose="020F0502020204030204" pitchFamily="34" charset="0"/>
              </a:rPr>
              <a:t>Hart InterCivic – Verity Voting 1.0 with Verity Data 1.3.3</a:t>
            </a:r>
          </a:p>
          <a:p>
            <a:r>
              <a:rPr lang="en-US" sz="2800" dirty="0">
                <a:solidFill>
                  <a:schemeClr val="tx1"/>
                </a:solidFill>
                <a:latin typeface="Calibri" panose="020F0502020204030204" pitchFamily="34" charset="0"/>
              </a:rPr>
              <a:t>Temporary approval letters and final test reports are available at http://www.sos.state.co.us/pubs/elections/VotingSystems/tempApproval.html</a:t>
            </a:r>
          </a:p>
          <a:p>
            <a:pPr>
              <a:spcAft>
                <a:spcPts val="600"/>
              </a:spcAft>
            </a:pPr>
            <a:r>
              <a:rPr lang="en-US" sz="2800" dirty="0">
                <a:solidFill>
                  <a:schemeClr val="tx1"/>
                </a:solidFill>
                <a:latin typeface="Calibri" panose="020F0502020204030204" pitchFamily="34" charset="0"/>
              </a:rPr>
              <a:t>Secretary Williams denied the application for temporary approval submitted by Everyone Counts</a:t>
            </a:r>
          </a:p>
          <a:p>
            <a:pPr>
              <a:spcAft>
                <a:spcPts val="600"/>
              </a:spcAft>
            </a:pPr>
            <a:endParaRPr lang="en-US" sz="2800" dirty="0">
              <a:solidFill>
                <a:schemeClr val="tx1"/>
              </a:solidFill>
              <a:latin typeface="Calibri" panose="020F0502020204030204" pitchFamily="34" charset="0"/>
            </a:endParaRPr>
          </a:p>
          <a:p>
            <a:pPr>
              <a:spcAft>
                <a:spcPts val="600"/>
              </a:spcAft>
            </a:pPr>
            <a:endParaRPr lang="en-US" sz="28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p:txBody>
      </p:sp>
      <p:sp>
        <p:nvSpPr>
          <p:cNvPr id="2" name="Footer Placeholder 1"/>
          <p:cNvSpPr>
            <a:spLocks noGrp="1"/>
          </p:cNvSpPr>
          <p:nvPr>
            <p:ph type="ftr" sz="quarter" idx="11"/>
          </p:nvPr>
        </p:nvSpPr>
        <p:spPr/>
        <p:txBody>
          <a:bodyPr/>
          <a:lstStyle/>
          <a:p>
            <a:pPr algn="l"/>
            <a:r>
              <a:rPr lang="en-US" dirty="0"/>
              <a:t>Pilot election review committee – AUGUST 6, 2015</a:t>
            </a:r>
          </a:p>
        </p:txBody>
      </p:sp>
      <p:sp>
        <p:nvSpPr>
          <p:cNvPr id="3" name="Slide Number Placeholder 2"/>
          <p:cNvSpPr>
            <a:spLocks noGrp="1"/>
          </p:cNvSpPr>
          <p:nvPr>
            <p:ph type="sldNum" sz="quarter" idx="12"/>
          </p:nvPr>
        </p:nvSpPr>
        <p:spPr/>
        <p:txBody>
          <a:bodyPr/>
          <a:lstStyle/>
          <a:p>
            <a:fld id="{78960512-3464-4C80-89D0-5605A6DBE7B5}" type="slidenum">
              <a:rPr lang="en-US" smtClean="0"/>
              <a:t>5</a:t>
            </a:fld>
            <a:endParaRPr lang="en-US" dirty="0"/>
          </a:p>
        </p:txBody>
      </p:sp>
    </p:spTree>
    <p:extLst>
      <p:ext uri="{BB962C8B-B14F-4D97-AF65-F5344CB8AC3E}">
        <p14:creationId xmlns:p14="http://schemas.microsoft.com/office/powerpoint/2010/main" val="3729408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a:xfrm>
            <a:off x="272716" y="286603"/>
            <a:ext cx="11919284" cy="810677"/>
          </a:xfrm>
        </p:spPr>
        <p:txBody>
          <a:bodyPr/>
          <a:lstStyle/>
          <a:p>
            <a:r>
              <a:rPr lang="en-US" sz="4000" b="1" u="sng" spc="0" dirty="0">
                <a:solidFill>
                  <a:schemeClr val="bg2">
                    <a:lumMod val="10000"/>
                  </a:schemeClr>
                </a:solidFill>
                <a:latin typeface="Calibri" panose="020F0502020204030204" pitchFamily="34" charset="0"/>
              </a:rPr>
              <a:t>Status of Temporary Approval and Testing (continued)</a:t>
            </a:r>
            <a:r>
              <a:rPr lang="en-US" sz="4400" b="1" u="sng" spc="0" dirty="0">
                <a:solidFill>
                  <a:schemeClr val="bg2">
                    <a:lumMod val="10000"/>
                  </a:schemeClr>
                </a:solidFill>
                <a:latin typeface="Calibri" panose="020F0502020204030204" pitchFamily="34" charset="0"/>
              </a:rPr>
              <a:t> </a:t>
            </a:r>
            <a:endParaRPr lang="en-US" dirty="0">
              <a:solidFill>
                <a:schemeClr val="bg2">
                  <a:lumMod val="10000"/>
                </a:schemeClr>
              </a:solidFill>
            </a:endParaRPr>
          </a:p>
        </p:txBody>
      </p:sp>
      <p:sp>
        <p:nvSpPr>
          <p:cNvPr id="10" name="Content Placeholder 9"/>
          <p:cNvSpPr>
            <a:spLocks noGrp="1"/>
          </p:cNvSpPr>
          <p:nvPr>
            <p:ph idx="1"/>
          </p:nvPr>
        </p:nvSpPr>
        <p:spPr>
          <a:xfrm>
            <a:off x="457198" y="1308294"/>
            <a:ext cx="11475402" cy="4994031"/>
          </a:xfrm>
        </p:spPr>
        <p:txBody>
          <a:bodyPr>
            <a:normAutofit/>
          </a:bodyPr>
          <a:lstStyle/>
          <a:p>
            <a:r>
              <a:rPr lang="en-US" sz="2600" dirty="0">
                <a:solidFill>
                  <a:schemeClr val="tx1"/>
                </a:solidFill>
                <a:latin typeface="Calibri" panose="020F0502020204030204" pitchFamily="34" charset="0"/>
              </a:rPr>
              <a:t>All temporarily approved voting system providers are required to remedy unresolved system and documentation deficiencies by Monday, August 10</a:t>
            </a:r>
            <a:r>
              <a:rPr lang="en-US" sz="2600" baseline="30000" dirty="0">
                <a:solidFill>
                  <a:schemeClr val="tx1"/>
                </a:solidFill>
                <a:latin typeface="Calibri" panose="020F0502020204030204" pitchFamily="34" charset="0"/>
              </a:rPr>
              <a:t>th</a:t>
            </a:r>
            <a:r>
              <a:rPr lang="en-US" sz="2600" dirty="0">
                <a:solidFill>
                  <a:schemeClr val="tx1"/>
                </a:solidFill>
                <a:latin typeface="Calibri" panose="020F0502020204030204" pitchFamily="34" charset="0"/>
              </a:rPr>
              <a:t>, at 12 noon.</a:t>
            </a:r>
          </a:p>
          <a:p>
            <a:r>
              <a:rPr lang="en-US" sz="2600" dirty="0">
                <a:solidFill>
                  <a:schemeClr val="tx1"/>
                </a:solidFill>
                <a:latin typeface="Calibri" panose="020F0502020204030204" pitchFamily="34" charset="0"/>
              </a:rPr>
              <a:t>The unresolved system and documentation deficiencies are important but do not affect the accuracy or integrity of the voting systems</a:t>
            </a:r>
          </a:p>
          <a:p>
            <a:r>
              <a:rPr lang="en-US" sz="2600" dirty="0">
                <a:solidFill>
                  <a:schemeClr val="tx1"/>
                </a:solidFill>
                <a:latin typeface="Calibri" panose="020F0502020204030204" pitchFamily="34" charset="0"/>
              </a:rPr>
              <a:t>Secretary of State will then issue conditions of temporary use for the systems, and communicate those conditions to the pilot counties</a:t>
            </a:r>
          </a:p>
          <a:p>
            <a:pPr>
              <a:spcAft>
                <a:spcPts val="600"/>
              </a:spcAft>
            </a:pPr>
            <a:endParaRPr lang="en-US" sz="2800" dirty="0">
              <a:solidFill>
                <a:schemeClr val="tx1"/>
              </a:solidFill>
              <a:latin typeface="Calibri" panose="020F0502020204030204" pitchFamily="34" charset="0"/>
            </a:endParaRPr>
          </a:p>
          <a:p>
            <a:pPr>
              <a:spcAft>
                <a:spcPts val="600"/>
              </a:spcAft>
            </a:pPr>
            <a:endParaRPr lang="en-US" sz="28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p:txBody>
      </p:sp>
      <p:sp>
        <p:nvSpPr>
          <p:cNvPr id="2" name="Footer Placeholder 1"/>
          <p:cNvSpPr>
            <a:spLocks noGrp="1"/>
          </p:cNvSpPr>
          <p:nvPr>
            <p:ph type="ftr" sz="quarter" idx="11"/>
          </p:nvPr>
        </p:nvSpPr>
        <p:spPr/>
        <p:txBody>
          <a:bodyPr/>
          <a:lstStyle/>
          <a:p>
            <a:pPr algn="l"/>
            <a:r>
              <a:rPr lang="en-US" dirty="0"/>
              <a:t>Pilot election review committee – AUGUST 6, 2015</a:t>
            </a:r>
          </a:p>
        </p:txBody>
      </p:sp>
      <p:sp>
        <p:nvSpPr>
          <p:cNvPr id="3" name="Slide Number Placeholder 2"/>
          <p:cNvSpPr>
            <a:spLocks noGrp="1"/>
          </p:cNvSpPr>
          <p:nvPr>
            <p:ph type="sldNum" sz="quarter" idx="12"/>
          </p:nvPr>
        </p:nvSpPr>
        <p:spPr/>
        <p:txBody>
          <a:bodyPr/>
          <a:lstStyle/>
          <a:p>
            <a:fld id="{78960512-3464-4C80-89D0-5605A6DBE7B5}" type="slidenum">
              <a:rPr lang="en-US" smtClean="0"/>
              <a:t>6</a:t>
            </a:fld>
            <a:endParaRPr lang="en-US" dirty="0"/>
          </a:p>
        </p:txBody>
      </p:sp>
    </p:spTree>
    <p:extLst>
      <p:ext uri="{BB962C8B-B14F-4D97-AF65-F5344CB8AC3E}">
        <p14:creationId xmlns:p14="http://schemas.microsoft.com/office/powerpoint/2010/main" val="423015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a:xfrm>
            <a:off x="98474" y="286603"/>
            <a:ext cx="12093526" cy="810677"/>
          </a:xfrm>
        </p:spPr>
        <p:txBody>
          <a:bodyPr>
            <a:normAutofit/>
          </a:bodyPr>
          <a:lstStyle/>
          <a:p>
            <a:r>
              <a:rPr lang="en-US" sz="4000" b="1" u="sng" spc="0" dirty="0">
                <a:solidFill>
                  <a:schemeClr val="bg2">
                    <a:lumMod val="10000"/>
                  </a:schemeClr>
                </a:solidFill>
                <a:latin typeface="Calibri" panose="020F0502020204030204" pitchFamily="34" charset="0"/>
              </a:rPr>
              <a:t>Status of Pilot Counties</a:t>
            </a:r>
            <a:endParaRPr lang="en-US" sz="4000" dirty="0">
              <a:solidFill>
                <a:schemeClr val="bg2">
                  <a:lumMod val="10000"/>
                </a:schemeClr>
              </a:solidFill>
            </a:endParaRPr>
          </a:p>
        </p:txBody>
      </p:sp>
      <p:sp>
        <p:nvSpPr>
          <p:cNvPr id="10" name="Content Placeholder 9"/>
          <p:cNvSpPr>
            <a:spLocks noGrp="1"/>
          </p:cNvSpPr>
          <p:nvPr>
            <p:ph idx="1"/>
          </p:nvPr>
        </p:nvSpPr>
        <p:spPr>
          <a:xfrm>
            <a:off x="457198" y="1308294"/>
            <a:ext cx="11475402" cy="4994031"/>
          </a:xfrm>
        </p:spPr>
        <p:txBody>
          <a:bodyPr>
            <a:normAutofit/>
          </a:bodyPr>
          <a:lstStyle/>
          <a:p>
            <a:r>
              <a:rPr lang="en-US" sz="2600" dirty="0">
                <a:solidFill>
                  <a:schemeClr val="tx1"/>
                </a:solidFill>
                <a:latin typeface="Calibri" panose="020F0502020204030204" pitchFamily="34" charset="0"/>
              </a:rPr>
              <a:t>The counties that will pilot the temporarily approved systems are:</a:t>
            </a:r>
          </a:p>
          <a:p>
            <a:pPr lvl="1"/>
            <a:r>
              <a:rPr lang="en-US" sz="2400" dirty="0">
                <a:solidFill>
                  <a:schemeClr val="tx1"/>
                </a:solidFill>
                <a:latin typeface="Calibri" panose="020F0502020204030204" pitchFamily="34" charset="0"/>
              </a:rPr>
              <a:t>Clear Ballot:  	Adams and Gilpin</a:t>
            </a:r>
          </a:p>
          <a:p>
            <a:pPr lvl="1"/>
            <a:r>
              <a:rPr lang="en-US" sz="2400" dirty="0">
                <a:solidFill>
                  <a:schemeClr val="tx1"/>
                </a:solidFill>
                <a:latin typeface="Calibri" panose="020F0502020204030204" pitchFamily="34" charset="0"/>
              </a:rPr>
              <a:t>Dominion:		Denver and Mesa</a:t>
            </a:r>
          </a:p>
          <a:p>
            <a:pPr lvl="1"/>
            <a:r>
              <a:rPr lang="en-US" sz="2400" dirty="0">
                <a:solidFill>
                  <a:schemeClr val="tx1"/>
                </a:solidFill>
                <a:latin typeface="Calibri" panose="020F0502020204030204" pitchFamily="34" charset="0"/>
              </a:rPr>
              <a:t>ES&amp;S:		Jefferson and Teller</a:t>
            </a:r>
          </a:p>
          <a:p>
            <a:pPr lvl="1"/>
            <a:r>
              <a:rPr lang="en-US" sz="2400" dirty="0">
                <a:solidFill>
                  <a:schemeClr val="tx1"/>
                </a:solidFill>
                <a:latin typeface="Calibri" panose="020F0502020204030204" pitchFamily="34" charset="0"/>
              </a:rPr>
              <a:t>Hart InterCivic:	Douglas and Garfield</a:t>
            </a:r>
          </a:p>
          <a:p>
            <a:r>
              <a:rPr lang="en-US" sz="2600" dirty="0">
                <a:solidFill>
                  <a:schemeClr val="tx1"/>
                </a:solidFill>
                <a:latin typeface="Calibri" panose="020F0502020204030204" pitchFamily="34" charset="0"/>
              </a:rPr>
              <a:t>Proposed conference call with all pilot counties tomorrow to address several logistical issues, and recurring weekly calls thereafter</a:t>
            </a:r>
          </a:p>
          <a:p>
            <a:pPr marL="0" indent="0">
              <a:spcAft>
                <a:spcPts val="600"/>
              </a:spcAft>
              <a:buNone/>
            </a:pPr>
            <a:endParaRPr lang="en-US" sz="2400" dirty="0">
              <a:solidFill>
                <a:schemeClr val="tx1"/>
              </a:solidFill>
              <a:latin typeface="Calibri" panose="020F0502020204030204" pitchFamily="34" charset="0"/>
            </a:endParaRPr>
          </a:p>
          <a:p>
            <a:pPr>
              <a:spcAft>
                <a:spcPts val="600"/>
              </a:spcAft>
            </a:pPr>
            <a:endParaRPr lang="en-US" sz="28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p:txBody>
      </p:sp>
      <p:sp>
        <p:nvSpPr>
          <p:cNvPr id="2" name="Footer Placeholder 1"/>
          <p:cNvSpPr>
            <a:spLocks noGrp="1"/>
          </p:cNvSpPr>
          <p:nvPr>
            <p:ph type="ftr" sz="quarter" idx="11"/>
          </p:nvPr>
        </p:nvSpPr>
        <p:spPr/>
        <p:txBody>
          <a:bodyPr/>
          <a:lstStyle/>
          <a:p>
            <a:pPr algn="l"/>
            <a:r>
              <a:rPr lang="en-US" dirty="0"/>
              <a:t>Pilot election review committee – AUGUST 6, 2015</a:t>
            </a:r>
          </a:p>
        </p:txBody>
      </p:sp>
      <p:sp>
        <p:nvSpPr>
          <p:cNvPr id="3" name="Slide Number Placeholder 2"/>
          <p:cNvSpPr>
            <a:spLocks noGrp="1"/>
          </p:cNvSpPr>
          <p:nvPr>
            <p:ph type="sldNum" sz="quarter" idx="12"/>
          </p:nvPr>
        </p:nvSpPr>
        <p:spPr/>
        <p:txBody>
          <a:bodyPr/>
          <a:lstStyle/>
          <a:p>
            <a:fld id="{78960512-3464-4C80-89D0-5605A6DBE7B5}" type="slidenum">
              <a:rPr lang="en-US" smtClean="0"/>
              <a:t>7</a:t>
            </a:fld>
            <a:endParaRPr lang="en-US" dirty="0"/>
          </a:p>
        </p:txBody>
      </p:sp>
    </p:spTree>
    <p:extLst>
      <p:ext uri="{BB962C8B-B14F-4D97-AF65-F5344CB8AC3E}">
        <p14:creationId xmlns:p14="http://schemas.microsoft.com/office/powerpoint/2010/main" val="3021600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a:xfrm>
            <a:off x="457198" y="286603"/>
            <a:ext cx="10698482" cy="810677"/>
          </a:xfrm>
        </p:spPr>
        <p:txBody>
          <a:bodyPr>
            <a:normAutofit/>
          </a:bodyPr>
          <a:lstStyle/>
          <a:p>
            <a:r>
              <a:rPr lang="en-US" sz="4400" b="1" u="sng" spc="0" dirty="0">
                <a:solidFill>
                  <a:schemeClr val="bg2">
                    <a:lumMod val="10000"/>
                  </a:schemeClr>
                </a:solidFill>
                <a:latin typeface="Calibri" panose="020F0502020204030204" pitchFamily="34" charset="0"/>
              </a:rPr>
              <a:t>Recap of Issues Decided at Prior Meetings</a:t>
            </a:r>
            <a:endParaRPr lang="en-US" dirty="0">
              <a:solidFill>
                <a:schemeClr val="bg2">
                  <a:lumMod val="10000"/>
                </a:schemeClr>
              </a:solidFill>
            </a:endParaRPr>
          </a:p>
        </p:txBody>
      </p:sp>
      <p:sp>
        <p:nvSpPr>
          <p:cNvPr id="10" name="Content Placeholder 9"/>
          <p:cNvSpPr>
            <a:spLocks noGrp="1"/>
          </p:cNvSpPr>
          <p:nvPr>
            <p:ph idx="1"/>
          </p:nvPr>
        </p:nvSpPr>
        <p:spPr>
          <a:xfrm>
            <a:off x="457198" y="1477108"/>
            <a:ext cx="11475402" cy="4982677"/>
          </a:xfrm>
        </p:spPr>
        <p:txBody>
          <a:bodyPr>
            <a:normAutofit fontScale="70000" lnSpcReduction="20000"/>
          </a:bodyPr>
          <a:lstStyle/>
          <a:p>
            <a:r>
              <a:rPr lang="en-US" sz="3600" dirty="0"/>
              <a:t>Will not attempt to survey in-person voters who vote on paper ballots</a:t>
            </a:r>
          </a:p>
          <a:p>
            <a:pPr lvl="1"/>
            <a:r>
              <a:rPr lang="en-US" sz="3400" dirty="0"/>
              <a:t>Ballot layout and formatting is performed by county users of each voting system, does not necessarily reflect capabilities or limitations of voting systems themselves</a:t>
            </a:r>
          </a:p>
          <a:p>
            <a:pPr lvl="1"/>
            <a:r>
              <a:rPr lang="en-US" sz="3400" dirty="0"/>
              <a:t>Therefore, only in-person voters who use BMD or DRE device will be asked to complete a survey</a:t>
            </a:r>
          </a:p>
          <a:p>
            <a:r>
              <a:rPr lang="en-US" sz="3600" dirty="0"/>
              <a:t>Will request all individuals surveyed to assign customary school letter grade (A, B, C, D, or F) to various aspects of their experience with voting system, because vast majority of people intuitively understand the meaning of each grade</a:t>
            </a:r>
          </a:p>
          <a:p>
            <a:r>
              <a:rPr lang="en-US" sz="3600" dirty="0"/>
              <a:t>Will survey only supervisor judges at each VSPC regarding system set-up, break-down, observed anomalies, etc.</a:t>
            </a:r>
          </a:p>
          <a:p>
            <a:r>
              <a:rPr lang="en-US" sz="3600" dirty="0">
                <a:solidFill>
                  <a:schemeClr val="tx1"/>
                </a:solidFill>
                <a:latin typeface="Calibri" panose="020F0502020204030204" pitchFamily="34" charset="0"/>
              </a:rPr>
              <a:t>Will convert letter grade to numeric score in evaluation matrix, to allow for side-by-side comparison of competing systems</a:t>
            </a:r>
            <a:endParaRPr lang="en-US" sz="22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p:txBody>
      </p:sp>
      <p:sp>
        <p:nvSpPr>
          <p:cNvPr id="2" name="Footer Placeholder 1"/>
          <p:cNvSpPr>
            <a:spLocks noGrp="1"/>
          </p:cNvSpPr>
          <p:nvPr>
            <p:ph type="ftr" sz="quarter" idx="11"/>
          </p:nvPr>
        </p:nvSpPr>
        <p:spPr/>
        <p:txBody>
          <a:bodyPr/>
          <a:lstStyle/>
          <a:p>
            <a:pPr algn="l"/>
            <a:r>
              <a:rPr lang="en-US" dirty="0"/>
              <a:t>Pilot election review committee – AUGUST 6, 2015</a:t>
            </a:r>
          </a:p>
        </p:txBody>
      </p:sp>
      <p:sp>
        <p:nvSpPr>
          <p:cNvPr id="3" name="Slide Number Placeholder 2"/>
          <p:cNvSpPr>
            <a:spLocks noGrp="1"/>
          </p:cNvSpPr>
          <p:nvPr>
            <p:ph type="sldNum" sz="quarter" idx="12"/>
          </p:nvPr>
        </p:nvSpPr>
        <p:spPr/>
        <p:txBody>
          <a:bodyPr/>
          <a:lstStyle/>
          <a:p>
            <a:fld id="{78960512-3464-4C80-89D0-5605A6DBE7B5}" type="slidenum">
              <a:rPr lang="en-US" smtClean="0"/>
              <a:t>8</a:t>
            </a:fld>
            <a:endParaRPr lang="en-US" dirty="0"/>
          </a:p>
        </p:txBody>
      </p:sp>
    </p:spTree>
    <p:extLst>
      <p:ext uri="{BB962C8B-B14F-4D97-AF65-F5344CB8AC3E}">
        <p14:creationId xmlns:p14="http://schemas.microsoft.com/office/powerpoint/2010/main" val="3412750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a:xfrm>
            <a:off x="457198" y="286603"/>
            <a:ext cx="10698482" cy="810677"/>
          </a:xfrm>
        </p:spPr>
        <p:txBody>
          <a:bodyPr>
            <a:normAutofit/>
          </a:bodyPr>
          <a:lstStyle/>
          <a:p>
            <a:r>
              <a:rPr lang="en-US" sz="4400" b="1" u="sng" spc="0" dirty="0">
                <a:solidFill>
                  <a:schemeClr val="bg2">
                    <a:lumMod val="10000"/>
                  </a:schemeClr>
                </a:solidFill>
                <a:latin typeface="Calibri" panose="020F0502020204030204" pitchFamily="34" charset="0"/>
              </a:rPr>
              <a:t>Review Comments to Draft Evaluation Forms</a:t>
            </a:r>
            <a:endParaRPr lang="en-US" dirty="0">
              <a:solidFill>
                <a:schemeClr val="bg2">
                  <a:lumMod val="10000"/>
                </a:schemeClr>
              </a:solidFill>
            </a:endParaRPr>
          </a:p>
        </p:txBody>
      </p:sp>
      <p:sp>
        <p:nvSpPr>
          <p:cNvPr id="10" name="Content Placeholder 9"/>
          <p:cNvSpPr>
            <a:spLocks noGrp="1"/>
          </p:cNvSpPr>
          <p:nvPr>
            <p:ph idx="1"/>
          </p:nvPr>
        </p:nvSpPr>
        <p:spPr>
          <a:xfrm>
            <a:off x="457198" y="1477108"/>
            <a:ext cx="11475402" cy="4982677"/>
          </a:xfrm>
        </p:spPr>
        <p:txBody>
          <a:bodyPr>
            <a:normAutofit/>
          </a:bodyPr>
          <a:lstStyle/>
          <a:p>
            <a:r>
              <a:rPr lang="en-US" sz="3600" dirty="0"/>
              <a:t>Circulated County Evaluation Form v.2 and In-Person Voter Evaluation Form v.5 to and requested comments from:</a:t>
            </a:r>
          </a:p>
          <a:p>
            <a:pPr lvl="1"/>
            <a:r>
              <a:rPr lang="en-US" sz="3400" dirty="0"/>
              <a:t>All counties with the July 31, 2015 Week in Brief, the Secretary of State’s weekly newsletter to county clerks and election officials</a:t>
            </a:r>
          </a:p>
          <a:p>
            <a:pPr lvl="1"/>
            <a:r>
              <a:rPr lang="en-US" sz="3400" dirty="0">
                <a:solidFill>
                  <a:schemeClr val="tx1"/>
                </a:solidFill>
              </a:rPr>
              <a:t>Members of the public, with the August 4</a:t>
            </a:r>
            <a:r>
              <a:rPr lang="en-US" sz="3400" baseline="30000" dirty="0">
                <a:solidFill>
                  <a:schemeClr val="tx1"/>
                </a:solidFill>
              </a:rPr>
              <a:t>th</a:t>
            </a:r>
            <a:r>
              <a:rPr lang="en-US" sz="3400" dirty="0">
                <a:solidFill>
                  <a:schemeClr val="tx1"/>
                </a:solidFill>
              </a:rPr>
              <a:t> notice of today’s meeting</a:t>
            </a:r>
          </a:p>
          <a:p>
            <a:pPr marL="0" indent="0">
              <a:buNone/>
            </a:pPr>
            <a:endParaRPr lang="en-US" sz="22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a:p>
            <a:pPr marL="0" indent="0">
              <a:spcAft>
                <a:spcPts val="600"/>
              </a:spcAft>
              <a:buNone/>
            </a:pPr>
            <a:endParaRPr lang="en-US" sz="2800" dirty="0">
              <a:solidFill>
                <a:schemeClr val="tx1"/>
              </a:solidFill>
              <a:latin typeface="Calibri" panose="020F0502020204030204" pitchFamily="34" charset="0"/>
            </a:endParaRPr>
          </a:p>
        </p:txBody>
      </p:sp>
      <p:sp>
        <p:nvSpPr>
          <p:cNvPr id="2" name="Footer Placeholder 1"/>
          <p:cNvSpPr>
            <a:spLocks noGrp="1"/>
          </p:cNvSpPr>
          <p:nvPr>
            <p:ph type="ftr" sz="quarter" idx="11"/>
          </p:nvPr>
        </p:nvSpPr>
        <p:spPr/>
        <p:txBody>
          <a:bodyPr/>
          <a:lstStyle/>
          <a:p>
            <a:pPr algn="l"/>
            <a:r>
              <a:rPr lang="en-US" dirty="0"/>
              <a:t>Pilot election review committee – AUGUST 6, 2015</a:t>
            </a:r>
          </a:p>
        </p:txBody>
      </p:sp>
      <p:sp>
        <p:nvSpPr>
          <p:cNvPr id="3" name="Slide Number Placeholder 2"/>
          <p:cNvSpPr>
            <a:spLocks noGrp="1"/>
          </p:cNvSpPr>
          <p:nvPr>
            <p:ph type="sldNum" sz="quarter" idx="12"/>
          </p:nvPr>
        </p:nvSpPr>
        <p:spPr/>
        <p:txBody>
          <a:bodyPr/>
          <a:lstStyle/>
          <a:p>
            <a:fld id="{78960512-3464-4C80-89D0-5605A6DBE7B5}" type="slidenum">
              <a:rPr lang="en-US" smtClean="0"/>
              <a:t>9</a:t>
            </a:fld>
            <a:endParaRPr lang="en-US" dirty="0"/>
          </a:p>
        </p:txBody>
      </p:sp>
    </p:spTree>
    <p:extLst>
      <p:ext uri="{BB962C8B-B14F-4D97-AF65-F5344CB8AC3E}">
        <p14:creationId xmlns:p14="http://schemas.microsoft.com/office/powerpoint/2010/main" val="779265073"/>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3629</TotalTime>
  <Words>921</Words>
  <Application>Microsoft Macintosh PowerPoint</Application>
  <PresentationFormat>Widescreen</PresentationFormat>
  <Paragraphs>127</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Courier New</vt:lpstr>
      <vt:lpstr>Wingdings</vt:lpstr>
      <vt:lpstr>Retrospect</vt:lpstr>
      <vt:lpstr>PILOT ELECTION REVIEW COMMITTEE AUGUST 6, 2015 MEETING</vt:lpstr>
      <vt:lpstr>Agenda</vt:lpstr>
      <vt:lpstr>Public Comment</vt:lpstr>
      <vt:lpstr>Future PERC Meeting Schedule</vt:lpstr>
      <vt:lpstr>Status of Temporary Approval and Testing</vt:lpstr>
      <vt:lpstr>Status of Temporary Approval and Testing (continued) </vt:lpstr>
      <vt:lpstr>Status of Pilot Counties</vt:lpstr>
      <vt:lpstr>Recap of Issues Decided at Prior Meetings</vt:lpstr>
      <vt:lpstr>Review Comments to Draft Evaluation Forms</vt:lpstr>
      <vt:lpstr>Review Comments to Draft Evaluation Forms</vt:lpstr>
      <vt:lpstr>Items for Next Meeting</vt:lpstr>
      <vt:lpstr>Items for Future Meetings</vt:lpstr>
      <vt:lpstr>New business and adjournment</vt:lpstr>
    </vt:vector>
  </TitlesOfParts>
  <Company>CDOS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TABOR &amp; Public Notices  2015 CCCA Summer Conference Durango, CO - June 8, 2015</dc:title>
  <dc:creator>Dwight Shellman</dc:creator>
  <cp:lastModifiedBy>Amy Grant</cp:lastModifiedBy>
  <cp:revision>26</cp:revision>
  <dcterms:created xsi:type="dcterms:W3CDTF">2015-06-03T01:39:20Z</dcterms:created>
  <dcterms:modified xsi:type="dcterms:W3CDTF">2022-03-24T19:59:30Z</dcterms:modified>
</cp:coreProperties>
</file>