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9"/>
  </p:notesMasterIdLst>
  <p:sldIdLst>
    <p:sldId id="278" r:id="rId4"/>
    <p:sldId id="280" r:id="rId5"/>
    <p:sldId id="257" r:id="rId6"/>
    <p:sldId id="258" r:id="rId7"/>
    <p:sldId id="259" r:id="rId8"/>
    <p:sldId id="260" r:id="rId9"/>
    <p:sldId id="262" r:id="rId10"/>
    <p:sldId id="263" r:id="rId11"/>
    <p:sldId id="264" r:id="rId12"/>
    <p:sldId id="269" r:id="rId13"/>
    <p:sldId id="265" r:id="rId14"/>
    <p:sldId id="270" r:id="rId15"/>
    <p:sldId id="266" r:id="rId16"/>
    <p:sldId id="271" r:id="rId17"/>
    <p:sldId id="267" r:id="rId18"/>
    <p:sldId id="272" r:id="rId19"/>
    <p:sldId id="268" r:id="rId20"/>
    <p:sldId id="273" r:id="rId21"/>
    <p:sldId id="274" r:id="rId22"/>
    <p:sldId id="275" r:id="rId23"/>
    <p:sldId id="279" r:id="rId24"/>
    <p:sldId id="276" r:id="rId25"/>
    <p:sldId id="277" r:id="rId26"/>
    <p:sldId id="281" r:id="rId27"/>
    <p:sldId id="282" r:id="rId2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60"/>
  </p:normalViewPr>
  <p:slideViewPr>
    <p:cSldViewPr snapToGrid="0">
      <p:cViewPr varScale="1">
        <p:scale>
          <a:sx n="128" d="100"/>
          <a:sy n="128" d="100"/>
        </p:scale>
        <p:origin x="328" y="1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 =</a:t>
            </a:r>
            <a:r>
              <a:rPr lang="en-US" baseline="0" dirty="0"/>
              <a:t> 214,499</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Sheet1!$E$1</c:f>
              <c:strCache>
                <c:ptCount val="1"/>
                <c:pt idx="0">
                  <c:v>Total Transactions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Monday 24th</c:v>
                </c:pt>
                <c:pt idx="1">
                  <c:v>Tuesday 25th</c:v>
                </c:pt>
                <c:pt idx="2">
                  <c:v>Wednesday 26th</c:v>
                </c:pt>
                <c:pt idx="3">
                  <c:v>Thursday 27th</c:v>
                </c:pt>
                <c:pt idx="4">
                  <c:v>Friday 28th</c:v>
                </c:pt>
                <c:pt idx="5">
                  <c:v>Saturday 29th</c:v>
                </c:pt>
                <c:pt idx="6">
                  <c:v>Sunday 30th</c:v>
                </c:pt>
                <c:pt idx="7">
                  <c:v>Monday 31st</c:v>
                </c:pt>
                <c:pt idx="8">
                  <c:v>Tuesday 1st</c:v>
                </c:pt>
                <c:pt idx="9">
                  <c:v>Wednesday 2nd</c:v>
                </c:pt>
                <c:pt idx="10">
                  <c:v>Thursday 3rd</c:v>
                </c:pt>
                <c:pt idx="11">
                  <c:v>Friday 4th</c:v>
                </c:pt>
                <c:pt idx="12">
                  <c:v>Saturday 5th</c:v>
                </c:pt>
                <c:pt idx="13">
                  <c:v>Sunday 6th</c:v>
                </c:pt>
                <c:pt idx="14">
                  <c:v>Monday 7th</c:v>
                </c:pt>
                <c:pt idx="15">
                  <c:v>Tuesday 8th</c:v>
                </c:pt>
              </c:strCache>
            </c:strRef>
          </c:cat>
          <c:val>
            <c:numRef>
              <c:f>Sheet1!$E$2:$E$17</c:f>
              <c:numCache>
                <c:formatCode>General</c:formatCode>
                <c:ptCount val="16"/>
                <c:pt idx="0">
                  <c:v>2619</c:v>
                </c:pt>
                <c:pt idx="1">
                  <c:v>2424</c:v>
                </c:pt>
                <c:pt idx="2">
                  <c:v>2531</c:v>
                </c:pt>
                <c:pt idx="3">
                  <c:v>2600</c:v>
                </c:pt>
                <c:pt idx="4">
                  <c:v>3120</c:v>
                </c:pt>
                <c:pt idx="5">
                  <c:v>1370</c:v>
                </c:pt>
                <c:pt idx="6">
                  <c:v>0</c:v>
                </c:pt>
                <c:pt idx="7">
                  <c:v>4997</c:v>
                </c:pt>
                <c:pt idx="8">
                  <c:v>4079</c:v>
                </c:pt>
                <c:pt idx="9">
                  <c:v>4865</c:v>
                </c:pt>
                <c:pt idx="10">
                  <c:v>5535</c:v>
                </c:pt>
                <c:pt idx="11">
                  <c:v>8570</c:v>
                </c:pt>
                <c:pt idx="12">
                  <c:v>5730</c:v>
                </c:pt>
                <c:pt idx="13">
                  <c:v>0</c:v>
                </c:pt>
                <c:pt idx="14" formatCode="#,##0">
                  <c:v>26260</c:v>
                </c:pt>
                <c:pt idx="15" formatCode="#,##0">
                  <c:v>138934</c:v>
                </c:pt>
              </c:numCache>
            </c:numRef>
          </c:val>
          <c:smooth val="0"/>
          <c:extLst>
            <c:ext xmlns:c16="http://schemas.microsoft.com/office/drawing/2014/chart" uri="{C3380CC4-5D6E-409C-BE32-E72D297353CC}">
              <c16:uniqueId val="{00000000-B1A2-254E-A2C4-746529DB5B65}"/>
            </c:ext>
          </c:extLst>
        </c:ser>
        <c:dLbls>
          <c:dLblPos val="t"/>
          <c:showLegendKey val="0"/>
          <c:showVal val="1"/>
          <c:showCatName val="0"/>
          <c:showSerName val="0"/>
          <c:showPercent val="0"/>
          <c:showBubbleSize val="0"/>
        </c:dLbls>
        <c:marker val="1"/>
        <c:smooth val="0"/>
        <c:axId val="-1095157456"/>
        <c:axId val="-1095156912"/>
      </c:lineChart>
      <c:catAx>
        <c:axId val="-1095157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30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56912"/>
        <c:crosses val="autoZero"/>
        <c:auto val="1"/>
        <c:lblAlgn val="ctr"/>
        <c:lblOffset val="100"/>
        <c:noMultiLvlLbl val="0"/>
      </c:catAx>
      <c:valAx>
        <c:axId val="-10951569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57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a:t>
            </a:r>
            <a:r>
              <a:rPr lang="en-US" baseline="0" dirty="0"/>
              <a:t> = 27,035</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Sheet1!$L$1</c:f>
              <c:strCache>
                <c:ptCount val="1"/>
                <c:pt idx="0">
                  <c:v>New Per Hour</c:v>
                </c:pt>
              </c:strCache>
            </c:strRef>
          </c:tx>
          <c:spPr>
            <a:ln w="28575" cap="rnd">
              <a:solidFill>
                <a:schemeClr val="accent1"/>
              </a:solidFill>
              <a:round/>
            </a:ln>
            <a:effectLst/>
          </c:spPr>
          <c:marker>
            <c:symbol val="none"/>
          </c:marker>
          <c:cat>
            <c:strRef>
              <c:f>Sheet1!$A$3:$A$17</c:f>
              <c:strCache>
                <c:ptCount val="15"/>
                <c:pt idx="0">
                  <c:v>Tue 25th</c:v>
                </c:pt>
                <c:pt idx="1">
                  <c:v>Wed 26th</c:v>
                </c:pt>
                <c:pt idx="2">
                  <c:v>Thu 27th</c:v>
                </c:pt>
                <c:pt idx="3">
                  <c:v>Fri 28th</c:v>
                </c:pt>
                <c:pt idx="4">
                  <c:v>Sat 29th</c:v>
                </c:pt>
                <c:pt idx="5">
                  <c:v>Sun 30th</c:v>
                </c:pt>
                <c:pt idx="6">
                  <c:v>Mon 31st</c:v>
                </c:pt>
                <c:pt idx="7">
                  <c:v>Tue 1st</c:v>
                </c:pt>
                <c:pt idx="8">
                  <c:v>Wed 2nd</c:v>
                </c:pt>
                <c:pt idx="9">
                  <c:v>Thu 3rd</c:v>
                </c:pt>
                <c:pt idx="10">
                  <c:v>Fri 4th</c:v>
                </c:pt>
                <c:pt idx="11">
                  <c:v>Sat 5th</c:v>
                </c:pt>
                <c:pt idx="12">
                  <c:v>Sun 6th</c:v>
                </c:pt>
                <c:pt idx="13">
                  <c:v>Mon 7th</c:v>
                </c:pt>
                <c:pt idx="14">
                  <c:v>Tue 8th</c:v>
                </c:pt>
              </c:strCache>
            </c:strRef>
          </c:cat>
          <c:val>
            <c:numRef>
              <c:f>Sheet1!$L$3:$L$17</c:f>
              <c:numCache>
                <c:formatCode>0.0</c:formatCode>
                <c:ptCount val="15"/>
                <c:pt idx="0">
                  <c:v>0.28000000000000003</c:v>
                </c:pt>
                <c:pt idx="1">
                  <c:v>0.34</c:v>
                </c:pt>
                <c:pt idx="2">
                  <c:v>0.3</c:v>
                </c:pt>
                <c:pt idx="3">
                  <c:v>0.61</c:v>
                </c:pt>
                <c:pt idx="4">
                  <c:v>0.35</c:v>
                </c:pt>
                <c:pt idx="5" formatCode="General">
                  <c:v>0</c:v>
                </c:pt>
                <c:pt idx="6">
                  <c:v>1.2</c:v>
                </c:pt>
                <c:pt idx="7">
                  <c:v>0.56000000000000005</c:v>
                </c:pt>
                <c:pt idx="8">
                  <c:v>0.53</c:v>
                </c:pt>
                <c:pt idx="9">
                  <c:v>0.77</c:v>
                </c:pt>
                <c:pt idx="10">
                  <c:v>1.1299999999999999</c:v>
                </c:pt>
                <c:pt idx="11">
                  <c:v>0.7</c:v>
                </c:pt>
                <c:pt idx="12" formatCode="General">
                  <c:v>0</c:v>
                </c:pt>
                <c:pt idx="13">
                  <c:v>1.73</c:v>
                </c:pt>
                <c:pt idx="14">
                  <c:v>5.55</c:v>
                </c:pt>
              </c:numCache>
            </c:numRef>
          </c:val>
          <c:smooth val="0"/>
          <c:extLst>
            <c:ext xmlns:c16="http://schemas.microsoft.com/office/drawing/2014/chart" uri="{C3380CC4-5D6E-409C-BE32-E72D297353CC}">
              <c16:uniqueId val="{00000000-1945-B44C-B9B2-42CBD6FF00EC}"/>
            </c:ext>
          </c:extLst>
        </c:ser>
        <c:ser>
          <c:idx val="1"/>
          <c:order val="1"/>
          <c:tx>
            <c:strRef>
              <c:f>Sheet1!$M$1</c:f>
              <c:strCache>
                <c:ptCount val="1"/>
                <c:pt idx="0">
                  <c:v>Update Per Hour</c:v>
                </c:pt>
              </c:strCache>
            </c:strRef>
          </c:tx>
          <c:spPr>
            <a:ln w="28575" cap="rnd">
              <a:solidFill>
                <a:schemeClr val="accent2"/>
              </a:solidFill>
              <a:round/>
            </a:ln>
            <a:effectLst/>
          </c:spPr>
          <c:marker>
            <c:symbol val="none"/>
          </c:marker>
          <c:cat>
            <c:strRef>
              <c:f>Sheet1!$A$3:$A$17</c:f>
              <c:strCache>
                <c:ptCount val="15"/>
                <c:pt idx="0">
                  <c:v>Tue 25th</c:v>
                </c:pt>
                <c:pt idx="1">
                  <c:v>Wed 26th</c:v>
                </c:pt>
                <c:pt idx="2">
                  <c:v>Thu 27th</c:v>
                </c:pt>
                <c:pt idx="3">
                  <c:v>Fri 28th</c:v>
                </c:pt>
                <c:pt idx="4">
                  <c:v>Sat 29th</c:v>
                </c:pt>
                <c:pt idx="5">
                  <c:v>Sun 30th</c:v>
                </c:pt>
                <c:pt idx="6">
                  <c:v>Mon 31st</c:v>
                </c:pt>
                <c:pt idx="7">
                  <c:v>Tue 1st</c:v>
                </c:pt>
                <c:pt idx="8">
                  <c:v>Wed 2nd</c:v>
                </c:pt>
                <c:pt idx="9">
                  <c:v>Thu 3rd</c:v>
                </c:pt>
                <c:pt idx="10">
                  <c:v>Fri 4th</c:v>
                </c:pt>
                <c:pt idx="11">
                  <c:v>Sat 5th</c:v>
                </c:pt>
                <c:pt idx="12">
                  <c:v>Sun 6th</c:v>
                </c:pt>
                <c:pt idx="13">
                  <c:v>Mon 7th</c:v>
                </c:pt>
                <c:pt idx="14">
                  <c:v>Tue 8th</c:v>
                </c:pt>
              </c:strCache>
            </c:strRef>
          </c:cat>
          <c:val>
            <c:numRef>
              <c:f>Sheet1!$M$3:$M$17</c:f>
              <c:numCache>
                <c:formatCode>0.0</c:formatCode>
                <c:ptCount val="15"/>
                <c:pt idx="0">
                  <c:v>0.41</c:v>
                </c:pt>
                <c:pt idx="1">
                  <c:v>0.43</c:v>
                </c:pt>
                <c:pt idx="2">
                  <c:v>0.57999999999999996</c:v>
                </c:pt>
                <c:pt idx="3">
                  <c:v>0.81</c:v>
                </c:pt>
                <c:pt idx="4">
                  <c:v>0.32</c:v>
                </c:pt>
                <c:pt idx="5" formatCode="General">
                  <c:v>0</c:v>
                </c:pt>
                <c:pt idx="6">
                  <c:v>1.03</c:v>
                </c:pt>
                <c:pt idx="7">
                  <c:v>0.83</c:v>
                </c:pt>
                <c:pt idx="8">
                  <c:v>0.96</c:v>
                </c:pt>
                <c:pt idx="9">
                  <c:v>1.28</c:v>
                </c:pt>
                <c:pt idx="10">
                  <c:v>1.98</c:v>
                </c:pt>
                <c:pt idx="11">
                  <c:v>0.98</c:v>
                </c:pt>
                <c:pt idx="12" formatCode="General">
                  <c:v>0</c:v>
                </c:pt>
                <c:pt idx="13">
                  <c:v>3.18</c:v>
                </c:pt>
                <c:pt idx="14">
                  <c:v>16.239999999999998</c:v>
                </c:pt>
              </c:numCache>
            </c:numRef>
          </c:val>
          <c:smooth val="0"/>
          <c:extLst>
            <c:ext xmlns:c16="http://schemas.microsoft.com/office/drawing/2014/chart" uri="{C3380CC4-5D6E-409C-BE32-E72D297353CC}">
              <c16:uniqueId val="{00000001-1945-B44C-B9B2-42CBD6FF00EC}"/>
            </c:ext>
          </c:extLst>
        </c:ser>
        <c:ser>
          <c:idx val="2"/>
          <c:order val="2"/>
          <c:tx>
            <c:strRef>
              <c:f>Sheet1!$N$1</c:f>
              <c:strCache>
                <c:ptCount val="1"/>
                <c:pt idx="0">
                  <c:v>Existing Per Hour</c:v>
                </c:pt>
              </c:strCache>
            </c:strRef>
          </c:tx>
          <c:spPr>
            <a:ln w="28575" cap="rnd">
              <a:solidFill>
                <a:schemeClr val="accent3"/>
              </a:solidFill>
              <a:round/>
            </a:ln>
            <a:effectLst/>
          </c:spPr>
          <c:marker>
            <c:symbol val="none"/>
          </c:marker>
          <c:cat>
            <c:strRef>
              <c:f>Sheet1!$A$3:$A$17</c:f>
              <c:strCache>
                <c:ptCount val="15"/>
                <c:pt idx="0">
                  <c:v>Tue 25th</c:v>
                </c:pt>
                <c:pt idx="1">
                  <c:v>Wed 26th</c:v>
                </c:pt>
                <c:pt idx="2">
                  <c:v>Thu 27th</c:v>
                </c:pt>
                <c:pt idx="3">
                  <c:v>Fri 28th</c:v>
                </c:pt>
                <c:pt idx="4">
                  <c:v>Sat 29th</c:v>
                </c:pt>
                <c:pt idx="5">
                  <c:v>Sun 30th</c:v>
                </c:pt>
                <c:pt idx="6">
                  <c:v>Mon 31st</c:v>
                </c:pt>
                <c:pt idx="7">
                  <c:v>Tue 1st</c:v>
                </c:pt>
                <c:pt idx="8">
                  <c:v>Wed 2nd</c:v>
                </c:pt>
                <c:pt idx="9">
                  <c:v>Thu 3rd</c:v>
                </c:pt>
                <c:pt idx="10">
                  <c:v>Fri 4th</c:v>
                </c:pt>
                <c:pt idx="11">
                  <c:v>Sat 5th</c:v>
                </c:pt>
                <c:pt idx="12">
                  <c:v>Sun 6th</c:v>
                </c:pt>
                <c:pt idx="13">
                  <c:v>Mon 7th</c:v>
                </c:pt>
                <c:pt idx="14">
                  <c:v>Tue 8th</c:v>
                </c:pt>
              </c:strCache>
            </c:strRef>
          </c:cat>
          <c:val>
            <c:numRef>
              <c:f>Sheet1!$N$3:$N$17</c:f>
              <c:numCache>
                <c:formatCode>0.0</c:formatCode>
                <c:ptCount val="15"/>
                <c:pt idx="0">
                  <c:v>2.17</c:v>
                </c:pt>
                <c:pt idx="1">
                  <c:v>2.09</c:v>
                </c:pt>
                <c:pt idx="2">
                  <c:v>2.2000000000000002</c:v>
                </c:pt>
                <c:pt idx="3">
                  <c:v>2.6</c:v>
                </c:pt>
                <c:pt idx="4">
                  <c:v>3.42</c:v>
                </c:pt>
                <c:pt idx="5" formatCode="General">
                  <c:v>0</c:v>
                </c:pt>
                <c:pt idx="6">
                  <c:v>4.0599999999999996</c:v>
                </c:pt>
                <c:pt idx="7">
                  <c:v>3.86</c:v>
                </c:pt>
                <c:pt idx="8">
                  <c:v>4.2</c:v>
                </c:pt>
                <c:pt idx="9">
                  <c:v>4.76</c:v>
                </c:pt>
                <c:pt idx="10">
                  <c:v>8.14</c:v>
                </c:pt>
                <c:pt idx="11">
                  <c:v>6.07</c:v>
                </c:pt>
                <c:pt idx="12" formatCode="General">
                  <c:v>0</c:v>
                </c:pt>
                <c:pt idx="13">
                  <c:v>10.95</c:v>
                </c:pt>
                <c:pt idx="14">
                  <c:v>38.799999999999997</c:v>
                </c:pt>
              </c:numCache>
            </c:numRef>
          </c:val>
          <c:smooth val="0"/>
          <c:extLst>
            <c:ext xmlns:c16="http://schemas.microsoft.com/office/drawing/2014/chart" uri="{C3380CC4-5D6E-409C-BE32-E72D297353CC}">
              <c16:uniqueId val="{00000002-1945-B44C-B9B2-42CBD6FF00EC}"/>
            </c:ext>
          </c:extLst>
        </c:ser>
        <c:ser>
          <c:idx val="3"/>
          <c:order val="3"/>
          <c:tx>
            <c:strRef>
              <c:f>Sheet1!$O$1</c:f>
              <c:strCache>
                <c:ptCount val="1"/>
                <c:pt idx="0">
                  <c:v>Total Transaction Per Hour</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Sheet1!$A$3:$A$17</c:f>
              <c:strCache>
                <c:ptCount val="15"/>
                <c:pt idx="0">
                  <c:v>Tue 25th</c:v>
                </c:pt>
                <c:pt idx="1">
                  <c:v>Wed 26th</c:v>
                </c:pt>
                <c:pt idx="2">
                  <c:v>Thu 27th</c:v>
                </c:pt>
                <c:pt idx="3">
                  <c:v>Fri 28th</c:v>
                </c:pt>
                <c:pt idx="4">
                  <c:v>Sat 29th</c:v>
                </c:pt>
                <c:pt idx="5">
                  <c:v>Sun 30th</c:v>
                </c:pt>
                <c:pt idx="6">
                  <c:v>Mon 31st</c:v>
                </c:pt>
                <c:pt idx="7">
                  <c:v>Tue 1st</c:v>
                </c:pt>
                <c:pt idx="8">
                  <c:v>Wed 2nd</c:v>
                </c:pt>
                <c:pt idx="9">
                  <c:v>Thu 3rd</c:v>
                </c:pt>
                <c:pt idx="10">
                  <c:v>Fri 4th</c:v>
                </c:pt>
                <c:pt idx="11">
                  <c:v>Sat 5th</c:v>
                </c:pt>
                <c:pt idx="12">
                  <c:v>Sun 6th</c:v>
                </c:pt>
                <c:pt idx="13">
                  <c:v>Mon 7th</c:v>
                </c:pt>
                <c:pt idx="14">
                  <c:v>Tue 8th</c:v>
                </c:pt>
              </c:strCache>
            </c:strRef>
          </c:cat>
          <c:val>
            <c:numRef>
              <c:f>Sheet1!$O$3:$O$17</c:f>
              <c:numCache>
                <c:formatCode>0.0</c:formatCode>
                <c:ptCount val="15"/>
                <c:pt idx="0">
                  <c:v>2.91</c:v>
                </c:pt>
                <c:pt idx="1">
                  <c:v>2.97</c:v>
                </c:pt>
                <c:pt idx="2">
                  <c:v>3.23</c:v>
                </c:pt>
                <c:pt idx="3">
                  <c:v>4.2300000000000004</c:v>
                </c:pt>
                <c:pt idx="4">
                  <c:v>4.3</c:v>
                </c:pt>
                <c:pt idx="5" formatCode="General">
                  <c:v>0</c:v>
                </c:pt>
                <c:pt idx="6">
                  <c:v>6.55</c:v>
                </c:pt>
                <c:pt idx="7">
                  <c:v>5.33</c:v>
                </c:pt>
                <c:pt idx="8">
                  <c:v>5.94</c:v>
                </c:pt>
                <c:pt idx="9">
                  <c:v>7.14</c:v>
                </c:pt>
                <c:pt idx="10">
                  <c:v>11.74</c:v>
                </c:pt>
                <c:pt idx="11">
                  <c:v>8.41</c:v>
                </c:pt>
                <c:pt idx="12" formatCode="General">
                  <c:v>0</c:v>
                </c:pt>
                <c:pt idx="13">
                  <c:v>16.64</c:v>
                </c:pt>
                <c:pt idx="14">
                  <c:v>57.89</c:v>
                </c:pt>
              </c:numCache>
            </c:numRef>
          </c:val>
          <c:smooth val="0"/>
          <c:extLst>
            <c:ext xmlns:c16="http://schemas.microsoft.com/office/drawing/2014/chart" uri="{C3380CC4-5D6E-409C-BE32-E72D297353CC}">
              <c16:uniqueId val="{00000003-1945-B44C-B9B2-42CBD6FF00EC}"/>
            </c:ext>
          </c:extLst>
        </c:ser>
        <c:dLbls>
          <c:showLegendKey val="0"/>
          <c:showVal val="0"/>
          <c:showCatName val="0"/>
          <c:showSerName val="0"/>
          <c:showPercent val="0"/>
          <c:showBubbleSize val="0"/>
        </c:dLbls>
        <c:smooth val="0"/>
        <c:axId val="-1081853296"/>
        <c:axId val="-1081845680"/>
      </c:lineChart>
      <c:catAx>
        <c:axId val="-1081853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5680"/>
        <c:crosses val="autoZero"/>
        <c:auto val="1"/>
        <c:lblAlgn val="ctr"/>
        <c:lblOffset val="100"/>
        <c:noMultiLvlLbl val="0"/>
      </c:catAx>
      <c:valAx>
        <c:axId val="-108184568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5329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 = 28,982</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Sheet1!$H$1</c:f>
              <c:strCache>
                <c:ptCount val="1"/>
                <c:pt idx="0">
                  <c:v>New Per VSPC</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Sheet1!$H$2:$H$17</c:f>
              <c:numCache>
                <c:formatCode>0.0</c:formatCode>
                <c:ptCount val="16"/>
                <c:pt idx="0">
                  <c:v>1.92</c:v>
                </c:pt>
                <c:pt idx="1">
                  <c:v>2.31</c:v>
                </c:pt>
                <c:pt idx="2">
                  <c:v>4</c:v>
                </c:pt>
                <c:pt idx="3">
                  <c:v>3.92</c:v>
                </c:pt>
                <c:pt idx="4">
                  <c:v>3</c:v>
                </c:pt>
                <c:pt idx="5">
                  <c:v>1.62</c:v>
                </c:pt>
                <c:pt idx="6" formatCode="General">
                  <c:v>0</c:v>
                </c:pt>
                <c:pt idx="7">
                  <c:v>7.54</c:v>
                </c:pt>
                <c:pt idx="8">
                  <c:v>5.46</c:v>
                </c:pt>
                <c:pt idx="9">
                  <c:v>4.2300000000000004</c:v>
                </c:pt>
                <c:pt idx="10">
                  <c:v>6.85</c:v>
                </c:pt>
                <c:pt idx="11">
                  <c:v>9.85</c:v>
                </c:pt>
                <c:pt idx="12">
                  <c:v>4.2300000000000004</c:v>
                </c:pt>
                <c:pt idx="13" formatCode="General">
                  <c:v>0</c:v>
                </c:pt>
                <c:pt idx="14">
                  <c:v>21.88</c:v>
                </c:pt>
                <c:pt idx="15">
                  <c:v>81.69</c:v>
                </c:pt>
              </c:numCache>
            </c:numRef>
          </c:val>
          <c:smooth val="0"/>
          <c:extLst>
            <c:ext xmlns:c16="http://schemas.microsoft.com/office/drawing/2014/chart" uri="{C3380CC4-5D6E-409C-BE32-E72D297353CC}">
              <c16:uniqueId val="{00000000-8331-0A4E-A834-41E5A5D84EA0}"/>
            </c:ext>
          </c:extLst>
        </c:ser>
        <c:ser>
          <c:idx val="1"/>
          <c:order val="1"/>
          <c:tx>
            <c:strRef>
              <c:f>Sheet1!$I$1</c:f>
              <c:strCache>
                <c:ptCount val="1"/>
                <c:pt idx="0">
                  <c:v>Update Per VSPC</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Sheet1!$I$2:$I$17</c:f>
              <c:numCache>
                <c:formatCode>0.0</c:formatCode>
                <c:ptCount val="16"/>
                <c:pt idx="0">
                  <c:v>5.31</c:v>
                </c:pt>
                <c:pt idx="1">
                  <c:v>4.7699999999999996</c:v>
                </c:pt>
                <c:pt idx="2">
                  <c:v>4.08</c:v>
                </c:pt>
                <c:pt idx="3">
                  <c:v>4.38</c:v>
                </c:pt>
                <c:pt idx="4">
                  <c:v>5.62</c:v>
                </c:pt>
                <c:pt idx="5">
                  <c:v>1.62</c:v>
                </c:pt>
                <c:pt idx="6" formatCode="General">
                  <c:v>0</c:v>
                </c:pt>
                <c:pt idx="7">
                  <c:v>10.54</c:v>
                </c:pt>
                <c:pt idx="8">
                  <c:v>7.85</c:v>
                </c:pt>
                <c:pt idx="9">
                  <c:v>12.15</c:v>
                </c:pt>
                <c:pt idx="10">
                  <c:v>12.23</c:v>
                </c:pt>
                <c:pt idx="11">
                  <c:v>17.149999999999999</c:v>
                </c:pt>
                <c:pt idx="12">
                  <c:v>9.77</c:v>
                </c:pt>
                <c:pt idx="13" formatCode="General">
                  <c:v>0</c:v>
                </c:pt>
                <c:pt idx="14">
                  <c:v>38.46</c:v>
                </c:pt>
                <c:pt idx="15">
                  <c:v>163.08000000000001</c:v>
                </c:pt>
              </c:numCache>
            </c:numRef>
          </c:val>
          <c:smooth val="0"/>
          <c:extLst>
            <c:ext xmlns:c16="http://schemas.microsoft.com/office/drawing/2014/chart" uri="{C3380CC4-5D6E-409C-BE32-E72D297353CC}">
              <c16:uniqueId val="{00000001-8331-0A4E-A834-41E5A5D84EA0}"/>
            </c:ext>
          </c:extLst>
        </c:ser>
        <c:ser>
          <c:idx val="2"/>
          <c:order val="2"/>
          <c:tx>
            <c:strRef>
              <c:f>Sheet1!$J$1</c:f>
              <c:strCache>
                <c:ptCount val="1"/>
                <c:pt idx="0">
                  <c:v>Existing Per VSPC</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Sheet1!$J$2:$J$17</c:f>
              <c:numCache>
                <c:formatCode>0.0</c:formatCode>
                <c:ptCount val="16"/>
                <c:pt idx="0">
                  <c:v>15.85</c:v>
                </c:pt>
                <c:pt idx="1">
                  <c:v>17.309999999999999</c:v>
                </c:pt>
                <c:pt idx="2">
                  <c:v>14.46</c:v>
                </c:pt>
                <c:pt idx="3">
                  <c:v>12.23</c:v>
                </c:pt>
                <c:pt idx="4">
                  <c:v>16.690000000000001</c:v>
                </c:pt>
                <c:pt idx="5">
                  <c:v>9.69</c:v>
                </c:pt>
                <c:pt idx="6" formatCode="General">
                  <c:v>0</c:v>
                </c:pt>
                <c:pt idx="7">
                  <c:v>22.54</c:v>
                </c:pt>
                <c:pt idx="8">
                  <c:v>27.38</c:v>
                </c:pt>
                <c:pt idx="9">
                  <c:v>30.08</c:v>
                </c:pt>
                <c:pt idx="10">
                  <c:v>38.08</c:v>
                </c:pt>
                <c:pt idx="11">
                  <c:v>52.38</c:v>
                </c:pt>
                <c:pt idx="12">
                  <c:v>30.55</c:v>
                </c:pt>
                <c:pt idx="13" formatCode="General">
                  <c:v>0</c:v>
                </c:pt>
                <c:pt idx="14">
                  <c:v>103.65</c:v>
                </c:pt>
                <c:pt idx="15">
                  <c:v>471.69</c:v>
                </c:pt>
              </c:numCache>
            </c:numRef>
          </c:val>
          <c:smooth val="0"/>
          <c:extLst>
            <c:ext xmlns:c16="http://schemas.microsoft.com/office/drawing/2014/chart" uri="{C3380CC4-5D6E-409C-BE32-E72D297353CC}">
              <c16:uniqueId val="{00000002-8331-0A4E-A834-41E5A5D84EA0}"/>
            </c:ext>
          </c:extLst>
        </c:ser>
        <c:ser>
          <c:idx val="3"/>
          <c:order val="3"/>
          <c:tx>
            <c:strRef>
              <c:f>Sheet1!$K$1</c:f>
              <c:strCache>
                <c:ptCount val="1"/>
                <c:pt idx="0">
                  <c:v>Transactions Per VSPC</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Sheet1!$K$2:$K$17</c:f>
              <c:numCache>
                <c:formatCode>0.0</c:formatCode>
                <c:ptCount val="16"/>
                <c:pt idx="0">
                  <c:v>23.08</c:v>
                </c:pt>
                <c:pt idx="1">
                  <c:v>24.38</c:v>
                </c:pt>
                <c:pt idx="2">
                  <c:v>22.54</c:v>
                </c:pt>
                <c:pt idx="3">
                  <c:v>20.54</c:v>
                </c:pt>
                <c:pt idx="4">
                  <c:v>25.31</c:v>
                </c:pt>
                <c:pt idx="5">
                  <c:v>12.92</c:v>
                </c:pt>
                <c:pt idx="6" formatCode="General">
                  <c:v>0</c:v>
                </c:pt>
                <c:pt idx="7">
                  <c:v>40.619999999999997</c:v>
                </c:pt>
                <c:pt idx="8">
                  <c:v>40.69</c:v>
                </c:pt>
                <c:pt idx="9">
                  <c:v>46.46</c:v>
                </c:pt>
                <c:pt idx="10">
                  <c:v>57.15</c:v>
                </c:pt>
                <c:pt idx="11">
                  <c:v>79.38</c:v>
                </c:pt>
                <c:pt idx="12">
                  <c:v>44.55</c:v>
                </c:pt>
                <c:pt idx="13" formatCode="General">
                  <c:v>0</c:v>
                </c:pt>
                <c:pt idx="14">
                  <c:v>164</c:v>
                </c:pt>
                <c:pt idx="15">
                  <c:v>716.46</c:v>
                </c:pt>
              </c:numCache>
            </c:numRef>
          </c:val>
          <c:smooth val="0"/>
          <c:extLst>
            <c:ext xmlns:c16="http://schemas.microsoft.com/office/drawing/2014/chart" uri="{C3380CC4-5D6E-409C-BE32-E72D297353CC}">
              <c16:uniqueId val="{00000003-8331-0A4E-A834-41E5A5D84EA0}"/>
            </c:ext>
          </c:extLst>
        </c:ser>
        <c:dLbls>
          <c:showLegendKey val="0"/>
          <c:showVal val="0"/>
          <c:showCatName val="0"/>
          <c:showSerName val="0"/>
          <c:showPercent val="0"/>
          <c:showBubbleSize val="0"/>
        </c:dLbls>
        <c:smooth val="0"/>
        <c:axId val="-1081857104"/>
        <c:axId val="-1081857648"/>
      </c:lineChart>
      <c:catAx>
        <c:axId val="-108185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57648"/>
        <c:crosses val="autoZero"/>
        <c:auto val="1"/>
        <c:lblAlgn val="ctr"/>
        <c:lblOffset val="100"/>
        <c:noMultiLvlLbl val="0"/>
      </c:catAx>
      <c:valAx>
        <c:axId val="-108185764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5710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 = 28,982</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Sheet1!$L$1</c:f>
              <c:strCache>
                <c:ptCount val="1"/>
                <c:pt idx="0">
                  <c:v>New Per Hour</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Sheet1!$L$2:$L$17</c:f>
              <c:numCache>
                <c:formatCode>0.0</c:formatCode>
                <c:ptCount val="16"/>
                <c:pt idx="0">
                  <c:v>0.24</c:v>
                </c:pt>
                <c:pt idx="1">
                  <c:v>0.28000000000000003</c:v>
                </c:pt>
                <c:pt idx="2">
                  <c:v>0.49</c:v>
                </c:pt>
                <c:pt idx="3">
                  <c:v>0.48</c:v>
                </c:pt>
                <c:pt idx="4">
                  <c:v>0.37</c:v>
                </c:pt>
                <c:pt idx="5">
                  <c:v>0.4</c:v>
                </c:pt>
                <c:pt idx="6" formatCode="General">
                  <c:v>0</c:v>
                </c:pt>
                <c:pt idx="7">
                  <c:v>0.92</c:v>
                </c:pt>
                <c:pt idx="8">
                  <c:v>0.67</c:v>
                </c:pt>
                <c:pt idx="9">
                  <c:v>0.52</c:v>
                </c:pt>
                <c:pt idx="10">
                  <c:v>0.84</c:v>
                </c:pt>
                <c:pt idx="11">
                  <c:v>1.21</c:v>
                </c:pt>
                <c:pt idx="12">
                  <c:v>1.06</c:v>
                </c:pt>
                <c:pt idx="13" formatCode="General">
                  <c:v>0</c:v>
                </c:pt>
                <c:pt idx="14">
                  <c:v>2.71</c:v>
                </c:pt>
                <c:pt idx="15">
                  <c:v>6.81</c:v>
                </c:pt>
              </c:numCache>
            </c:numRef>
          </c:val>
          <c:smooth val="0"/>
          <c:extLst>
            <c:ext xmlns:c16="http://schemas.microsoft.com/office/drawing/2014/chart" uri="{C3380CC4-5D6E-409C-BE32-E72D297353CC}">
              <c16:uniqueId val="{00000000-A88E-DB4D-8A26-CC1B30650B83}"/>
            </c:ext>
          </c:extLst>
        </c:ser>
        <c:ser>
          <c:idx val="1"/>
          <c:order val="1"/>
          <c:tx>
            <c:strRef>
              <c:f>Sheet1!$M$1</c:f>
              <c:strCache>
                <c:ptCount val="1"/>
                <c:pt idx="0">
                  <c:v>Update Per Hour</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Sheet1!$M$2:$M$17</c:f>
              <c:numCache>
                <c:formatCode>0.0</c:formatCode>
                <c:ptCount val="16"/>
                <c:pt idx="0">
                  <c:v>0.65</c:v>
                </c:pt>
                <c:pt idx="1">
                  <c:v>0.57999999999999996</c:v>
                </c:pt>
                <c:pt idx="2">
                  <c:v>0.5</c:v>
                </c:pt>
                <c:pt idx="3">
                  <c:v>0.54</c:v>
                </c:pt>
                <c:pt idx="4">
                  <c:v>0.69</c:v>
                </c:pt>
                <c:pt idx="5">
                  <c:v>0.4</c:v>
                </c:pt>
                <c:pt idx="6" formatCode="General">
                  <c:v>0</c:v>
                </c:pt>
                <c:pt idx="7">
                  <c:v>1.29</c:v>
                </c:pt>
                <c:pt idx="8">
                  <c:v>0.96</c:v>
                </c:pt>
                <c:pt idx="9">
                  <c:v>1.49</c:v>
                </c:pt>
                <c:pt idx="10">
                  <c:v>1.5</c:v>
                </c:pt>
                <c:pt idx="11">
                  <c:v>2.1</c:v>
                </c:pt>
                <c:pt idx="12">
                  <c:v>2.44</c:v>
                </c:pt>
                <c:pt idx="13" formatCode="General">
                  <c:v>0</c:v>
                </c:pt>
                <c:pt idx="14">
                  <c:v>4.76</c:v>
                </c:pt>
                <c:pt idx="15">
                  <c:v>13.59</c:v>
                </c:pt>
              </c:numCache>
            </c:numRef>
          </c:val>
          <c:smooth val="0"/>
          <c:extLst>
            <c:ext xmlns:c16="http://schemas.microsoft.com/office/drawing/2014/chart" uri="{C3380CC4-5D6E-409C-BE32-E72D297353CC}">
              <c16:uniqueId val="{00000001-A88E-DB4D-8A26-CC1B30650B83}"/>
            </c:ext>
          </c:extLst>
        </c:ser>
        <c:ser>
          <c:idx val="2"/>
          <c:order val="2"/>
          <c:tx>
            <c:strRef>
              <c:f>Sheet1!$N$1</c:f>
              <c:strCache>
                <c:ptCount val="1"/>
                <c:pt idx="0">
                  <c:v>Existing Per Hour</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Sheet1!$N$2:$N$17</c:f>
              <c:numCache>
                <c:formatCode>0.0</c:formatCode>
                <c:ptCount val="16"/>
                <c:pt idx="0">
                  <c:v>1.98</c:v>
                </c:pt>
                <c:pt idx="1">
                  <c:v>2.16</c:v>
                </c:pt>
                <c:pt idx="2">
                  <c:v>1.81</c:v>
                </c:pt>
                <c:pt idx="3">
                  <c:v>1.53</c:v>
                </c:pt>
                <c:pt idx="4">
                  <c:v>2.09</c:v>
                </c:pt>
                <c:pt idx="5">
                  <c:v>2.42</c:v>
                </c:pt>
                <c:pt idx="6" formatCode="General">
                  <c:v>0</c:v>
                </c:pt>
                <c:pt idx="7">
                  <c:v>2.82</c:v>
                </c:pt>
                <c:pt idx="8">
                  <c:v>3.42</c:v>
                </c:pt>
                <c:pt idx="9">
                  <c:v>3.76</c:v>
                </c:pt>
                <c:pt idx="10">
                  <c:v>4.76</c:v>
                </c:pt>
                <c:pt idx="11">
                  <c:v>6.55</c:v>
                </c:pt>
                <c:pt idx="12">
                  <c:v>7.64</c:v>
                </c:pt>
                <c:pt idx="13" formatCode="General">
                  <c:v>0</c:v>
                </c:pt>
                <c:pt idx="14">
                  <c:v>12.96</c:v>
                </c:pt>
                <c:pt idx="15">
                  <c:v>39.31</c:v>
                </c:pt>
              </c:numCache>
            </c:numRef>
          </c:val>
          <c:smooth val="0"/>
          <c:extLst>
            <c:ext xmlns:c16="http://schemas.microsoft.com/office/drawing/2014/chart" uri="{C3380CC4-5D6E-409C-BE32-E72D297353CC}">
              <c16:uniqueId val="{00000002-A88E-DB4D-8A26-CC1B30650B83}"/>
            </c:ext>
          </c:extLst>
        </c:ser>
        <c:ser>
          <c:idx val="3"/>
          <c:order val="3"/>
          <c:tx>
            <c:strRef>
              <c:f>Sheet1!$O$1</c:f>
              <c:strCache>
                <c:ptCount val="1"/>
                <c:pt idx="0">
                  <c:v>Total Transaction Per Hour</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Sheet1!$O$2:$O$17</c:f>
              <c:numCache>
                <c:formatCode>0.0</c:formatCode>
                <c:ptCount val="16"/>
                <c:pt idx="0">
                  <c:v>2.83</c:v>
                </c:pt>
                <c:pt idx="1">
                  <c:v>2.99</c:v>
                </c:pt>
                <c:pt idx="2">
                  <c:v>2.76</c:v>
                </c:pt>
                <c:pt idx="3">
                  <c:v>2.52</c:v>
                </c:pt>
                <c:pt idx="4">
                  <c:v>3.1</c:v>
                </c:pt>
                <c:pt idx="5">
                  <c:v>3.23</c:v>
                </c:pt>
                <c:pt idx="6" formatCode="General">
                  <c:v>0</c:v>
                </c:pt>
                <c:pt idx="7">
                  <c:v>4.9800000000000004</c:v>
                </c:pt>
                <c:pt idx="8">
                  <c:v>4.99</c:v>
                </c:pt>
                <c:pt idx="9">
                  <c:v>5.7</c:v>
                </c:pt>
                <c:pt idx="10">
                  <c:v>7.01</c:v>
                </c:pt>
                <c:pt idx="11">
                  <c:v>9.74</c:v>
                </c:pt>
                <c:pt idx="12">
                  <c:v>11.14</c:v>
                </c:pt>
                <c:pt idx="13" formatCode="General">
                  <c:v>0</c:v>
                </c:pt>
                <c:pt idx="14">
                  <c:v>20.3</c:v>
                </c:pt>
                <c:pt idx="15">
                  <c:v>59.71</c:v>
                </c:pt>
              </c:numCache>
            </c:numRef>
          </c:val>
          <c:smooth val="0"/>
          <c:extLst>
            <c:ext xmlns:c16="http://schemas.microsoft.com/office/drawing/2014/chart" uri="{C3380CC4-5D6E-409C-BE32-E72D297353CC}">
              <c16:uniqueId val="{00000003-A88E-DB4D-8A26-CC1B30650B83}"/>
            </c:ext>
          </c:extLst>
        </c:ser>
        <c:dLbls>
          <c:showLegendKey val="0"/>
          <c:showVal val="0"/>
          <c:showCatName val="0"/>
          <c:showSerName val="0"/>
          <c:showPercent val="0"/>
          <c:showBubbleSize val="0"/>
        </c:dLbls>
        <c:smooth val="0"/>
        <c:axId val="-1081852208"/>
        <c:axId val="-1081849488"/>
      </c:lineChart>
      <c:catAx>
        <c:axId val="-1081852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9488"/>
        <c:crosses val="autoZero"/>
        <c:auto val="1"/>
        <c:lblAlgn val="ctr"/>
        <c:lblOffset val="100"/>
        <c:noMultiLvlLbl val="0"/>
      </c:catAx>
      <c:valAx>
        <c:axId val="-108184948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5220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 =</a:t>
            </a:r>
            <a:r>
              <a:rPr lang="en-US" baseline="0" dirty="0"/>
              <a:t> 21,803</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Sheet1!$H$1</c:f>
              <c:strCache>
                <c:ptCount val="1"/>
                <c:pt idx="0">
                  <c:v>New Per VSPC</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Sheet1!$H$2:$H$17</c:f>
              <c:numCache>
                <c:formatCode>0.0</c:formatCode>
                <c:ptCount val="16"/>
                <c:pt idx="0">
                  <c:v>6.69</c:v>
                </c:pt>
                <c:pt idx="1">
                  <c:v>8.5399999999999991</c:v>
                </c:pt>
                <c:pt idx="2">
                  <c:v>10.62</c:v>
                </c:pt>
                <c:pt idx="3">
                  <c:v>8.77</c:v>
                </c:pt>
                <c:pt idx="4">
                  <c:v>13.23</c:v>
                </c:pt>
                <c:pt idx="5">
                  <c:v>2.38</c:v>
                </c:pt>
                <c:pt idx="6" formatCode="General">
                  <c:v>0</c:v>
                </c:pt>
                <c:pt idx="7">
                  <c:v>22.54</c:v>
                </c:pt>
                <c:pt idx="8">
                  <c:v>8.15</c:v>
                </c:pt>
                <c:pt idx="9">
                  <c:v>11.62</c:v>
                </c:pt>
                <c:pt idx="10">
                  <c:v>11</c:v>
                </c:pt>
                <c:pt idx="11">
                  <c:v>13.25</c:v>
                </c:pt>
                <c:pt idx="12">
                  <c:v>5.05</c:v>
                </c:pt>
                <c:pt idx="13" formatCode="General">
                  <c:v>0</c:v>
                </c:pt>
                <c:pt idx="14">
                  <c:v>23.24</c:v>
                </c:pt>
                <c:pt idx="15">
                  <c:v>94.48</c:v>
                </c:pt>
              </c:numCache>
            </c:numRef>
          </c:val>
          <c:smooth val="0"/>
          <c:extLst>
            <c:ext xmlns:c16="http://schemas.microsoft.com/office/drawing/2014/chart" uri="{C3380CC4-5D6E-409C-BE32-E72D297353CC}">
              <c16:uniqueId val="{00000000-8A29-B14C-9CAD-E6DAB26D4722}"/>
            </c:ext>
          </c:extLst>
        </c:ser>
        <c:ser>
          <c:idx val="1"/>
          <c:order val="1"/>
          <c:tx>
            <c:strRef>
              <c:f>Sheet1!$I$1</c:f>
              <c:strCache>
                <c:ptCount val="1"/>
                <c:pt idx="0">
                  <c:v>Update Per VSPC</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Sheet1!$I$2:$I$17</c:f>
              <c:numCache>
                <c:formatCode>0.0</c:formatCode>
                <c:ptCount val="16"/>
                <c:pt idx="0">
                  <c:v>6.54</c:v>
                </c:pt>
                <c:pt idx="1">
                  <c:v>5.46</c:v>
                </c:pt>
                <c:pt idx="2">
                  <c:v>5</c:v>
                </c:pt>
                <c:pt idx="3">
                  <c:v>7.38</c:v>
                </c:pt>
                <c:pt idx="4">
                  <c:v>7.85</c:v>
                </c:pt>
                <c:pt idx="5">
                  <c:v>1.92</c:v>
                </c:pt>
                <c:pt idx="6" formatCode="General">
                  <c:v>0</c:v>
                </c:pt>
                <c:pt idx="7">
                  <c:v>12.69</c:v>
                </c:pt>
                <c:pt idx="8">
                  <c:v>9.31</c:v>
                </c:pt>
                <c:pt idx="9">
                  <c:v>9.3800000000000008</c:v>
                </c:pt>
                <c:pt idx="10">
                  <c:v>11.62</c:v>
                </c:pt>
                <c:pt idx="11">
                  <c:v>12.63</c:v>
                </c:pt>
                <c:pt idx="12">
                  <c:v>6.26</c:v>
                </c:pt>
                <c:pt idx="13" formatCode="General">
                  <c:v>0</c:v>
                </c:pt>
                <c:pt idx="14">
                  <c:v>27.96</c:v>
                </c:pt>
                <c:pt idx="15">
                  <c:v>139.76</c:v>
                </c:pt>
              </c:numCache>
            </c:numRef>
          </c:val>
          <c:smooth val="0"/>
          <c:extLst>
            <c:ext xmlns:c16="http://schemas.microsoft.com/office/drawing/2014/chart" uri="{C3380CC4-5D6E-409C-BE32-E72D297353CC}">
              <c16:uniqueId val="{00000001-8A29-B14C-9CAD-E6DAB26D4722}"/>
            </c:ext>
          </c:extLst>
        </c:ser>
        <c:ser>
          <c:idx val="2"/>
          <c:order val="2"/>
          <c:tx>
            <c:strRef>
              <c:f>Sheet1!$J$1</c:f>
              <c:strCache>
                <c:ptCount val="1"/>
                <c:pt idx="0">
                  <c:v>Existing Per VSPC</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Sheet1!$J$2:$J$17</c:f>
              <c:numCache>
                <c:formatCode>0.0</c:formatCode>
                <c:ptCount val="16"/>
                <c:pt idx="0">
                  <c:v>7</c:v>
                </c:pt>
                <c:pt idx="1">
                  <c:v>7.54</c:v>
                </c:pt>
                <c:pt idx="2">
                  <c:v>6.62</c:v>
                </c:pt>
                <c:pt idx="3">
                  <c:v>8.4600000000000009</c:v>
                </c:pt>
                <c:pt idx="4">
                  <c:v>7.46</c:v>
                </c:pt>
                <c:pt idx="5">
                  <c:v>4.8499999999999996</c:v>
                </c:pt>
                <c:pt idx="6" formatCode="General">
                  <c:v>0</c:v>
                </c:pt>
                <c:pt idx="7">
                  <c:v>12.85</c:v>
                </c:pt>
                <c:pt idx="8">
                  <c:v>13.08</c:v>
                </c:pt>
                <c:pt idx="9">
                  <c:v>15.69</c:v>
                </c:pt>
                <c:pt idx="10">
                  <c:v>18.23</c:v>
                </c:pt>
                <c:pt idx="11">
                  <c:v>24.88</c:v>
                </c:pt>
                <c:pt idx="12">
                  <c:v>15.16</c:v>
                </c:pt>
                <c:pt idx="13" formatCode="General">
                  <c:v>0</c:v>
                </c:pt>
                <c:pt idx="14">
                  <c:v>57.96</c:v>
                </c:pt>
                <c:pt idx="15">
                  <c:v>329.24</c:v>
                </c:pt>
              </c:numCache>
            </c:numRef>
          </c:val>
          <c:smooth val="0"/>
          <c:extLst>
            <c:ext xmlns:c16="http://schemas.microsoft.com/office/drawing/2014/chart" uri="{C3380CC4-5D6E-409C-BE32-E72D297353CC}">
              <c16:uniqueId val="{00000002-8A29-B14C-9CAD-E6DAB26D4722}"/>
            </c:ext>
          </c:extLst>
        </c:ser>
        <c:ser>
          <c:idx val="3"/>
          <c:order val="3"/>
          <c:tx>
            <c:strRef>
              <c:f>Sheet1!$K$1</c:f>
              <c:strCache>
                <c:ptCount val="1"/>
                <c:pt idx="0">
                  <c:v>Transactions Per VSPC</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Sheet1!$K$2:$K$17</c:f>
              <c:numCache>
                <c:formatCode>0.0</c:formatCode>
                <c:ptCount val="16"/>
                <c:pt idx="0">
                  <c:v>20.23</c:v>
                </c:pt>
                <c:pt idx="1">
                  <c:v>21.54</c:v>
                </c:pt>
                <c:pt idx="2">
                  <c:v>22.23</c:v>
                </c:pt>
                <c:pt idx="3">
                  <c:v>24.62</c:v>
                </c:pt>
                <c:pt idx="4">
                  <c:v>28.54</c:v>
                </c:pt>
                <c:pt idx="5">
                  <c:v>9.15</c:v>
                </c:pt>
                <c:pt idx="6" formatCode="General">
                  <c:v>0</c:v>
                </c:pt>
                <c:pt idx="7">
                  <c:v>48.08</c:v>
                </c:pt>
                <c:pt idx="8">
                  <c:v>30.54</c:v>
                </c:pt>
                <c:pt idx="9">
                  <c:v>36.69</c:v>
                </c:pt>
                <c:pt idx="10">
                  <c:v>40.85</c:v>
                </c:pt>
                <c:pt idx="11">
                  <c:v>50.75</c:v>
                </c:pt>
                <c:pt idx="12">
                  <c:v>26.47</c:v>
                </c:pt>
                <c:pt idx="13" formatCode="General">
                  <c:v>0</c:v>
                </c:pt>
                <c:pt idx="14">
                  <c:v>109.16</c:v>
                </c:pt>
                <c:pt idx="15">
                  <c:v>563.48</c:v>
                </c:pt>
              </c:numCache>
            </c:numRef>
          </c:val>
          <c:smooth val="0"/>
          <c:extLst>
            <c:ext xmlns:c16="http://schemas.microsoft.com/office/drawing/2014/chart" uri="{C3380CC4-5D6E-409C-BE32-E72D297353CC}">
              <c16:uniqueId val="{00000003-8A29-B14C-9CAD-E6DAB26D4722}"/>
            </c:ext>
          </c:extLst>
        </c:ser>
        <c:dLbls>
          <c:showLegendKey val="0"/>
          <c:showVal val="0"/>
          <c:showCatName val="0"/>
          <c:showSerName val="0"/>
          <c:showPercent val="0"/>
          <c:showBubbleSize val="0"/>
        </c:dLbls>
        <c:smooth val="0"/>
        <c:axId val="-1081851664"/>
        <c:axId val="-1081848400"/>
      </c:lineChart>
      <c:catAx>
        <c:axId val="-1081851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8400"/>
        <c:crosses val="autoZero"/>
        <c:auto val="1"/>
        <c:lblAlgn val="ctr"/>
        <c:lblOffset val="100"/>
        <c:noMultiLvlLbl val="0"/>
      </c:catAx>
      <c:valAx>
        <c:axId val="-1081848400"/>
        <c:scaling>
          <c:orientation val="minMax"/>
          <c:max val="80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5166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 =</a:t>
            </a:r>
            <a:r>
              <a:rPr lang="en-US" baseline="0" dirty="0"/>
              <a:t> 21,803</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Sheet1!$L$1</c:f>
              <c:strCache>
                <c:ptCount val="1"/>
                <c:pt idx="0">
                  <c:v>New Per Hour</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Sheet1!$L$2:$L$17</c:f>
              <c:numCache>
                <c:formatCode>0.0</c:formatCode>
                <c:ptCount val="16"/>
                <c:pt idx="0">
                  <c:v>0.74</c:v>
                </c:pt>
                <c:pt idx="1">
                  <c:v>0.95</c:v>
                </c:pt>
                <c:pt idx="2">
                  <c:v>1.18</c:v>
                </c:pt>
                <c:pt idx="3">
                  <c:v>0.97</c:v>
                </c:pt>
                <c:pt idx="4">
                  <c:v>1.47</c:v>
                </c:pt>
                <c:pt idx="5">
                  <c:v>0.48</c:v>
                </c:pt>
                <c:pt idx="6" formatCode="General">
                  <c:v>0</c:v>
                </c:pt>
                <c:pt idx="7">
                  <c:v>2.5</c:v>
                </c:pt>
                <c:pt idx="8">
                  <c:v>0.91</c:v>
                </c:pt>
                <c:pt idx="9">
                  <c:v>1.29</c:v>
                </c:pt>
                <c:pt idx="10">
                  <c:v>1.22</c:v>
                </c:pt>
                <c:pt idx="11">
                  <c:v>1.47</c:v>
                </c:pt>
                <c:pt idx="12">
                  <c:v>1.01</c:v>
                </c:pt>
                <c:pt idx="13" formatCode="General">
                  <c:v>0</c:v>
                </c:pt>
                <c:pt idx="14">
                  <c:v>2.58</c:v>
                </c:pt>
                <c:pt idx="15">
                  <c:v>7.87</c:v>
                </c:pt>
              </c:numCache>
            </c:numRef>
          </c:val>
          <c:smooth val="0"/>
          <c:extLst>
            <c:ext xmlns:c16="http://schemas.microsoft.com/office/drawing/2014/chart" uri="{C3380CC4-5D6E-409C-BE32-E72D297353CC}">
              <c16:uniqueId val="{00000000-8F69-6245-A6A7-A0BDD6330C25}"/>
            </c:ext>
          </c:extLst>
        </c:ser>
        <c:ser>
          <c:idx val="1"/>
          <c:order val="1"/>
          <c:tx>
            <c:strRef>
              <c:f>Sheet1!$M$1</c:f>
              <c:strCache>
                <c:ptCount val="1"/>
                <c:pt idx="0">
                  <c:v>Update Per Hour</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Sheet1!$M$2:$M$17</c:f>
              <c:numCache>
                <c:formatCode>0.0</c:formatCode>
                <c:ptCount val="16"/>
                <c:pt idx="0">
                  <c:v>0.73</c:v>
                </c:pt>
                <c:pt idx="1">
                  <c:v>0.61</c:v>
                </c:pt>
                <c:pt idx="2">
                  <c:v>0.56000000000000005</c:v>
                </c:pt>
                <c:pt idx="3">
                  <c:v>0.82</c:v>
                </c:pt>
                <c:pt idx="4">
                  <c:v>0.87</c:v>
                </c:pt>
                <c:pt idx="5">
                  <c:v>0.38</c:v>
                </c:pt>
                <c:pt idx="6" formatCode="General">
                  <c:v>0</c:v>
                </c:pt>
                <c:pt idx="7">
                  <c:v>1.41</c:v>
                </c:pt>
                <c:pt idx="8">
                  <c:v>1.03</c:v>
                </c:pt>
                <c:pt idx="9">
                  <c:v>1.04</c:v>
                </c:pt>
                <c:pt idx="10">
                  <c:v>1.29</c:v>
                </c:pt>
                <c:pt idx="11">
                  <c:v>1.4</c:v>
                </c:pt>
                <c:pt idx="12">
                  <c:v>1.25</c:v>
                </c:pt>
                <c:pt idx="13" formatCode="General">
                  <c:v>0</c:v>
                </c:pt>
                <c:pt idx="14">
                  <c:v>3.11</c:v>
                </c:pt>
                <c:pt idx="15">
                  <c:v>11.65</c:v>
                </c:pt>
              </c:numCache>
            </c:numRef>
          </c:val>
          <c:smooth val="0"/>
          <c:extLst>
            <c:ext xmlns:c16="http://schemas.microsoft.com/office/drawing/2014/chart" uri="{C3380CC4-5D6E-409C-BE32-E72D297353CC}">
              <c16:uniqueId val="{00000001-8F69-6245-A6A7-A0BDD6330C25}"/>
            </c:ext>
          </c:extLst>
        </c:ser>
        <c:ser>
          <c:idx val="2"/>
          <c:order val="2"/>
          <c:tx>
            <c:strRef>
              <c:f>Sheet1!$N$1</c:f>
              <c:strCache>
                <c:ptCount val="1"/>
                <c:pt idx="0">
                  <c:v>Existing Per Hour</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Sheet1!$N$2:$N$17</c:f>
              <c:numCache>
                <c:formatCode>0.0</c:formatCode>
                <c:ptCount val="16"/>
                <c:pt idx="0">
                  <c:v>0.78</c:v>
                </c:pt>
                <c:pt idx="1">
                  <c:v>0.84</c:v>
                </c:pt>
                <c:pt idx="2">
                  <c:v>0.74</c:v>
                </c:pt>
                <c:pt idx="3">
                  <c:v>0.94</c:v>
                </c:pt>
                <c:pt idx="4">
                  <c:v>0.83</c:v>
                </c:pt>
                <c:pt idx="5">
                  <c:v>0.97</c:v>
                </c:pt>
                <c:pt idx="6" formatCode="General">
                  <c:v>0</c:v>
                </c:pt>
                <c:pt idx="7">
                  <c:v>1.43</c:v>
                </c:pt>
                <c:pt idx="8">
                  <c:v>1.45</c:v>
                </c:pt>
                <c:pt idx="9">
                  <c:v>1.74</c:v>
                </c:pt>
                <c:pt idx="10">
                  <c:v>2.0299999999999998</c:v>
                </c:pt>
                <c:pt idx="11">
                  <c:v>2.76</c:v>
                </c:pt>
                <c:pt idx="12">
                  <c:v>3.03</c:v>
                </c:pt>
                <c:pt idx="13" formatCode="General">
                  <c:v>0</c:v>
                </c:pt>
                <c:pt idx="14">
                  <c:v>6.44</c:v>
                </c:pt>
                <c:pt idx="15">
                  <c:v>27.44</c:v>
                </c:pt>
              </c:numCache>
            </c:numRef>
          </c:val>
          <c:smooth val="0"/>
          <c:extLst>
            <c:ext xmlns:c16="http://schemas.microsoft.com/office/drawing/2014/chart" uri="{C3380CC4-5D6E-409C-BE32-E72D297353CC}">
              <c16:uniqueId val="{00000002-8F69-6245-A6A7-A0BDD6330C25}"/>
            </c:ext>
          </c:extLst>
        </c:ser>
        <c:ser>
          <c:idx val="3"/>
          <c:order val="3"/>
          <c:tx>
            <c:strRef>
              <c:f>Sheet1!$O$1</c:f>
              <c:strCache>
                <c:ptCount val="1"/>
                <c:pt idx="0">
                  <c:v>Total Transaction Per Hour</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Sheet1!$O$2:$O$17</c:f>
              <c:numCache>
                <c:formatCode>0.0</c:formatCode>
                <c:ptCount val="16"/>
                <c:pt idx="0">
                  <c:v>2.25</c:v>
                </c:pt>
                <c:pt idx="1">
                  <c:v>2.39</c:v>
                </c:pt>
                <c:pt idx="2">
                  <c:v>2.4700000000000002</c:v>
                </c:pt>
                <c:pt idx="3">
                  <c:v>2.74</c:v>
                </c:pt>
                <c:pt idx="4">
                  <c:v>3.17</c:v>
                </c:pt>
                <c:pt idx="5">
                  <c:v>1.83</c:v>
                </c:pt>
                <c:pt idx="6" formatCode="General">
                  <c:v>0</c:v>
                </c:pt>
                <c:pt idx="7">
                  <c:v>5.34</c:v>
                </c:pt>
                <c:pt idx="8">
                  <c:v>3.39</c:v>
                </c:pt>
                <c:pt idx="9">
                  <c:v>4.08</c:v>
                </c:pt>
                <c:pt idx="10">
                  <c:v>4.54</c:v>
                </c:pt>
                <c:pt idx="11">
                  <c:v>5.64</c:v>
                </c:pt>
                <c:pt idx="12">
                  <c:v>5.29</c:v>
                </c:pt>
                <c:pt idx="13" formatCode="General">
                  <c:v>0</c:v>
                </c:pt>
                <c:pt idx="14">
                  <c:v>12.13</c:v>
                </c:pt>
                <c:pt idx="15">
                  <c:v>46.96</c:v>
                </c:pt>
              </c:numCache>
            </c:numRef>
          </c:val>
          <c:smooth val="0"/>
          <c:extLst>
            <c:ext xmlns:c16="http://schemas.microsoft.com/office/drawing/2014/chart" uri="{C3380CC4-5D6E-409C-BE32-E72D297353CC}">
              <c16:uniqueId val="{00000003-8F69-6245-A6A7-A0BDD6330C25}"/>
            </c:ext>
          </c:extLst>
        </c:ser>
        <c:dLbls>
          <c:showLegendKey val="0"/>
          <c:showVal val="0"/>
          <c:showCatName val="0"/>
          <c:showSerName val="0"/>
          <c:showPercent val="0"/>
          <c:showBubbleSize val="0"/>
        </c:dLbls>
        <c:smooth val="0"/>
        <c:axId val="-1081851120"/>
        <c:axId val="-1081856560"/>
      </c:lineChart>
      <c:catAx>
        <c:axId val="-1081851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56560"/>
        <c:crosses val="autoZero"/>
        <c:auto val="1"/>
        <c:lblAlgn val="ctr"/>
        <c:lblOffset val="100"/>
        <c:noMultiLvlLbl val="0"/>
      </c:catAx>
      <c:valAx>
        <c:axId val="-1081856560"/>
        <c:scaling>
          <c:orientation val="minMax"/>
          <c:max val="7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5112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 = 20,852</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Sheet1!$H$1</c:f>
              <c:strCache>
                <c:ptCount val="1"/>
                <c:pt idx="0">
                  <c:v>New Per VSPC</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Sheet1!$H$2:$H$17</c:f>
              <c:numCache>
                <c:formatCode>0.0</c:formatCode>
                <c:ptCount val="16"/>
                <c:pt idx="0">
                  <c:v>1.92</c:v>
                </c:pt>
                <c:pt idx="1">
                  <c:v>2.58</c:v>
                </c:pt>
                <c:pt idx="2">
                  <c:v>3.17</c:v>
                </c:pt>
                <c:pt idx="3">
                  <c:v>3.08</c:v>
                </c:pt>
                <c:pt idx="4">
                  <c:v>3.33</c:v>
                </c:pt>
                <c:pt idx="5">
                  <c:v>1.67</c:v>
                </c:pt>
                <c:pt idx="6" formatCode="General">
                  <c:v>0</c:v>
                </c:pt>
                <c:pt idx="7">
                  <c:v>7.67</c:v>
                </c:pt>
                <c:pt idx="8">
                  <c:v>3.33</c:v>
                </c:pt>
                <c:pt idx="9">
                  <c:v>5.17</c:v>
                </c:pt>
                <c:pt idx="10">
                  <c:v>5.58</c:v>
                </c:pt>
                <c:pt idx="11">
                  <c:v>7.83</c:v>
                </c:pt>
                <c:pt idx="12">
                  <c:v>3.83</c:v>
                </c:pt>
                <c:pt idx="13" formatCode="General">
                  <c:v>0</c:v>
                </c:pt>
                <c:pt idx="14">
                  <c:v>24.92</c:v>
                </c:pt>
                <c:pt idx="15">
                  <c:v>51.79</c:v>
                </c:pt>
              </c:numCache>
            </c:numRef>
          </c:val>
          <c:smooth val="0"/>
          <c:extLst>
            <c:ext xmlns:c16="http://schemas.microsoft.com/office/drawing/2014/chart" uri="{C3380CC4-5D6E-409C-BE32-E72D297353CC}">
              <c16:uniqueId val="{00000000-625D-F041-8F4A-DF42F9447244}"/>
            </c:ext>
          </c:extLst>
        </c:ser>
        <c:ser>
          <c:idx val="1"/>
          <c:order val="1"/>
          <c:tx>
            <c:strRef>
              <c:f>Sheet1!$I$1</c:f>
              <c:strCache>
                <c:ptCount val="1"/>
                <c:pt idx="0">
                  <c:v>Update Per VSPC</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Sheet1!$I$2:$I$17</c:f>
              <c:numCache>
                <c:formatCode>0.0</c:formatCode>
                <c:ptCount val="16"/>
                <c:pt idx="0">
                  <c:v>5.67</c:v>
                </c:pt>
                <c:pt idx="1">
                  <c:v>6</c:v>
                </c:pt>
                <c:pt idx="2">
                  <c:v>6.25</c:v>
                </c:pt>
                <c:pt idx="3">
                  <c:v>6.5</c:v>
                </c:pt>
                <c:pt idx="4">
                  <c:v>6.5</c:v>
                </c:pt>
                <c:pt idx="5">
                  <c:v>3.67</c:v>
                </c:pt>
                <c:pt idx="6" formatCode="General">
                  <c:v>0</c:v>
                </c:pt>
                <c:pt idx="7">
                  <c:v>9.5</c:v>
                </c:pt>
                <c:pt idx="8">
                  <c:v>10.58</c:v>
                </c:pt>
                <c:pt idx="9">
                  <c:v>10.5</c:v>
                </c:pt>
                <c:pt idx="10">
                  <c:v>11.92</c:v>
                </c:pt>
                <c:pt idx="11">
                  <c:v>18.579999999999998</c:v>
                </c:pt>
                <c:pt idx="12">
                  <c:v>11.25</c:v>
                </c:pt>
                <c:pt idx="13" formatCode="General">
                  <c:v>0</c:v>
                </c:pt>
                <c:pt idx="14">
                  <c:v>56.75</c:v>
                </c:pt>
                <c:pt idx="15">
                  <c:v>130.33000000000001</c:v>
                </c:pt>
              </c:numCache>
            </c:numRef>
          </c:val>
          <c:smooth val="0"/>
          <c:extLst>
            <c:ext xmlns:c16="http://schemas.microsoft.com/office/drawing/2014/chart" uri="{C3380CC4-5D6E-409C-BE32-E72D297353CC}">
              <c16:uniqueId val="{00000001-625D-F041-8F4A-DF42F9447244}"/>
            </c:ext>
          </c:extLst>
        </c:ser>
        <c:ser>
          <c:idx val="2"/>
          <c:order val="2"/>
          <c:tx>
            <c:strRef>
              <c:f>Sheet1!$J$1</c:f>
              <c:strCache>
                <c:ptCount val="1"/>
                <c:pt idx="0">
                  <c:v>Existing Per VSPC</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Sheet1!$J$2:$J$17</c:f>
              <c:numCache>
                <c:formatCode>0.0</c:formatCode>
                <c:ptCount val="16"/>
                <c:pt idx="0">
                  <c:v>12.83</c:v>
                </c:pt>
                <c:pt idx="1">
                  <c:v>10.08</c:v>
                </c:pt>
                <c:pt idx="2">
                  <c:v>13.5</c:v>
                </c:pt>
                <c:pt idx="3">
                  <c:v>11</c:v>
                </c:pt>
                <c:pt idx="4">
                  <c:v>14.17</c:v>
                </c:pt>
                <c:pt idx="5">
                  <c:v>9.25</c:v>
                </c:pt>
                <c:pt idx="6" formatCode="General">
                  <c:v>0</c:v>
                </c:pt>
                <c:pt idx="7">
                  <c:v>22.17</c:v>
                </c:pt>
                <c:pt idx="8">
                  <c:v>22.17</c:v>
                </c:pt>
                <c:pt idx="9">
                  <c:v>25.33</c:v>
                </c:pt>
                <c:pt idx="10">
                  <c:v>28.33</c:v>
                </c:pt>
                <c:pt idx="11">
                  <c:v>48.25</c:v>
                </c:pt>
                <c:pt idx="12">
                  <c:v>33.08</c:v>
                </c:pt>
                <c:pt idx="13" formatCode="General">
                  <c:v>0</c:v>
                </c:pt>
                <c:pt idx="14">
                  <c:v>135.83000000000001</c:v>
                </c:pt>
                <c:pt idx="15">
                  <c:v>374.83</c:v>
                </c:pt>
              </c:numCache>
            </c:numRef>
          </c:val>
          <c:smooth val="0"/>
          <c:extLst>
            <c:ext xmlns:c16="http://schemas.microsoft.com/office/drawing/2014/chart" uri="{C3380CC4-5D6E-409C-BE32-E72D297353CC}">
              <c16:uniqueId val="{00000002-625D-F041-8F4A-DF42F9447244}"/>
            </c:ext>
          </c:extLst>
        </c:ser>
        <c:ser>
          <c:idx val="3"/>
          <c:order val="3"/>
          <c:tx>
            <c:strRef>
              <c:f>Sheet1!$K$1</c:f>
              <c:strCache>
                <c:ptCount val="1"/>
                <c:pt idx="0">
                  <c:v>Transactions Per VSPC</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Sheet1!$K$2:$K$17</c:f>
              <c:numCache>
                <c:formatCode>0.0</c:formatCode>
                <c:ptCount val="16"/>
                <c:pt idx="0">
                  <c:v>20.420000000000002</c:v>
                </c:pt>
                <c:pt idx="1">
                  <c:v>18.670000000000002</c:v>
                </c:pt>
                <c:pt idx="2">
                  <c:v>22.92</c:v>
                </c:pt>
                <c:pt idx="3">
                  <c:v>20.58</c:v>
                </c:pt>
                <c:pt idx="4">
                  <c:v>24</c:v>
                </c:pt>
                <c:pt idx="5">
                  <c:v>14.58</c:v>
                </c:pt>
                <c:pt idx="6" formatCode="General">
                  <c:v>0</c:v>
                </c:pt>
                <c:pt idx="7">
                  <c:v>39.33</c:v>
                </c:pt>
                <c:pt idx="8">
                  <c:v>36.08</c:v>
                </c:pt>
                <c:pt idx="9">
                  <c:v>41</c:v>
                </c:pt>
                <c:pt idx="10">
                  <c:v>45.83</c:v>
                </c:pt>
                <c:pt idx="11">
                  <c:v>74.67</c:v>
                </c:pt>
                <c:pt idx="12">
                  <c:v>48.17</c:v>
                </c:pt>
                <c:pt idx="13" formatCode="General">
                  <c:v>0</c:v>
                </c:pt>
                <c:pt idx="14">
                  <c:v>217.5</c:v>
                </c:pt>
                <c:pt idx="15">
                  <c:v>556.96</c:v>
                </c:pt>
              </c:numCache>
            </c:numRef>
          </c:val>
          <c:smooth val="0"/>
          <c:extLst>
            <c:ext xmlns:c16="http://schemas.microsoft.com/office/drawing/2014/chart" uri="{C3380CC4-5D6E-409C-BE32-E72D297353CC}">
              <c16:uniqueId val="{00000003-625D-F041-8F4A-DF42F9447244}"/>
            </c:ext>
          </c:extLst>
        </c:ser>
        <c:dLbls>
          <c:showLegendKey val="0"/>
          <c:showVal val="0"/>
          <c:showCatName val="0"/>
          <c:showSerName val="0"/>
          <c:showPercent val="0"/>
          <c:showBubbleSize val="0"/>
        </c:dLbls>
        <c:smooth val="0"/>
        <c:axId val="-1081847856"/>
        <c:axId val="-1081847312"/>
      </c:lineChart>
      <c:catAx>
        <c:axId val="-1081847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7312"/>
        <c:crosses val="autoZero"/>
        <c:auto val="1"/>
        <c:lblAlgn val="ctr"/>
        <c:lblOffset val="100"/>
        <c:noMultiLvlLbl val="0"/>
      </c:catAx>
      <c:valAx>
        <c:axId val="-1081847312"/>
        <c:scaling>
          <c:orientation val="minMax"/>
          <c:max val="80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785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 = 20,852</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Sheet1!$L$1</c:f>
              <c:strCache>
                <c:ptCount val="1"/>
                <c:pt idx="0">
                  <c:v>New Per Hour</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Sheet1!$L$2:$L$17</c:f>
              <c:numCache>
                <c:formatCode>0.0</c:formatCode>
                <c:ptCount val="16"/>
                <c:pt idx="0">
                  <c:v>0.19</c:v>
                </c:pt>
                <c:pt idx="1">
                  <c:v>0.26</c:v>
                </c:pt>
                <c:pt idx="2">
                  <c:v>0.32</c:v>
                </c:pt>
                <c:pt idx="3">
                  <c:v>0.31</c:v>
                </c:pt>
                <c:pt idx="4">
                  <c:v>0.33</c:v>
                </c:pt>
                <c:pt idx="5">
                  <c:v>0.42</c:v>
                </c:pt>
                <c:pt idx="6" formatCode="General">
                  <c:v>0</c:v>
                </c:pt>
                <c:pt idx="7">
                  <c:v>0.77</c:v>
                </c:pt>
                <c:pt idx="8">
                  <c:v>0.33</c:v>
                </c:pt>
                <c:pt idx="9">
                  <c:v>0.52</c:v>
                </c:pt>
                <c:pt idx="10">
                  <c:v>0.56000000000000005</c:v>
                </c:pt>
                <c:pt idx="11">
                  <c:v>0.68</c:v>
                </c:pt>
                <c:pt idx="12">
                  <c:v>0.64</c:v>
                </c:pt>
                <c:pt idx="13" formatCode="General">
                  <c:v>0</c:v>
                </c:pt>
                <c:pt idx="14">
                  <c:v>2.17</c:v>
                </c:pt>
                <c:pt idx="15">
                  <c:v>4.32</c:v>
                </c:pt>
              </c:numCache>
            </c:numRef>
          </c:val>
          <c:smooth val="0"/>
          <c:extLst>
            <c:ext xmlns:c16="http://schemas.microsoft.com/office/drawing/2014/chart" uri="{C3380CC4-5D6E-409C-BE32-E72D297353CC}">
              <c16:uniqueId val="{00000000-EE4E-6C44-984B-57A8A38CE061}"/>
            </c:ext>
          </c:extLst>
        </c:ser>
        <c:ser>
          <c:idx val="1"/>
          <c:order val="1"/>
          <c:tx>
            <c:strRef>
              <c:f>Sheet1!$M$1</c:f>
              <c:strCache>
                <c:ptCount val="1"/>
                <c:pt idx="0">
                  <c:v>Update Per Hour</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Sheet1!$M$2:$M$17</c:f>
              <c:numCache>
                <c:formatCode>0.0</c:formatCode>
                <c:ptCount val="16"/>
                <c:pt idx="0">
                  <c:v>0.56999999999999995</c:v>
                </c:pt>
                <c:pt idx="1">
                  <c:v>0.6</c:v>
                </c:pt>
                <c:pt idx="2">
                  <c:v>0.63</c:v>
                </c:pt>
                <c:pt idx="3">
                  <c:v>0.65</c:v>
                </c:pt>
                <c:pt idx="4">
                  <c:v>0.65</c:v>
                </c:pt>
                <c:pt idx="5">
                  <c:v>0.92</c:v>
                </c:pt>
                <c:pt idx="6" formatCode="General">
                  <c:v>0</c:v>
                </c:pt>
                <c:pt idx="7">
                  <c:v>0.95</c:v>
                </c:pt>
                <c:pt idx="8">
                  <c:v>1.06</c:v>
                </c:pt>
                <c:pt idx="9">
                  <c:v>1.05</c:v>
                </c:pt>
                <c:pt idx="10">
                  <c:v>1.19</c:v>
                </c:pt>
                <c:pt idx="11">
                  <c:v>1.62</c:v>
                </c:pt>
                <c:pt idx="12">
                  <c:v>1.88</c:v>
                </c:pt>
                <c:pt idx="13" formatCode="General">
                  <c:v>0</c:v>
                </c:pt>
                <c:pt idx="14">
                  <c:v>4.93</c:v>
                </c:pt>
                <c:pt idx="15">
                  <c:v>10.86</c:v>
                </c:pt>
              </c:numCache>
            </c:numRef>
          </c:val>
          <c:smooth val="0"/>
          <c:extLst>
            <c:ext xmlns:c16="http://schemas.microsoft.com/office/drawing/2014/chart" uri="{C3380CC4-5D6E-409C-BE32-E72D297353CC}">
              <c16:uniqueId val="{00000001-EE4E-6C44-984B-57A8A38CE061}"/>
            </c:ext>
          </c:extLst>
        </c:ser>
        <c:ser>
          <c:idx val="2"/>
          <c:order val="2"/>
          <c:tx>
            <c:strRef>
              <c:f>Sheet1!$N$1</c:f>
              <c:strCache>
                <c:ptCount val="1"/>
                <c:pt idx="0">
                  <c:v>Existing Per Hour</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Sheet1!$N$2:$N$17</c:f>
              <c:numCache>
                <c:formatCode>0.0</c:formatCode>
                <c:ptCount val="16"/>
                <c:pt idx="0">
                  <c:v>1.28</c:v>
                </c:pt>
                <c:pt idx="1">
                  <c:v>1.01</c:v>
                </c:pt>
                <c:pt idx="2">
                  <c:v>1.35</c:v>
                </c:pt>
                <c:pt idx="3">
                  <c:v>1.1000000000000001</c:v>
                </c:pt>
                <c:pt idx="4">
                  <c:v>1.42</c:v>
                </c:pt>
                <c:pt idx="5">
                  <c:v>2.31</c:v>
                </c:pt>
                <c:pt idx="6" formatCode="General">
                  <c:v>0</c:v>
                </c:pt>
                <c:pt idx="7">
                  <c:v>2.2200000000000002</c:v>
                </c:pt>
                <c:pt idx="8">
                  <c:v>2.2200000000000002</c:v>
                </c:pt>
                <c:pt idx="9">
                  <c:v>2.5299999999999998</c:v>
                </c:pt>
                <c:pt idx="10">
                  <c:v>2.83</c:v>
                </c:pt>
                <c:pt idx="11">
                  <c:v>4.2</c:v>
                </c:pt>
                <c:pt idx="12">
                  <c:v>5.51</c:v>
                </c:pt>
                <c:pt idx="13" formatCode="General">
                  <c:v>0</c:v>
                </c:pt>
                <c:pt idx="14">
                  <c:v>11.81</c:v>
                </c:pt>
                <c:pt idx="15">
                  <c:v>31.24</c:v>
                </c:pt>
              </c:numCache>
            </c:numRef>
          </c:val>
          <c:smooth val="0"/>
          <c:extLst>
            <c:ext xmlns:c16="http://schemas.microsoft.com/office/drawing/2014/chart" uri="{C3380CC4-5D6E-409C-BE32-E72D297353CC}">
              <c16:uniqueId val="{00000002-EE4E-6C44-984B-57A8A38CE061}"/>
            </c:ext>
          </c:extLst>
        </c:ser>
        <c:ser>
          <c:idx val="3"/>
          <c:order val="3"/>
          <c:tx>
            <c:strRef>
              <c:f>Sheet1!$O$1</c:f>
              <c:strCache>
                <c:ptCount val="1"/>
                <c:pt idx="0">
                  <c:v>Total Transaction Per Hour</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Sheet1!$O$2:$O$17</c:f>
              <c:numCache>
                <c:formatCode>0.0</c:formatCode>
                <c:ptCount val="16"/>
                <c:pt idx="0">
                  <c:v>2.04</c:v>
                </c:pt>
                <c:pt idx="1">
                  <c:v>1.87</c:v>
                </c:pt>
                <c:pt idx="2">
                  <c:v>2.29</c:v>
                </c:pt>
                <c:pt idx="3">
                  <c:v>2.06</c:v>
                </c:pt>
                <c:pt idx="4">
                  <c:v>2.4</c:v>
                </c:pt>
                <c:pt idx="5">
                  <c:v>3.65</c:v>
                </c:pt>
                <c:pt idx="6" formatCode="General">
                  <c:v>0</c:v>
                </c:pt>
                <c:pt idx="7">
                  <c:v>3.93</c:v>
                </c:pt>
                <c:pt idx="8">
                  <c:v>3.61</c:v>
                </c:pt>
                <c:pt idx="9">
                  <c:v>4.0999999999999996</c:v>
                </c:pt>
                <c:pt idx="10">
                  <c:v>4.58</c:v>
                </c:pt>
                <c:pt idx="11">
                  <c:v>6.49</c:v>
                </c:pt>
                <c:pt idx="12">
                  <c:v>8.0299999999999994</c:v>
                </c:pt>
                <c:pt idx="13" formatCode="General">
                  <c:v>0</c:v>
                </c:pt>
                <c:pt idx="14">
                  <c:v>18.91</c:v>
                </c:pt>
                <c:pt idx="15">
                  <c:v>46.41</c:v>
                </c:pt>
              </c:numCache>
            </c:numRef>
          </c:val>
          <c:smooth val="0"/>
          <c:extLst>
            <c:ext xmlns:c16="http://schemas.microsoft.com/office/drawing/2014/chart" uri="{C3380CC4-5D6E-409C-BE32-E72D297353CC}">
              <c16:uniqueId val="{00000003-EE4E-6C44-984B-57A8A38CE061}"/>
            </c:ext>
          </c:extLst>
        </c:ser>
        <c:dLbls>
          <c:showLegendKey val="0"/>
          <c:showVal val="0"/>
          <c:showCatName val="0"/>
          <c:showSerName val="0"/>
          <c:showPercent val="0"/>
          <c:showBubbleSize val="0"/>
        </c:dLbls>
        <c:smooth val="0"/>
        <c:axId val="-1081844592"/>
        <c:axId val="-1081843504"/>
      </c:lineChart>
      <c:catAx>
        <c:axId val="-1081844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3504"/>
        <c:crosses val="autoZero"/>
        <c:auto val="1"/>
        <c:lblAlgn val="ctr"/>
        <c:lblOffset val="100"/>
        <c:noMultiLvlLbl val="0"/>
      </c:catAx>
      <c:valAx>
        <c:axId val="-1081843504"/>
        <c:scaling>
          <c:orientation val="minMax"/>
          <c:max val="7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459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a:t>
            </a:r>
            <a:r>
              <a:rPr lang="en-US" baseline="0" dirty="0"/>
              <a:t> = 26,243</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New Registrations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Sheet1!$A$9:$A$24</c:f>
              <c:strCache>
                <c:ptCount val="16"/>
                <c:pt idx="0">
                  <c:v>Monday 24th</c:v>
                </c:pt>
                <c:pt idx="1">
                  <c:v>Tuesday 25th</c:v>
                </c:pt>
                <c:pt idx="2">
                  <c:v>Wednesday 26th</c:v>
                </c:pt>
                <c:pt idx="3">
                  <c:v>Thursday 27th</c:v>
                </c:pt>
                <c:pt idx="4">
                  <c:v>Friday 28th</c:v>
                </c:pt>
                <c:pt idx="5">
                  <c:v>Saturday 29th</c:v>
                </c:pt>
                <c:pt idx="6">
                  <c:v>Sunday 30th</c:v>
                </c:pt>
                <c:pt idx="7">
                  <c:v>Monday 31st</c:v>
                </c:pt>
                <c:pt idx="8">
                  <c:v>Tuesday 1st</c:v>
                </c:pt>
                <c:pt idx="9">
                  <c:v>Wednesday 2nd</c:v>
                </c:pt>
                <c:pt idx="10">
                  <c:v>Thursday 3rd</c:v>
                </c:pt>
                <c:pt idx="11">
                  <c:v>Friday 4th</c:v>
                </c:pt>
                <c:pt idx="12">
                  <c:v>Saturday 5th</c:v>
                </c:pt>
                <c:pt idx="13">
                  <c:v>Sunday 6th</c:v>
                </c:pt>
                <c:pt idx="14">
                  <c:v>Monday 7th</c:v>
                </c:pt>
                <c:pt idx="15">
                  <c:v>Tuesday 8th</c:v>
                </c:pt>
              </c:strCache>
            </c:strRef>
          </c:cat>
          <c:val>
            <c:numRef>
              <c:f>Sheet1!$B$9:$B$24</c:f>
              <c:numCache>
                <c:formatCode>General</c:formatCode>
                <c:ptCount val="16"/>
                <c:pt idx="0">
                  <c:v>395</c:v>
                </c:pt>
                <c:pt idx="1">
                  <c:v>438</c:v>
                </c:pt>
                <c:pt idx="2">
                  <c:v>648</c:v>
                </c:pt>
                <c:pt idx="3">
                  <c:v>478</c:v>
                </c:pt>
                <c:pt idx="4">
                  <c:v>598</c:v>
                </c:pt>
                <c:pt idx="5">
                  <c:v>151</c:v>
                </c:pt>
                <c:pt idx="6">
                  <c:v>0</c:v>
                </c:pt>
                <c:pt idx="7">
                  <c:v>1155</c:v>
                </c:pt>
                <c:pt idx="8">
                  <c:v>553</c:v>
                </c:pt>
                <c:pt idx="9">
                  <c:v>667</c:v>
                </c:pt>
                <c:pt idx="10">
                  <c:v>776</c:v>
                </c:pt>
                <c:pt idx="11">
                  <c:v>1147</c:v>
                </c:pt>
                <c:pt idx="12">
                  <c:v>579</c:v>
                </c:pt>
                <c:pt idx="13">
                  <c:v>0</c:v>
                </c:pt>
                <c:pt idx="14" formatCode="#,##0">
                  <c:v>3625</c:v>
                </c:pt>
                <c:pt idx="15" formatCode="#,##0">
                  <c:v>15047</c:v>
                </c:pt>
              </c:numCache>
            </c:numRef>
          </c:val>
          <c:smooth val="0"/>
          <c:extLst>
            <c:ext xmlns:c16="http://schemas.microsoft.com/office/drawing/2014/chart" uri="{C3380CC4-5D6E-409C-BE32-E72D297353CC}">
              <c16:uniqueId val="{00000000-B219-0D46-A85A-0F297AE7DFED}"/>
            </c:ext>
          </c:extLst>
        </c:ser>
        <c:dLbls>
          <c:dLblPos val="t"/>
          <c:showLegendKey val="0"/>
          <c:showVal val="1"/>
          <c:showCatName val="0"/>
          <c:showSerName val="0"/>
          <c:showPercent val="0"/>
          <c:showBubbleSize val="0"/>
        </c:dLbls>
        <c:marker val="1"/>
        <c:smooth val="0"/>
        <c:axId val="-1095159632"/>
        <c:axId val="-1095154192"/>
      </c:lineChart>
      <c:catAx>
        <c:axId val="-1095159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30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54192"/>
        <c:crosses val="autoZero"/>
        <c:auto val="1"/>
        <c:lblAlgn val="ctr"/>
        <c:lblOffset val="100"/>
        <c:noMultiLvlLbl val="0"/>
      </c:catAx>
      <c:valAx>
        <c:axId val="-10951541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596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 =</a:t>
            </a:r>
            <a:r>
              <a:rPr lang="en-US" baseline="0" dirty="0"/>
              <a:t> 52,144</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Sheet1!$C$1</c:f>
              <c:strCache>
                <c:ptCount val="1"/>
                <c:pt idx="0">
                  <c:v>Update Registrations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Monday 24th</c:v>
                </c:pt>
                <c:pt idx="1">
                  <c:v>Tuesday 25th</c:v>
                </c:pt>
                <c:pt idx="2">
                  <c:v>Wednesday 26th</c:v>
                </c:pt>
                <c:pt idx="3">
                  <c:v>Thursday 27th</c:v>
                </c:pt>
                <c:pt idx="4">
                  <c:v>Friday 28th</c:v>
                </c:pt>
                <c:pt idx="5">
                  <c:v>Saturday 29th</c:v>
                </c:pt>
                <c:pt idx="6">
                  <c:v>Sunday 30th</c:v>
                </c:pt>
                <c:pt idx="7">
                  <c:v>Monday 31st</c:v>
                </c:pt>
                <c:pt idx="8">
                  <c:v>Tuesday 1st</c:v>
                </c:pt>
                <c:pt idx="9">
                  <c:v>Wednesday 2nd</c:v>
                </c:pt>
                <c:pt idx="10">
                  <c:v>Thursday 3rd</c:v>
                </c:pt>
                <c:pt idx="11">
                  <c:v>Friday 4th</c:v>
                </c:pt>
                <c:pt idx="12">
                  <c:v>Saturday 5th</c:v>
                </c:pt>
                <c:pt idx="13">
                  <c:v>Sunday 6th</c:v>
                </c:pt>
                <c:pt idx="14">
                  <c:v>Monday 7th</c:v>
                </c:pt>
                <c:pt idx="15">
                  <c:v>Tuesday 8th</c:v>
                </c:pt>
              </c:strCache>
            </c:strRef>
          </c:cat>
          <c:val>
            <c:numRef>
              <c:f>Sheet1!$C$2:$C$17</c:f>
              <c:numCache>
                <c:formatCode>General</c:formatCode>
                <c:ptCount val="16"/>
                <c:pt idx="0">
                  <c:v>645</c:v>
                </c:pt>
                <c:pt idx="1">
                  <c:v>590</c:v>
                </c:pt>
                <c:pt idx="2">
                  <c:v>627</c:v>
                </c:pt>
                <c:pt idx="3">
                  <c:v>667</c:v>
                </c:pt>
                <c:pt idx="4">
                  <c:v>798</c:v>
                </c:pt>
                <c:pt idx="5">
                  <c:v>263</c:v>
                </c:pt>
                <c:pt idx="6">
                  <c:v>0</c:v>
                </c:pt>
                <c:pt idx="7">
                  <c:v>1368</c:v>
                </c:pt>
                <c:pt idx="8">
                  <c:v>1065</c:v>
                </c:pt>
                <c:pt idx="9">
                  <c:v>1259</c:v>
                </c:pt>
                <c:pt idx="10">
                  <c:v>1487</c:v>
                </c:pt>
                <c:pt idx="11">
                  <c:v>2102</c:v>
                </c:pt>
                <c:pt idx="12">
                  <c:v>1304</c:v>
                </c:pt>
                <c:pt idx="13">
                  <c:v>0</c:v>
                </c:pt>
                <c:pt idx="14" formatCode="#,##0">
                  <c:v>7011</c:v>
                </c:pt>
                <c:pt idx="15" formatCode="#,##0">
                  <c:v>32822</c:v>
                </c:pt>
              </c:numCache>
            </c:numRef>
          </c:val>
          <c:smooth val="0"/>
          <c:extLst>
            <c:ext xmlns:c16="http://schemas.microsoft.com/office/drawing/2014/chart" uri="{C3380CC4-5D6E-409C-BE32-E72D297353CC}">
              <c16:uniqueId val="{00000000-6E4E-8942-AE63-C7CA17430A99}"/>
            </c:ext>
          </c:extLst>
        </c:ser>
        <c:dLbls>
          <c:dLblPos val="t"/>
          <c:showLegendKey val="0"/>
          <c:showVal val="1"/>
          <c:showCatName val="0"/>
          <c:showSerName val="0"/>
          <c:showPercent val="0"/>
          <c:showBubbleSize val="0"/>
        </c:dLbls>
        <c:marker val="1"/>
        <c:smooth val="0"/>
        <c:axId val="-1095152560"/>
        <c:axId val="-1095150384"/>
      </c:lineChart>
      <c:catAx>
        <c:axId val="-1095152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30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50384"/>
        <c:crosses val="autoZero"/>
        <c:auto val="1"/>
        <c:lblAlgn val="ctr"/>
        <c:lblOffset val="100"/>
        <c:noMultiLvlLbl val="0"/>
      </c:catAx>
      <c:valAx>
        <c:axId val="-10951503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52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 = 130,182</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Sheet1!$D$1</c:f>
              <c:strCache>
                <c:ptCount val="1"/>
                <c:pt idx="0">
                  <c:v>Existing Voters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Monday 24th</c:v>
                </c:pt>
                <c:pt idx="1">
                  <c:v>Tuesday 25th</c:v>
                </c:pt>
                <c:pt idx="2">
                  <c:v>Wednesday 26th</c:v>
                </c:pt>
                <c:pt idx="3">
                  <c:v>Thursday 27th</c:v>
                </c:pt>
                <c:pt idx="4">
                  <c:v>Friday 28th</c:v>
                </c:pt>
                <c:pt idx="5">
                  <c:v>Saturday 29th</c:v>
                </c:pt>
                <c:pt idx="6">
                  <c:v>Sunday 30th</c:v>
                </c:pt>
                <c:pt idx="7">
                  <c:v>Monday 31st</c:v>
                </c:pt>
                <c:pt idx="8">
                  <c:v>Tuesday 1st</c:v>
                </c:pt>
                <c:pt idx="9">
                  <c:v>Wednesday 2nd</c:v>
                </c:pt>
                <c:pt idx="10">
                  <c:v>Thursday 3rd</c:v>
                </c:pt>
                <c:pt idx="11">
                  <c:v>Friday 4th</c:v>
                </c:pt>
                <c:pt idx="12">
                  <c:v>Saturday 5th</c:v>
                </c:pt>
                <c:pt idx="13">
                  <c:v>Sunday 6th</c:v>
                </c:pt>
                <c:pt idx="14">
                  <c:v>Monday 7th</c:v>
                </c:pt>
                <c:pt idx="15">
                  <c:v>Tuesday 8th</c:v>
                </c:pt>
              </c:strCache>
            </c:strRef>
          </c:cat>
          <c:val>
            <c:numRef>
              <c:f>Sheet1!$D$2:$D$17</c:f>
              <c:numCache>
                <c:formatCode>General</c:formatCode>
                <c:ptCount val="16"/>
                <c:pt idx="0">
                  <c:v>1579</c:v>
                </c:pt>
                <c:pt idx="1">
                  <c:v>1396</c:v>
                </c:pt>
                <c:pt idx="2">
                  <c:v>1437</c:v>
                </c:pt>
                <c:pt idx="3">
                  <c:v>1455</c:v>
                </c:pt>
                <c:pt idx="4">
                  <c:v>1724</c:v>
                </c:pt>
                <c:pt idx="5">
                  <c:v>956</c:v>
                </c:pt>
                <c:pt idx="6">
                  <c:v>0</c:v>
                </c:pt>
                <c:pt idx="7">
                  <c:v>2474</c:v>
                </c:pt>
                <c:pt idx="8">
                  <c:v>2461</c:v>
                </c:pt>
                <c:pt idx="9">
                  <c:v>2939</c:v>
                </c:pt>
                <c:pt idx="10">
                  <c:v>3272</c:v>
                </c:pt>
                <c:pt idx="11">
                  <c:v>5321</c:v>
                </c:pt>
                <c:pt idx="12">
                  <c:v>3847</c:v>
                </c:pt>
                <c:pt idx="13">
                  <c:v>0</c:v>
                </c:pt>
                <c:pt idx="14" formatCode="#,##0">
                  <c:v>15624</c:v>
                </c:pt>
                <c:pt idx="15" formatCode="#,##0">
                  <c:v>85535</c:v>
                </c:pt>
              </c:numCache>
            </c:numRef>
          </c:val>
          <c:smooth val="0"/>
          <c:extLst>
            <c:ext xmlns:c16="http://schemas.microsoft.com/office/drawing/2014/chart" uri="{C3380CC4-5D6E-409C-BE32-E72D297353CC}">
              <c16:uniqueId val="{00000000-B929-5A45-B1C2-4C13A7307B05}"/>
            </c:ext>
          </c:extLst>
        </c:ser>
        <c:dLbls>
          <c:dLblPos val="t"/>
          <c:showLegendKey val="0"/>
          <c:showVal val="1"/>
          <c:showCatName val="0"/>
          <c:showSerName val="0"/>
          <c:showPercent val="0"/>
          <c:showBubbleSize val="0"/>
        </c:dLbls>
        <c:marker val="1"/>
        <c:smooth val="0"/>
        <c:axId val="-1095165616"/>
        <c:axId val="-1095158544"/>
      </c:lineChart>
      <c:catAx>
        <c:axId val="-1095165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30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58544"/>
        <c:crosses val="autoZero"/>
        <c:auto val="1"/>
        <c:lblAlgn val="ctr"/>
        <c:lblOffset val="100"/>
        <c:noMultiLvlLbl val="0"/>
      </c:catAx>
      <c:valAx>
        <c:axId val="-10951585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656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Sheet1!$H$1</c:f>
              <c:strCache>
                <c:ptCount val="1"/>
                <c:pt idx="0">
                  <c:v>New Per VSPC</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Sheet1!$H$2:$H$17</c:f>
              <c:numCache>
                <c:formatCode>0.0</c:formatCode>
                <c:ptCount val="16"/>
                <c:pt idx="0">
                  <c:v>2.6</c:v>
                </c:pt>
                <c:pt idx="1">
                  <c:v>2.88</c:v>
                </c:pt>
                <c:pt idx="2">
                  <c:v>4.26</c:v>
                </c:pt>
                <c:pt idx="3">
                  <c:v>3.14</c:v>
                </c:pt>
                <c:pt idx="4">
                  <c:v>3.93</c:v>
                </c:pt>
                <c:pt idx="5">
                  <c:v>0.99</c:v>
                </c:pt>
                <c:pt idx="6" formatCode="General">
                  <c:v>0</c:v>
                </c:pt>
                <c:pt idx="7">
                  <c:v>7.45</c:v>
                </c:pt>
                <c:pt idx="8">
                  <c:v>3.57</c:v>
                </c:pt>
                <c:pt idx="9">
                  <c:v>4.3</c:v>
                </c:pt>
                <c:pt idx="10">
                  <c:v>4.97</c:v>
                </c:pt>
                <c:pt idx="11">
                  <c:v>6.99</c:v>
                </c:pt>
                <c:pt idx="12">
                  <c:v>3.03</c:v>
                </c:pt>
                <c:pt idx="13" formatCode="General">
                  <c:v>0</c:v>
                </c:pt>
                <c:pt idx="14">
                  <c:v>16.86</c:v>
                </c:pt>
                <c:pt idx="15">
                  <c:v>52.61</c:v>
                </c:pt>
              </c:numCache>
            </c:numRef>
          </c:val>
          <c:smooth val="0"/>
          <c:extLst>
            <c:ext xmlns:c16="http://schemas.microsoft.com/office/drawing/2014/chart" uri="{C3380CC4-5D6E-409C-BE32-E72D297353CC}">
              <c16:uniqueId val="{00000000-B0D8-684A-8A69-00237E335D17}"/>
            </c:ext>
          </c:extLst>
        </c:ser>
        <c:ser>
          <c:idx val="1"/>
          <c:order val="1"/>
          <c:tx>
            <c:strRef>
              <c:f>Sheet1!$I$1</c:f>
              <c:strCache>
                <c:ptCount val="1"/>
                <c:pt idx="0">
                  <c:v>Update Per VSPC</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Sheet1!$I$2:$I$17</c:f>
              <c:numCache>
                <c:formatCode>0.0</c:formatCode>
                <c:ptCount val="16"/>
                <c:pt idx="0">
                  <c:v>4.24</c:v>
                </c:pt>
                <c:pt idx="1">
                  <c:v>3.88</c:v>
                </c:pt>
                <c:pt idx="2">
                  <c:v>4.13</c:v>
                </c:pt>
                <c:pt idx="3">
                  <c:v>4.3899999999999997</c:v>
                </c:pt>
                <c:pt idx="4">
                  <c:v>5.25</c:v>
                </c:pt>
                <c:pt idx="5">
                  <c:v>1.73</c:v>
                </c:pt>
                <c:pt idx="6" formatCode="General">
                  <c:v>0</c:v>
                </c:pt>
                <c:pt idx="7">
                  <c:v>8.83</c:v>
                </c:pt>
                <c:pt idx="8">
                  <c:v>6.87</c:v>
                </c:pt>
                <c:pt idx="9">
                  <c:v>8.1199999999999992</c:v>
                </c:pt>
                <c:pt idx="10">
                  <c:v>9.5299999999999994</c:v>
                </c:pt>
                <c:pt idx="11">
                  <c:v>12.82</c:v>
                </c:pt>
                <c:pt idx="12">
                  <c:v>6.83</c:v>
                </c:pt>
                <c:pt idx="13" formatCode="General">
                  <c:v>0</c:v>
                </c:pt>
                <c:pt idx="14">
                  <c:v>32.61</c:v>
                </c:pt>
                <c:pt idx="15">
                  <c:v>114.76</c:v>
                </c:pt>
              </c:numCache>
            </c:numRef>
          </c:val>
          <c:smooth val="0"/>
          <c:extLst>
            <c:ext xmlns:c16="http://schemas.microsoft.com/office/drawing/2014/chart" uri="{C3380CC4-5D6E-409C-BE32-E72D297353CC}">
              <c16:uniqueId val="{00000001-B0D8-684A-8A69-00237E335D17}"/>
            </c:ext>
          </c:extLst>
        </c:ser>
        <c:ser>
          <c:idx val="2"/>
          <c:order val="2"/>
          <c:tx>
            <c:strRef>
              <c:f>Sheet1!$J$1</c:f>
              <c:strCache>
                <c:ptCount val="1"/>
                <c:pt idx="0">
                  <c:v>Existing Per VSPC</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Sheet1!$J$2:$J$17</c:f>
              <c:numCache>
                <c:formatCode>0.0</c:formatCode>
                <c:ptCount val="16"/>
                <c:pt idx="0">
                  <c:v>10.39</c:v>
                </c:pt>
                <c:pt idx="1">
                  <c:v>9.18</c:v>
                </c:pt>
                <c:pt idx="2">
                  <c:v>9.4499999999999993</c:v>
                </c:pt>
                <c:pt idx="3">
                  <c:v>9.57</c:v>
                </c:pt>
                <c:pt idx="4">
                  <c:v>11.34</c:v>
                </c:pt>
                <c:pt idx="5">
                  <c:v>6.29</c:v>
                </c:pt>
                <c:pt idx="6" formatCode="General">
                  <c:v>0</c:v>
                </c:pt>
                <c:pt idx="7">
                  <c:v>15.96</c:v>
                </c:pt>
                <c:pt idx="8">
                  <c:v>15.88</c:v>
                </c:pt>
                <c:pt idx="9">
                  <c:v>18.96</c:v>
                </c:pt>
                <c:pt idx="10">
                  <c:v>20.97</c:v>
                </c:pt>
                <c:pt idx="11">
                  <c:v>32.450000000000003</c:v>
                </c:pt>
                <c:pt idx="12">
                  <c:v>20.14</c:v>
                </c:pt>
                <c:pt idx="13" formatCode="General">
                  <c:v>0</c:v>
                </c:pt>
                <c:pt idx="14">
                  <c:v>72.67</c:v>
                </c:pt>
                <c:pt idx="15">
                  <c:v>299.07</c:v>
                </c:pt>
              </c:numCache>
            </c:numRef>
          </c:val>
          <c:smooth val="0"/>
          <c:extLst>
            <c:ext xmlns:c16="http://schemas.microsoft.com/office/drawing/2014/chart" uri="{C3380CC4-5D6E-409C-BE32-E72D297353CC}">
              <c16:uniqueId val="{00000002-B0D8-684A-8A69-00237E335D17}"/>
            </c:ext>
          </c:extLst>
        </c:ser>
        <c:ser>
          <c:idx val="3"/>
          <c:order val="3"/>
          <c:tx>
            <c:strRef>
              <c:f>Sheet1!$K$1</c:f>
              <c:strCache>
                <c:ptCount val="1"/>
                <c:pt idx="0">
                  <c:v>Transactions Per VSPC</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Sheet1!$K$2:$K$17</c:f>
              <c:numCache>
                <c:formatCode>0.0</c:formatCode>
                <c:ptCount val="16"/>
                <c:pt idx="0">
                  <c:v>17.23</c:v>
                </c:pt>
                <c:pt idx="1">
                  <c:v>15.95</c:v>
                </c:pt>
                <c:pt idx="2">
                  <c:v>16.649999999999999</c:v>
                </c:pt>
                <c:pt idx="3">
                  <c:v>17.11</c:v>
                </c:pt>
                <c:pt idx="4">
                  <c:v>20.53</c:v>
                </c:pt>
                <c:pt idx="5">
                  <c:v>9.01</c:v>
                </c:pt>
                <c:pt idx="6" formatCode="General">
                  <c:v>0</c:v>
                </c:pt>
                <c:pt idx="7">
                  <c:v>32.24</c:v>
                </c:pt>
                <c:pt idx="8">
                  <c:v>26.32</c:v>
                </c:pt>
                <c:pt idx="9">
                  <c:v>31.39</c:v>
                </c:pt>
                <c:pt idx="10">
                  <c:v>35.479999999999997</c:v>
                </c:pt>
                <c:pt idx="11">
                  <c:v>52.26</c:v>
                </c:pt>
                <c:pt idx="12">
                  <c:v>30</c:v>
                </c:pt>
                <c:pt idx="13" formatCode="General">
                  <c:v>0</c:v>
                </c:pt>
                <c:pt idx="14">
                  <c:v>122.14</c:v>
                </c:pt>
                <c:pt idx="15">
                  <c:v>465.05</c:v>
                </c:pt>
              </c:numCache>
            </c:numRef>
          </c:val>
          <c:smooth val="0"/>
          <c:extLst>
            <c:ext xmlns:c16="http://schemas.microsoft.com/office/drawing/2014/chart" uri="{C3380CC4-5D6E-409C-BE32-E72D297353CC}">
              <c16:uniqueId val="{00000003-B0D8-684A-8A69-00237E335D17}"/>
            </c:ext>
          </c:extLst>
        </c:ser>
        <c:dLbls>
          <c:showLegendKey val="0"/>
          <c:showVal val="0"/>
          <c:showCatName val="0"/>
          <c:showSerName val="0"/>
          <c:showPercent val="0"/>
          <c:showBubbleSize val="0"/>
        </c:dLbls>
        <c:smooth val="0"/>
        <c:axId val="-1095165072"/>
        <c:axId val="-1095153648"/>
      </c:lineChart>
      <c:dateAx>
        <c:axId val="-1095165072"/>
        <c:scaling>
          <c:orientation val="minMax"/>
        </c:scaling>
        <c:delete val="1"/>
        <c:axPos val="b"/>
        <c:numFmt formatCode="General" sourceLinked="1"/>
        <c:majorTickMark val="out"/>
        <c:minorTickMark val="none"/>
        <c:tickLblPos val="nextTo"/>
        <c:crossAx val="-1095153648"/>
        <c:crossesAt val="0"/>
        <c:auto val="0"/>
        <c:lblOffset val="100"/>
        <c:baseTimeUnit val="days"/>
      </c:dateAx>
      <c:valAx>
        <c:axId val="-109515364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6507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Sheet1!$L$1</c:f>
              <c:strCache>
                <c:ptCount val="1"/>
                <c:pt idx="0">
                  <c:v>New Per Hour</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Sheet1!$L$2:$L$17</c:f>
              <c:numCache>
                <c:formatCode>0.0</c:formatCode>
                <c:ptCount val="16"/>
                <c:pt idx="0">
                  <c:v>0.32</c:v>
                </c:pt>
                <c:pt idx="1">
                  <c:v>0.36</c:v>
                </c:pt>
                <c:pt idx="2">
                  <c:v>0.53</c:v>
                </c:pt>
                <c:pt idx="3">
                  <c:v>0.39</c:v>
                </c:pt>
                <c:pt idx="4">
                  <c:v>0.49</c:v>
                </c:pt>
                <c:pt idx="5">
                  <c:v>0.25</c:v>
                </c:pt>
                <c:pt idx="6" formatCode="General">
                  <c:v>0</c:v>
                </c:pt>
                <c:pt idx="7">
                  <c:v>0.93</c:v>
                </c:pt>
                <c:pt idx="8">
                  <c:v>0.45</c:v>
                </c:pt>
                <c:pt idx="9">
                  <c:v>0.54</c:v>
                </c:pt>
                <c:pt idx="10">
                  <c:v>0.62</c:v>
                </c:pt>
                <c:pt idx="11">
                  <c:v>0.87</c:v>
                </c:pt>
                <c:pt idx="12">
                  <c:v>0.61</c:v>
                </c:pt>
                <c:pt idx="13" formatCode="General">
                  <c:v>0</c:v>
                </c:pt>
                <c:pt idx="14">
                  <c:v>2.11</c:v>
                </c:pt>
                <c:pt idx="15">
                  <c:v>4.38</c:v>
                </c:pt>
              </c:numCache>
            </c:numRef>
          </c:val>
          <c:smooth val="0"/>
          <c:extLst>
            <c:ext xmlns:c16="http://schemas.microsoft.com/office/drawing/2014/chart" uri="{C3380CC4-5D6E-409C-BE32-E72D297353CC}">
              <c16:uniqueId val="{00000000-6778-E142-8EBA-ECE8B385CD96}"/>
            </c:ext>
          </c:extLst>
        </c:ser>
        <c:ser>
          <c:idx val="1"/>
          <c:order val="1"/>
          <c:tx>
            <c:strRef>
              <c:f>Sheet1!$M$1</c:f>
              <c:strCache>
                <c:ptCount val="1"/>
                <c:pt idx="0">
                  <c:v>Update Per Hour</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Sheet1!$M$2:$M$17</c:f>
              <c:numCache>
                <c:formatCode>0.0</c:formatCode>
                <c:ptCount val="16"/>
                <c:pt idx="0">
                  <c:v>0.53</c:v>
                </c:pt>
                <c:pt idx="1">
                  <c:v>0.49</c:v>
                </c:pt>
                <c:pt idx="2">
                  <c:v>0.52</c:v>
                </c:pt>
                <c:pt idx="3">
                  <c:v>0.55000000000000004</c:v>
                </c:pt>
                <c:pt idx="4">
                  <c:v>0.66</c:v>
                </c:pt>
                <c:pt idx="5">
                  <c:v>0.43</c:v>
                </c:pt>
                <c:pt idx="6" formatCode="General">
                  <c:v>0</c:v>
                </c:pt>
                <c:pt idx="7">
                  <c:v>1.1000000000000001</c:v>
                </c:pt>
                <c:pt idx="8">
                  <c:v>0.86</c:v>
                </c:pt>
                <c:pt idx="9">
                  <c:v>1.02</c:v>
                </c:pt>
                <c:pt idx="10">
                  <c:v>1.19</c:v>
                </c:pt>
                <c:pt idx="11">
                  <c:v>1.6</c:v>
                </c:pt>
                <c:pt idx="12">
                  <c:v>1.37</c:v>
                </c:pt>
                <c:pt idx="13" formatCode="General">
                  <c:v>0</c:v>
                </c:pt>
                <c:pt idx="14">
                  <c:v>4.08</c:v>
                </c:pt>
                <c:pt idx="15">
                  <c:v>9.56</c:v>
                </c:pt>
              </c:numCache>
            </c:numRef>
          </c:val>
          <c:smooth val="0"/>
          <c:extLst>
            <c:ext xmlns:c16="http://schemas.microsoft.com/office/drawing/2014/chart" uri="{C3380CC4-5D6E-409C-BE32-E72D297353CC}">
              <c16:uniqueId val="{00000001-6778-E142-8EBA-ECE8B385CD96}"/>
            </c:ext>
          </c:extLst>
        </c:ser>
        <c:ser>
          <c:idx val="2"/>
          <c:order val="2"/>
          <c:tx>
            <c:strRef>
              <c:f>Sheet1!$N$1</c:f>
              <c:strCache>
                <c:ptCount val="1"/>
                <c:pt idx="0">
                  <c:v>Existing Per Hour</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Sheet1!$N$2:$N$17</c:f>
              <c:numCache>
                <c:formatCode>0.0</c:formatCode>
                <c:ptCount val="16"/>
                <c:pt idx="0">
                  <c:v>1.3</c:v>
                </c:pt>
                <c:pt idx="1">
                  <c:v>1.1499999999999999</c:v>
                </c:pt>
                <c:pt idx="2">
                  <c:v>1.18</c:v>
                </c:pt>
                <c:pt idx="3">
                  <c:v>1.2</c:v>
                </c:pt>
                <c:pt idx="4">
                  <c:v>1.42</c:v>
                </c:pt>
                <c:pt idx="5">
                  <c:v>1.57</c:v>
                </c:pt>
                <c:pt idx="6" formatCode="General">
                  <c:v>0</c:v>
                </c:pt>
                <c:pt idx="7">
                  <c:v>2</c:v>
                </c:pt>
                <c:pt idx="8">
                  <c:v>1.98</c:v>
                </c:pt>
                <c:pt idx="9">
                  <c:v>2.37</c:v>
                </c:pt>
                <c:pt idx="10">
                  <c:v>2.62</c:v>
                </c:pt>
                <c:pt idx="11">
                  <c:v>4.0599999999999996</c:v>
                </c:pt>
                <c:pt idx="12">
                  <c:v>4.03</c:v>
                </c:pt>
                <c:pt idx="13" formatCode="General">
                  <c:v>0</c:v>
                </c:pt>
                <c:pt idx="14">
                  <c:v>9.08</c:v>
                </c:pt>
                <c:pt idx="15">
                  <c:v>24.92</c:v>
                </c:pt>
              </c:numCache>
            </c:numRef>
          </c:val>
          <c:smooth val="0"/>
          <c:extLst>
            <c:ext xmlns:c16="http://schemas.microsoft.com/office/drawing/2014/chart" uri="{C3380CC4-5D6E-409C-BE32-E72D297353CC}">
              <c16:uniqueId val="{00000002-6778-E142-8EBA-ECE8B385CD96}"/>
            </c:ext>
          </c:extLst>
        </c:ser>
        <c:ser>
          <c:idx val="3"/>
          <c:order val="3"/>
          <c:tx>
            <c:strRef>
              <c:f>Sheet1!$O$1</c:f>
              <c:strCache>
                <c:ptCount val="1"/>
                <c:pt idx="0">
                  <c:v>Total Transaction Per Hour</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Sheet1!$O$2:$O$17</c:f>
              <c:numCache>
                <c:formatCode>0.0</c:formatCode>
                <c:ptCount val="16"/>
                <c:pt idx="0">
                  <c:v>2.15</c:v>
                </c:pt>
                <c:pt idx="1">
                  <c:v>1.99</c:v>
                </c:pt>
                <c:pt idx="2">
                  <c:v>2.08</c:v>
                </c:pt>
                <c:pt idx="3">
                  <c:v>2.14</c:v>
                </c:pt>
                <c:pt idx="4">
                  <c:v>2.57</c:v>
                </c:pt>
                <c:pt idx="5">
                  <c:v>2.25</c:v>
                </c:pt>
                <c:pt idx="6" formatCode="General">
                  <c:v>0</c:v>
                </c:pt>
                <c:pt idx="7">
                  <c:v>4.03</c:v>
                </c:pt>
                <c:pt idx="8">
                  <c:v>3.29</c:v>
                </c:pt>
                <c:pt idx="9">
                  <c:v>3.92</c:v>
                </c:pt>
                <c:pt idx="10">
                  <c:v>4.4400000000000004</c:v>
                </c:pt>
                <c:pt idx="11">
                  <c:v>6.53</c:v>
                </c:pt>
                <c:pt idx="12">
                  <c:v>6</c:v>
                </c:pt>
                <c:pt idx="13" formatCode="General">
                  <c:v>0</c:v>
                </c:pt>
                <c:pt idx="14">
                  <c:v>15.27</c:v>
                </c:pt>
                <c:pt idx="15">
                  <c:v>38.75</c:v>
                </c:pt>
              </c:numCache>
            </c:numRef>
          </c:val>
          <c:smooth val="0"/>
          <c:extLst>
            <c:ext xmlns:c16="http://schemas.microsoft.com/office/drawing/2014/chart" uri="{C3380CC4-5D6E-409C-BE32-E72D297353CC}">
              <c16:uniqueId val="{00000003-6778-E142-8EBA-ECE8B385CD96}"/>
            </c:ext>
          </c:extLst>
        </c:ser>
        <c:dLbls>
          <c:showLegendKey val="0"/>
          <c:showVal val="0"/>
          <c:showCatName val="0"/>
          <c:showSerName val="0"/>
          <c:showPercent val="0"/>
          <c:showBubbleSize val="0"/>
        </c:dLbls>
        <c:smooth val="0"/>
        <c:axId val="-1095160720"/>
        <c:axId val="-1095163440"/>
      </c:lineChart>
      <c:dateAx>
        <c:axId val="-1095160720"/>
        <c:scaling>
          <c:orientation val="minMax"/>
        </c:scaling>
        <c:delete val="1"/>
        <c:axPos val="b"/>
        <c:numFmt formatCode="General" sourceLinked="1"/>
        <c:majorTickMark val="out"/>
        <c:minorTickMark val="none"/>
        <c:tickLblPos val="nextTo"/>
        <c:crossAx val="-1095163440"/>
        <c:crossesAt val="0"/>
        <c:auto val="0"/>
        <c:lblOffset val="100"/>
        <c:baseTimeUnit val="days"/>
      </c:dateAx>
      <c:valAx>
        <c:axId val="-109516344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09516072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sz="1050" baseline="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a:t>
            </a:r>
            <a:r>
              <a:rPr lang="en-US" baseline="0" dirty="0"/>
              <a:t> = 16,747</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Sheet1!$H$1</c:f>
              <c:strCache>
                <c:ptCount val="1"/>
                <c:pt idx="0">
                  <c:v>New Per VSPC</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Sheet1!$H$2:$H$17</c:f>
              <c:numCache>
                <c:formatCode>0.0</c:formatCode>
                <c:ptCount val="16"/>
                <c:pt idx="0">
                  <c:v>2.56</c:v>
                </c:pt>
                <c:pt idx="1">
                  <c:v>3.11</c:v>
                </c:pt>
                <c:pt idx="2">
                  <c:v>2.89</c:v>
                </c:pt>
                <c:pt idx="3">
                  <c:v>4.5599999999999996</c:v>
                </c:pt>
                <c:pt idx="4">
                  <c:v>4.33</c:v>
                </c:pt>
                <c:pt idx="5">
                  <c:v>1.22</c:v>
                </c:pt>
                <c:pt idx="6" formatCode="0">
                  <c:v>0</c:v>
                </c:pt>
                <c:pt idx="7">
                  <c:v>8</c:v>
                </c:pt>
                <c:pt idx="8">
                  <c:v>3.44</c:v>
                </c:pt>
                <c:pt idx="9">
                  <c:v>4.4400000000000004</c:v>
                </c:pt>
                <c:pt idx="10">
                  <c:v>5</c:v>
                </c:pt>
                <c:pt idx="11">
                  <c:v>8.2200000000000006</c:v>
                </c:pt>
                <c:pt idx="12">
                  <c:v>6.11</c:v>
                </c:pt>
                <c:pt idx="13" formatCode="0">
                  <c:v>0</c:v>
                </c:pt>
                <c:pt idx="14">
                  <c:v>19.93</c:v>
                </c:pt>
                <c:pt idx="15">
                  <c:v>86.19</c:v>
                </c:pt>
              </c:numCache>
            </c:numRef>
          </c:val>
          <c:smooth val="0"/>
          <c:extLst>
            <c:ext xmlns:c16="http://schemas.microsoft.com/office/drawing/2014/chart" uri="{C3380CC4-5D6E-409C-BE32-E72D297353CC}">
              <c16:uniqueId val="{00000000-F4F2-5143-B282-A9B73E73CE94}"/>
            </c:ext>
          </c:extLst>
        </c:ser>
        <c:ser>
          <c:idx val="1"/>
          <c:order val="1"/>
          <c:tx>
            <c:strRef>
              <c:f>Sheet1!$I$1</c:f>
              <c:strCache>
                <c:ptCount val="1"/>
                <c:pt idx="0">
                  <c:v>Update Per VSPC</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Sheet1!$I$2:$I$17</c:f>
              <c:numCache>
                <c:formatCode>0.0</c:formatCode>
                <c:ptCount val="16"/>
                <c:pt idx="0">
                  <c:v>4.22</c:v>
                </c:pt>
                <c:pt idx="1">
                  <c:v>3.22</c:v>
                </c:pt>
                <c:pt idx="2">
                  <c:v>4.4400000000000004</c:v>
                </c:pt>
                <c:pt idx="3">
                  <c:v>4</c:v>
                </c:pt>
                <c:pt idx="4">
                  <c:v>5.44</c:v>
                </c:pt>
                <c:pt idx="5">
                  <c:v>2.2200000000000002</c:v>
                </c:pt>
                <c:pt idx="6" formatCode="0">
                  <c:v>0</c:v>
                </c:pt>
                <c:pt idx="7">
                  <c:v>11.56</c:v>
                </c:pt>
                <c:pt idx="8">
                  <c:v>7.22</c:v>
                </c:pt>
                <c:pt idx="9">
                  <c:v>8.2200000000000006</c:v>
                </c:pt>
                <c:pt idx="10">
                  <c:v>12.67</c:v>
                </c:pt>
                <c:pt idx="11">
                  <c:v>16.329999999999998</c:v>
                </c:pt>
                <c:pt idx="12">
                  <c:v>10.78</c:v>
                </c:pt>
                <c:pt idx="13" formatCode="0">
                  <c:v>0</c:v>
                </c:pt>
                <c:pt idx="14">
                  <c:v>34.33</c:v>
                </c:pt>
                <c:pt idx="15">
                  <c:v>202.44</c:v>
                </c:pt>
              </c:numCache>
            </c:numRef>
          </c:val>
          <c:smooth val="0"/>
          <c:extLst>
            <c:ext xmlns:c16="http://schemas.microsoft.com/office/drawing/2014/chart" uri="{C3380CC4-5D6E-409C-BE32-E72D297353CC}">
              <c16:uniqueId val="{00000001-F4F2-5143-B282-A9B73E73CE94}"/>
            </c:ext>
          </c:extLst>
        </c:ser>
        <c:ser>
          <c:idx val="2"/>
          <c:order val="2"/>
          <c:tx>
            <c:strRef>
              <c:f>Sheet1!$J$1</c:f>
              <c:strCache>
                <c:ptCount val="1"/>
                <c:pt idx="0">
                  <c:v>Existing Per VSPC</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Sheet1!$J$2:$J$17</c:f>
              <c:numCache>
                <c:formatCode>0.0</c:formatCode>
                <c:ptCount val="16"/>
                <c:pt idx="0">
                  <c:v>11.44</c:v>
                </c:pt>
                <c:pt idx="1">
                  <c:v>8.44</c:v>
                </c:pt>
                <c:pt idx="2">
                  <c:v>12.89</c:v>
                </c:pt>
                <c:pt idx="3">
                  <c:v>11.22</c:v>
                </c:pt>
                <c:pt idx="4">
                  <c:v>14.11</c:v>
                </c:pt>
                <c:pt idx="5">
                  <c:v>8.2200000000000006</c:v>
                </c:pt>
                <c:pt idx="6" formatCode="0">
                  <c:v>0</c:v>
                </c:pt>
                <c:pt idx="7">
                  <c:v>19.670000000000002</c:v>
                </c:pt>
                <c:pt idx="8">
                  <c:v>14.67</c:v>
                </c:pt>
                <c:pt idx="9">
                  <c:v>20</c:v>
                </c:pt>
                <c:pt idx="10">
                  <c:v>21.56</c:v>
                </c:pt>
                <c:pt idx="11">
                  <c:v>34</c:v>
                </c:pt>
                <c:pt idx="12">
                  <c:v>29.56</c:v>
                </c:pt>
                <c:pt idx="13" formatCode="0">
                  <c:v>0</c:v>
                </c:pt>
                <c:pt idx="14">
                  <c:v>75.2</c:v>
                </c:pt>
                <c:pt idx="15">
                  <c:v>439.81</c:v>
                </c:pt>
              </c:numCache>
            </c:numRef>
          </c:val>
          <c:smooth val="0"/>
          <c:extLst>
            <c:ext xmlns:c16="http://schemas.microsoft.com/office/drawing/2014/chart" uri="{C3380CC4-5D6E-409C-BE32-E72D297353CC}">
              <c16:uniqueId val="{00000002-F4F2-5143-B282-A9B73E73CE94}"/>
            </c:ext>
          </c:extLst>
        </c:ser>
        <c:ser>
          <c:idx val="3"/>
          <c:order val="3"/>
          <c:tx>
            <c:strRef>
              <c:f>Sheet1!$K$1</c:f>
              <c:strCache>
                <c:ptCount val="1"/>
                <c:pt idx="0">
                  <c:v>Transactions Per VSPC</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Sheet1!$K$2:$K$17</c:f>
              <c:numCache>
                <c:formatCode>0.0</c:formatCode>
                <c:ptCount val="16"/>
                <c:pt idx="0">
                  <c:v>18.22</c:v>
                </c:pt>
                <c:pt idx="1">
                  <c:v>14.78</c:v>
                </c:pt>
                <c:pt idx="2">
                  <c:v>20.22</c:v>
                </c:pt>
                <c:pt idx="3">
                  <c:v>19.78</c:v>
                </c:pt>
                <c:pt idx="4">
                  <c:v>23.89</c:v>
                </c:pt>
                <c:pt idx="5">
                  <c:v>11.67</c:v>
                </c:pt>
                <c:pt idx="6" formatCode="0">
                  <c:v>0</c:v>
                </c:pt>
                <c:pt idx="7">
                  <c:v>39.22</c:v>
                </c:pt>
                <c:pt idx="8">
                  <c:v>25.33</c:v>
                </c:pt>
                <c:pt idx="9">
                  <c:v>32.67</c:v>
                </c:pt>
                <c:pt idx="10">
                  <c:v>39.22</c:v>
                </c:pt>
                <c:pt idx="11">
                  <c:v>58.56</c:v>
                </c:pt>
                <c:pt idx="12">
                  <c:v>46.44</c:v>
                </c:pt>
                <c:pt idx="13" formatCode="0">
                  <c:v>0</c:v>
                </c:pt>
                <c:pt idx="14">
                  <c:v>129.47</c:v>
                </c:pt>
                <c:pt idx="15">
                  <c:v>728.44</c:v>
                </c:pt>
              </c:numCache>
            </c:numRef>
          </c:val>
          <c:smooth val="0"/>
          <c:extLst>
            <c:ext xmlns:c16="http://schemas.microsoft.com/office/drawing/2014/chart" uri="{C3380CC4-5D6E-409C-BE32-E72D297353CC}">
              <c16:uniqueId val="{00000003-F4F2-5143-B282-A9B73E73CE94}"/>
            </c:ext>
          </c:extLst>
        </c:ser>
        <c:dLbls>
          <c:showLegendKey val="0"/>
          <c:showVal val="0"/>
          <c:showCatName val="0"/>
          <c:showSerName val="0"/>
          <c:showPercent val="0"/>
          <c:showBubbleSize val="0"/>
        </c:dLbls>
        <c:smooth val="0"/>
        <c:axId val="-1095162352"/>
        <c:axId val="-1095161808"/>
      </c:lineChart>
      <c:catAx>
        <c:axId val="-1095162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61808"/>
        <c:crosses val="autoZero"/>
        <c:auto val="1"/>
        <c:lblAlgn val="ctr"/>
        <c:lblOffset val="100"/>
        <c:noMultiLvlLbl val="0"/>
      </c:catAx>
      <c:valAx>
        <c:axId val="-109516180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9516235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a:t>
            </a:r>
            <a:r>
              <a:rPr lang="en-US" baseline="0" dirty="0"/>
              <a:t> = 16,747</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Sheet1!$L$1</c:f>
              <c:strCache>
                <c:ptCount val="1"/>
                <c:pt idx="0">
                  <c:v>New Per Hour</c:v>
                </c:pt>
              </c:strCache>
            </c:strRef>
          </c:tx>
          <c:spPr>
            <a:ln w="28575" cap="rnd">
              <a:solidFill>
                <a:schemeClr val="accent1"/>
              </a:solidFill>
              <a:round/>
            </a:ln>
            <a:effectLst/>
          </c:spPr>
          <c:marker>
            <c:symbol val="none"/>
          </c:marker>
          <c:cat>
            <c:strRef>
              <c:f>Sheet1!$A$3:$A$17</c:f>
              <c:strCache>
                <c:ptCount val="15"/>
                <c:pt idx="0">
                  <c:v>Tue 25th</c:v>
                </c:pt>
                <c:pt idx="1">
                  <c:v>Wed 26th</c:v>
                </c:pt>
                <c:pt idx="2">
                  <c:v>Thu 27th</c:v>
                </c:pt>
                <c:pt idx="3">
                  <c:v>Fri 28th</c:v>
                </c:pt>
                <c:pt idx="4">
                  <c:v>Sat 29th</c:v>
                </c:pt>
                <c:pt idx="5">
                  <c:v>Sun 30th</c:v>
                </c:pt>
                <c:pt idx="6">
                  <c:v>Mon 31st</c:v>
                </c:pt>
                <c:pt idx="7">
                  <c:v>Tue 1st</c:v>
                </c:pt>
                <c:pt idx="8">
                  <c:v>Wed 2nd</c:v>
                </c:pt>
                <c:pt idx="9">
                  <c:v>Thu 3rd</c:v>
                </c:pt>
                <c:pt idx="10">
                  <c:v>Fri 4th</c:v>
                </c:pt>
                <c:pt idx="11">
                  <c:v>Sat 5th</c:v>
                </c:pt>
                <c:pt idx="12">
                  <c:v>Sun 6th</c:v>
                </c:pt>
                <c:pt idx="13">
                  <c:v>Mon 7th</c:v>
                </c:pt>
                <c:pt idx="14">
                  <c:v>Tue 8th</c:v>
                </c:pt>
              </c:strCache>
            </c:strRef>
          </c:cat>
          <c:val>
            <c:numRef>
              <c:f>Sheet1!$L$3:$L$17</c:f>
              <c:numCache>
                <c:formatCode>0.0</c:formatCode>
                <c:ptCount val="15"/>
                <c:pt idx="0">
                  <c:v>0.35</c:v>
                </c:pt>
                <c:pt idx="1">
                  <c:v>0.32</c:v>
                </c:pt>
                <c:pt idx="2">
                  <c:v>0.51</c:v>
                </c:pt>
                <c:pt idx="3">
                  <c:v>0.48</c:v>
                </c:pt>
                <c:pt idx="4">
                  <c:v>0.24</c:v>
                </c:pt>
                <c:pt idx="5" formatCode="General">
                  <c:v>0</c:v>
                </c:pt>
                <c:pt idx="6">
                  <c:v>0.89</c:v>
                </c:pt>
                <c:pt idx="7">
                  <c:v>0.38</c:v>
                </c:pt>
                <c:pt idx="8">
                  <c:v>0.49</c:v>
                </c:pt>
                <c:pt idx="9">
                  <c:v>0.56000000000000005</c:v>
                </c:pt>
                <c:pt idx="10">
                  <c:v>0.91</c:v>
                </c:pt>
                <c:pt idx="11">
                  <c:v>1.22</c:v>
                </c:pt>
                <c:pt idx="12" formatCode="General">
                  <c:v>0</c:v>
                </c:pt>
                <c:pt idx="13">
                  <c:v>2.21</c:v>
                </c:pt>
                <c:pt idx="14">
                  <c:v>7.18</c:v>
                </c:pt>
              </c:numCache>
            </c:numRef>
          </c:val>
          <c:smooth val="0"/>
          <c:extLst>
            <c:ext xmlns:c16="http://schemas.microsoft.com/office/drawing/2014/chart" uri="{C3380CC4-5D6E-409C-BE32-E72D297353CC}">
              <c16:uniqueId val="{00000000-ECE1-B04F-A03A-355001AAD6F6}"/>
            </c:ext>
          </c:extLst>
        </c:ser>
        <c:ser>
          <c:idx val="1"/>
          <c:order val="1"/>
          <c:tx>
            <c:strRef>
              <c:f>Sheet1!$M$1</c:f>
              <c:strCache>
                <c:ptCount val="1"/>
                <c:pt idx="0">
                  <c:v>Update Per Hour</c:v>
                </c:pt>
              </c:strCache>
            </c:strRef>
          </c:tx>
          <c:spPr>
            <a:ln w="28575" cap="rnd">
              <a:solidFill>
                <a:schemeClr val="accent2"/>
              </a:solidFill>
              <a:round/>
            </a:ln>
            <a:effectLst/>
          </c:spPr>
          <c:marker>
            <c:symbol val="none"/>
          </c:marker>
          <c:cat>
            <c:strRef>
              <c:f>Sheet1!$A$3:$A$17</c:f>
              <c:strCache>
                <c:ptCount val="15"/>
                <c:pt idx="0">
                  <c:v>Tue 25th</c:v>
                </c:pt>
                <c:pt idx="1">
                  <c:v>Wed 26th</c:v>
                </c:pt>
                <c:pt idx="2">
                  <c:v>Thu 27th</c:v>
                </c:pt>
                <c:pt idx="3">
                  <c:v>Fri 28th</c:v>
                </c:pt>
                <c:pt idx="4">
                  <c:v>Sat 29th</c:v>
                </c:pt>
                <c:pt idx="5">
                  <c:v>Sun 30th</c:v>
                </c:pt>
                <c:pt idx="6">
                  <c:v>Mon 31st</c:v>
                </c:pt>
                <c:pt idx="7">
                  <c:v>Tue 1st</c:v>
                </c:pt>
                <c:pt idx="8">
                  <c:v>Wed 2nd</c:v>
                </c:pt>
                <c:pt idx="9">
                  <c:v>Thu 3rd</c:v>
                </c:pt>
                <c:pt idx="10">
                  <c:v>Fri 4th</c:v>
                </c:pt>
                <c:pt idx="11">
                  <c:v>Sat 5th</c:v>
                </c:pt>
                <c:pt idx="12">
                  <c:v>Sun 6th</c:v>
                </c:pt>
                <c:pt idx="13">
                  <c:v>Mon 7th</c:v>
                </c:pt>
                <c:pt idx="14">
                  <c:v>Tue 8th</c:v>
                </c:pt>
              </c:strCache>
            </c:strRef>
          </c:cat>
          <c:val>
            <c:numRef>
              <c:f>Sheet1!$M$3:$M$17</c:f>
              <c:numCache>
                <c:formatCode>0.0</c:formatCode>
                <c:ptCount val="15"/>
                <c:pt idx="0">
                  <c:v>0.32</c:v>
                </c:pt>
                <c:pt idx="1">
                  <c:v>0.44</c:v>
                </c:pt>
                <c:pt idx="2">
                  <c:v>0.4</c:v>
                </c:pt>
                <c:pt idx="3">
                  <c:v>0.54</c:v>
                </c:pt>
                <c:pt idx="4">
                  <c:v>0.22</c:v>
                </c:pt>
                <c:pt idx="5" formatCode="General">
                  <c:v>0</c:v>
                </c:pt>
                <c:pt idx="6">
                  <c:v>1.1599999999999999</c:v>
                </c:pt>
                <c:pt idx="7">
                  <c:v>0.72</c:v>
                </c:pt>
                <c:pt idx="8">
                  <c:v>0.82</c:v>
                </c:pt>
                <c:pt idx="9">
                  <c:v>1.27</c:v>
                </c:pt>
                <c:pt idx="10">
                  <c:v>1.63</c:v>
                </c:pt>
                <c:pt idx="11">
                  <c:v>1.08</c:v>
                </c:pt>
                <c:pt idx="12" formatCode="General">
                  <c:v>0</c:v>
                </c:pt>
                <c:pt idx="13">
                  <c:v>3.43</c:v>
                </c:pt>
                <c:pt idx="14">
                  <c:v>20.239999999999998</c:v>
                </c:pt>
              </c:numCache>
            </c:numRef>
          </c:val>
          <c:smooth val="0"/>
          <c:extLst>
            <c:ext xmlns:c16="http://schemas.microsoft.com/office/drawing/2014/chart" uri="{C3380CC4-5D6E-409C-BE32-E72D297353CC}">
              <c16:uniqueId val="{00000001-ECE1-B04F-A03A-355001AAD6F6}"/>
            </c:ext>
          </c:extLst>
        </c:ser>
        <c:ser>
          <c:idx val="2"/>
          <c:order val="2"/>
          <c:tx>
            <c:strRef>
              <c:f>Sheet1!$N$1</c:f>
              <c:strCache>
                <c:ptCount val="1"/>
                <c:pt idx="0">
                  <c:v>Existing Per Hour</c:v>
                </c:pt>
              </c:strCache>
            </c:strRef>
          </c:tx>
          <c:spPr>
            <a:ln w="28575" cap="rnd">
              <a:solidFill>
                <a:schemeClr val="accent3"/>
              </a:solidFill>
              <a:round/>
            </a:ln>
            <a:effectLst/>
          </c:spPr>
          <c:marker>
            <c:symbol val="none"/>
          </c:marker>
          <c:cat>
            <c:strRef>
              <c:f>Sheet1!$A$3:$A$17</c:f>
              <c:strCache>
                <c:ptCount val="15"/>
                <c:pt idx="0">
                  <c:v>Tue 25th</c:v>
                </c:pt>
                <c:pt idx="1">
                  <c:v>Wed 26th</c:v>
                </c:pt>
                <c:pt idx="2">
                  <c:v>Thu 27th</c:v>
                </c:pt>
                <c:pt idx="3">
                  <c:v>Fri 28th</c:v>
                </c:pt>
                <c:pt idx="4">
                  <c:v>Sat 29th</c:v>
                </c:pt>
                <c:pt idx="5">
                  <c:v>Sun 30th</c:v>
                </c:pt>
                <c:pt idx="6">
                  <c:v>Mon 31st</c:v>
                </c:pt>
                <c:pt idx="7">
                  <c:v>Tue 1st</c:v>
                </c:pt>
                <c:pt idx="8">
                  <c:v>Wed 2nd</c:v>
                </c:pt>
                <c:pt idx="9">
                  <c:v>Thu 3rd</c:v>
                </c:pt>
                <c:pt idx="10">
                  <c:v>Fri 4th</c:v>
                </c:pt>
                <c:pt idx="11">
                  <c:v>Sat 5th</c:v>
                </c:pt>
                <c:pt idx="12">
                  <c:v>Sun 6th</c:v>
                </c:pt>
                <c:pt idx="13">
                  <c:v>Mon 7th</c:v>
                </c:pt>
                <c:pt idx="14">
                  <c:v>Tue 8th</c:v>
                </c:pt>
              </c:strCache>
            </c:strRef>
          </c:cat>
          <c:val>
            <c:numRef>
              <c:f>Sheet1!$N$3:$N$17</c:f>
              <c:numCache>
                <c:formatCode>0.0</c:formatCode>
                <c:ptCount val="15"/>
                <c:pt idx="0">
                  <c:v>0.94</c:v>
                </c:pt>
                <c:pt idx="1">
                  <c:v>1.43</c:v>
                </c:pt>
                <c:pt idx="2">
                  <c:v>1.25</c:v>
                </c:pt>
                <c:pt idx="3">
                  <c:v>1.57</c:v>
                </c:pt>
                <c:pt idx="4">
                  <c:v>1.64</c:v>
                </c:pt>
                <c:pt idx="5" formatCode="General">
                  <c:v>0</c:v>
                </c:pt>
                <c:pt idx="6">
                  <c:v>2.19</c:v>
                </c:pt>
                <c:pt idx="7">
                  <c:v>1.63</c:v>
                </c:pt>
                <c:pt idx="8">
                  <c:v>2.2200000000000002</c:v>
                </c:pt>
                <c:pt idx="9">
                  <c:v>2.4</c:v>
                </c:pt>
                <c:pt idx="10">
                  <c:v>3.78</c:v>
                </c:pt>
                <c:pt idx="11">
                  <c:v>5.91</c:v>
                </c:pt>
                <c:pt idx="12" formatCode="General">
                  <c:v>0</c:v>
                </c:pt>
                <c:pt idx="13">
                  <c:v>8.36</c:v>
                </c:pt>
                <c:pt idx="14">
                  <c:v>36.65</c:v>
                </c:pt>
              </c:numCache>
            </c:numRef>
          </c:val>
          <c:smooth val="0"/>
          <c:extLst>
            <c:ext xmlns:c16="http://schemas.microsoft.com/office/drawing/2014/chart" uri="{C3380CC4-5D6E-409C-BE32-E72D297353CC}">
              <c16:uniqueId val="{00000002-ECE1-B04F-A03A-355001AAD6F6}"/>
            </c:ext>
          </c:extLst>
        </c:ser>
        <c:ser>
          <c:idx val="3"/>
          <c:order val="3"/>
          <c:tx>
            <c:strRef>
              <c:f>Sheet1!$O$1</c:f>
              <c:strCache>
                <c:ptCount val="1"/>
                <c:pt idx="0">
                  <c:v>Total Transaction Per Hour</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Sheet1!$A$3:$A$17</c:f>
              <c:strCache>
                <c:ptCount val="15"/>
                <c:pt idx="0">
                  <c:v>Tue 25th</c:v>
                </c:pt>
                <c:pt idx="1">
                  <c:v>Wed 26th</c:v>
                </c:pt>
                <c:pt idx="2">
                  <c:v>Thu 27th</c:v>
                </c:pt>
                <c:pt idx="3">
                  <c:v>Fri 28th</c:v>
                </c:pt>
                <c:pt idx="4">
                  <c:v>Sat 29th</c:v>
                </c:pt>
                <c:pt idx="5">
                  <c:v>Sun 30th</c:v>
                </c:pt>
                <c:pt idx="6">
                  <c:v>Mon 31st</c:v>
                </c:pt>
                <c:pt idx="7">
                  <c:v>Tue 1st</c:v>
                </c:pt>
                <c:pt idx="8">
                  <c:v>Wed 2nd</c:v>
                </c:pt>
                <c:pt idx="9">
                  <c:v>Thu 3rd</c:v>
                </c:pt>
                <c:pt idx="10">
                  <c:v>Fri 4th</c:v>
                </c:pt>
                <c:pt idx="11">
                  <c:v>Sat 5th</c:v>
                </c:pt>
                <c:pt idx="12">
                  <c:v>Sun 6th</c:v>
                </c:pt>
                <c:pt idx="13">
                  <c:v>Mon 7th</c:v>
                </c:pt>
                <c:pt idx="14">
                  <c:v>Tue 8th</c:v>
                </c:pt>
              </c:strCache>
            </c:strRef>
          </c:cat>
          <c:val>
            <c:numRef>
              <c:f>Sheet1!$O$3:$O$17</c:f>
              <c:numCache>
                <c:formatCode>0.0</c:formatCode>
                <c:ptCount val="15"/>
                <c:pt idx="0">
                  <c:v>1.64</c:v>
                </c:pt>
                <c:pt idx="1">
                  <c:v>2.25</c:v>
                </c:pt>
                <c:pt idx="2">
                  <c:v>2.2000000000000002</c:v>
                </c:pt>
                <c:pt idx="3">
                  <c:v>2.65</c:v>
                </c:pt>
                <c:pt idx="4">
                  <c:v>2.33</c:v>
                </c:pt>
                <c:pt idx="5" formatCode="General">
                  <c:v>0</c:v>
                </c:pt>
                <c:pt idx="6">
                  <c:v>4.3600000000000003</c:v>
                </c:pt>
                <c:pt idx="7">
                  <c:v>2.81</c:v>
                </c:pt>
                <c:pt idx="8">
                  <c:v>3.63</c:v>
                </c:pt>
                <c:pt idx="9">
                  <c:v>4.3600000000000003</c:v>
                </c:pt>
                <c:pt idx="10">
                  <c:v>6.51</c:v>
                </c:pt>
                <c:pt idx="11">
                  <c:v>9.2899999999999991</c:v>
                </c:pt>
                <c:pt idx="12" formatCode="General">
                  <c:v>0</c:v>
                </c:pt>
                <c:pt idx="13">
                  <c:v>14.39</c:v>
                </c:pt>
                <c:pt idx="14">
                  <c:v>60.7</c:v>
                </c:pt>
              </c:numCache>
            </c:numRef>
          </c:val>
          <c:smooth val="0"/>
          <c:extLst>
            <c:ext xmlns:c16="http://schemas.microsoft.com/office/drawing/2014/chart" uri="{C3380CC4-5D6E-409C-BE32-E72D297353CC}">
              <c16:uniqueId val="{00000003-ECE1-B04F-A03A-355001AAD6F6}"/>
            </c:ext>
          </c:extLst>
        </c:ser>
        <c:dLbls>
          <c:showLegendKey val="0"/>
          <c:showVal val="0"/>
          <c:showCatName val="0"/>
          <c:showSerName val="0"/>
          <c:showPercent val="0"/>
          <c:showBubbleSize val="0"/>
        </c:dLbls>
        <c:smooth val="0"/>
        <c:axId val="-1081854384"/>
        <c:axId val="-1081848944"/>
      </c:lineChart>
      <c:catAx>
        <c:axId val="-1081854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8944"/>
        <c:crosses val="autoZero"/>
        <c:auto val="1"/>
        <c:lblAlgn val="ctr"/>
        <c:lblOffset val="100"/>
        <c:noMultiLvlLbl val="0"/>
      </c:catAx>
      <c:valAx>
        <c:axId val="-108184894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5438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Total</a:t>
            </a:r>
            <a:r>
              <a:rPr lang="en-US" baseline="0" dirty="0"/>
              <a:t> = 27,035</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Sheet1!$H$1</c:f>
              <c:strCache>
                <c:ptCount val="1"/>
                <c:pt idx="0">
                  <c:v>New Per VSPC</c:v>
                </c:pt>
              </c:strCache>
            </c:strRef>
          </c:tx>
          <c:spPr>
            <a:ln w="28575" cap="rnd">
              <a:solidFill>
                <a:schemeClr val="accent1"/>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Sheet1!$H$2:$H$17</c:f>
              <c:numCache>
                <c:formatCode>0.0</c:formatCode>
                <c:ptCount val="16"/>
                <c:pt idx="0">
                  <c:v>2.82</c:v>
                </c:pt>
                <c:pt idx="1">
                  <c:v>2.5499999999999998</c:v>
                </c:pt>
                <c:pt idx="2">
                  <c:v>2.73</c:v>
                </c:pt>
                <c:pt idx="3">
                  <c:v>2.36</c:v>
                </c:pt>
                <c:pt idx="4">
                  <c:v>4.91</c:v>
                </c:pt>
                <c:pt idx="5">
                  <c:v>2.09</c:v>
                </c:pt>
                <c:pt idx="6" formatCode="General">
                  <c:v>0</c:v>
                </c:pt>
                <c:pt idx="7">
                  <c:v>9.64</c:v>
                </c:pt>
                <c:pt idx="8">
                  <c:v>5</c:v>
                </c:pt>
                <c:pt idx="9">
                  <c:v>4.2699999999999996</c:v>
                </c:pt>
                <c:pt idx="10">
                  <c:v>6.18</c:v>
                </c:pt>
                <c:pt idx="11">
                  <c:v>9</c:v>
                </c:pt>
                <c:pt idx="12">
                  <c:v>4.2</c:v>
                </c:pt>
                <c:pt idx="13" formatCode="General">
                  <c:v>0</c:v>
                </c:pt>
                <c:pt idx="14">
                  <c:v>13.8</c:v>
                </c:pt>
                <c:pt idx="15">
                  <c:v>66.599999999999994</c:v>
                </c:pt>
              </c:numCache>
            </c:numRef>
          </c:val>
          <c:smooth val="0"/>
          <c:extLst>
            <c:ext xmlns:c16="http://schemas.microsoft.com/office/drawing/2014/chart" uri="{C3380CC4-5D6E-409C-BE32-E72D297353CC}">
              <c16:uniqueId val="{00000000-2B97-5E42-AA06-5E35F2C8C5EA}"/>
            </c:ext>
          </c:extLst>
        </c:ser>
        <c:ser>
          <c:idx val="1"/>
          <c:order val="1"/>
          <c:tx>
            <c:strRef>
              <c:f>Sheet1!$I$1</c:f>
              <c:strCache>
                <c:ptCount val="1"/>
                <c:pt idx="0">
                  <c:v>Update Per VSPC</c:v>
                </c:pt>
              </c:strCache>
            </c:strRef>
          </c:tx>
          <c:spPr>
            <a:ln w="28575" cap="rnd">
              <a:solidFill>
                <a:schemeClr val="accent2"/>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Sheet1!$I$2:$I$17</c:f>
              <c:numCache>
                <c:formatCode>0.0</c:formatCode>
                <c:ptCount val="16"/>
                <c:pt idx="0">
                  <c:v>4.09</c:v>
                </c:pt>
                <c:pt idx="1">
                  <c:v>4.09</c:v>
                </c:pt>
                <c:pt idx="2">
                  <c:v>4.2699999999999996</c:v>
                </c:pt>
                <c:pt idx="3">
                  <c:v>5.82</c:v>
                </c:pt>
                <c:pt idx="4">
                  <c:v>8.09</c:v>
                </c:pt>
                <c:pt idx="5">
                  <c:v>3.18</c:v>
                </c:pt>
                <c:pt idx="6" formatCode="General">
                  <c:v>0</c:v>
                </c:pt>
                <c:pt idx="7">
                  <c:v>10.27</c:v>
                </c:pt>
                <c:pt idx="8">
                  <c:v>8.27</c:v>
                </c:pt>
                <c:pt idx="9">
                  <c:v>9.64</c:v>
                </c:pt>
                <c:pt idx="10">
                  <c:v>12.82</c:v>
                </c:pt>
                <c:pt idx="11">
                  <c:v>19.82</c:v>
                </c:pt>
                <c:pt idx="12">
                  <c:v>9.84</c:v>
                </c:pt>
                <c:pt idx="13" formatCode="General">
                  <c:v>0</c:v>
                </c:pt>
                <c:pt idx="14">
                  <c:v>31.76</c:v>
                </c:pt>
                <c:pt idx="15">
                  <c:v>162.44</c:v>
                </c:pt>
              </c:numCache>
            </c:numRef>
          </c:val>
          <c:smooth val="0"/>
          <c:extLst>
            <c:ext xmlns:c16="http://schemas.microsoft.com/office/drawing/2014/chart" uri="{C3380CC4-5D6E-409C-BE32-E72D297353CC}">
              <c16:uniqueId val="{00000001-2B97-5E42-AA06-5E35F2C8C5EA}"/>
            </c:ext>
          </c:extLst>
        </c:ser>
        <c:ser>
          <c:idx val="2"/>
          <c:order val="2"/>
          <c:tx>
            <c:strRef>
              <c:f>Sheet1!$J$1</c:f>
              <c:strCache>
                <c:ptCount val="1"/>
                <c:pt idx="0">
                  <c:v>Existing Per VSPC</c:v>
                </c:pt>
              </c:strCache>
            </c:strRef>
          </c:tx>
          <c:spPr>
            <a:ln w="28575" cap="rnd">
              <a:solidFill>
                <a:schemeClr val="accent3"/>
              </a:solidFill>
              <a:round/>
            </a:ln>
            <a:effectLst/>
          </c:spPr>
          <c:marker>
            <c:symbol val="none"/>
          </c:marker>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Sheet1!$J$2:$J$17</c:f>
              <c:numCache>
                <c:formatCode>0.0</c:formatCode>
                <c:ptCount val="16"/>
                <c:pt idx="0">
                  <c:v>20.55</c:v>
                </c:pt>
                <c:pt idx="1">
                  <c:v>19.55</c:v>
                </c:pt>
                <c:pt idx="2">
                  <c:v>16.73</c:v>
                </c:pt>
                <c:pt idx="3">
                  <c:v>17.64</c:v>
                </c:pt>
                <c:pt idx="4">
                  <c:v>20.82</c:v>
                </c:pt>
                <c:pt idx="5">
                  <c:v>20.55</c:v>
                </c:pt>
                <c:pt idx="6" formatCode="General">
                  <c:v>0</c:v>
                </c:pt>
                <c:pt idx="7">
                  <c:v>32.450000000000003</c:v>
                </c:pt>
                <c:pt idx="8">
                  <c:v>34.729999999999997</c:v>
                </c:pt>
                <c:pt idx="9">
                  <c:v>33.64</c:v>
                </c:pt>
                <c:pt idx="10">
                  <c:v>38.090000000000003</c:v>
                </c:pt>
                <c:pt idx="11">
                  <c:v>65.09</c:v>
                </c:pt>
                <c:pt idx="12">
                  <c:v>36.4</c:v>
                </c:pt>
                <c:pt idx="13" formatCode="General">
                  <c:v>0</c:v>
                </c:pt>
                <c:pt idx="14">
                  <c:v>87.56</c:v>
                </c:pt>
                <c:pt idx="15">
                  <c:v>465.64</c:v>
                </c:pt>
              </c:numCache>
            </c:numRef>
          </c:val>
          <c:smooth val="0"/>
          <c:extLst>
            <c:ext xmlns:c16="http://schemas.microsoft.com/office/drawing/2014/chart" uri="{C3380CC4-5D6E-409C-BE32-E72D297353CC}">
              <c16:uniqueId val="{00000002-2B97-5E42-AA06-5E35F2C8C5EA}"/>
            </c:ext>
          </c:extLst>
        </c:ser>
        <c:ser>
          <c:idx val="3"/>
          <c:order val="3"/>
          <c:tx>
            <c:strRef>
              <c:f>Sheet1!$K$1</c:f>
              <c:strCache>
                <c:ptCount val="1"/>
                <c:pt idx="0">
                  <c:v>Transactions Per VSPC</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Mon 24th</c:v>
                </c:pt>
                <c:pt idx="1">
                  <c:v>Tue 25th</c:v>
                </c:pt>
                <c:pt idx="2">
                  <c:v>Wed 26th</c:v>
                </c:pt>
                <c:pt idx="3">
                  <c:v>Thu 27th</c:v>
                </c:pt>
                <c:pt idx="4">
                  <c:v>Fri 28th</c:v>
                </c:pt>
                <c:pt idx="5">
                  <c:v>Sat 29th</c:v>
                </c:pt>
                <c:pt idx="6">
                  <c:v>Sun 30th</c:v>
                </c:pt>
                <c:pt idx="7">
                  <c:v>Mon 31st</c:v>
                </c:pt>
                <c:pt idx="8">
                  <c:v>Tue 1st</c:v>
                </c:pt>
                <c:pt idx="9">
                  <c:v>Wed 2nd</c:v>
                </c:pt>
                <c:pt idx="10">
                  <c:v>Thu 3rd</c:v>
                </c:pt>
                <c:pt idx="11">
                  <c:v>Fri 4th</c:v>
                </c:pt>
                <c:pt idx="12">
                  <c:v>Sat 5th</c:v>
                </c:pt>
                <c:pt idx="13">
                  <c:v>Sun 6th</c:v>
                </c:pt>
                <c:pt idx="14">
                  <c:v>Mon 7th</c:v>
                </c:pt>
                <c:pt idx="15">
                  <c:v>Tue 8th</c:v>
                </c:pt>
              </c:strCache>
            </c:strRef>
          </c:cat>
          <c:val>
            <c:numRef>
              <c:f>Sheet1!$K$2:$K$17</c:f>
              <c:numCache>
                <c:formatCode>0.0</c:formatCode>
                <c:ptCount val="16"/>
                <c:pt idx="0">
                  <c:v>27.45</c:v>
                </c:pt>
                <c:pt idx="1">
                  <c:v>26.18</c:v>
                </c:pt>
                <c:pt idx="2">
                  <c:v>23.73</c:v>
                </c:pt>
                <c:pt idx="3">
                  <c:v>25.82</c:v>
                </c:pt>
                <c:pt idx="4">
                  <c:v>33.82</c:v>
                </c:pt>
                <c:pt idx="5">
                  <c:v>25.82</c:v>
                </c:pt>
                <c:pt idx="6" formatCode="General">
                  <c:v>0</c:v>
                </c:pt>
                <c:pt idx="7">
                  <c:v>52.36</c:v>
                </c:pt>
                <c:pt idx="8">
                  <c:v>48</c:v>
                </c:pt>
                <c:pt idx="9">
                  <c:v>47.55</c:v>
                </c:pt>
                <c:pt idx="10">
                  <c:v>57.09</c:v>
                </c:pt>
                <c:pt idx="11">
                  <c:v>93.91</c:v>
                </c:pt>
                <c:pt idx="12">
                  <c:v>50.44</c:v>
                </c:pt>
                <c:pt idx="13" formatCode="General">
                  <c:v>0</c:v>
                </c:pt>
                <c:pt idx="14">
                  <c:v>133.12</c:v>
                </c:pt>
                <c:pt idx="15">
                  <c:v>694.68</c:v>
                </c:pt>
              </c:numCache>
            </c:numRef>
          </c:val>
          <c:smooth val="0"/>
          <c:extLst>
            <c:ext xmlns:c16="http://schemas.microsoft.com/office/drawing/2014/chart" uri="{C3380CC4-5D6E-409C-BE32-E72D297353CC}">
              <c16:uniqueId val="{00000003-2B97-5E42-AA06-5E35F2C8C5EA}"/>
            </c:ext>
          </c:extLst>
        </c:ser>
        <c:dLbls>
          <c:showLegendKey val="0"/>
          <c:showVal val="0"/>
          <c:showCatName val="0"/>
          <c:showSerName val="0"/>
          <c:showPercent val="0"/>
          <c:showBubbleSize val="0"/>
        </c:dLbls>
        <c:smooth val="0"/>
        <c:axId val="-1081846224"/>
        <c:axId val="-1081844048"/>
      </c:lineChart>
      <c:catAx>
        <c:axId val="-1081846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4048"/>
        <c:crosses val="autoZero"/>
        <c:auto val="1"/>
        <c:lblAlgn val="ctr"/>
        <c:lblOffset val="100"/>
        <c:noMultiLvlLbl val="0"/>
      </c:catAx>
      <c:valAx>
        <c:axId val="-108184404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84622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9" y="0"/>
            <a:ext cx="3038475" cy="463550"/>
          </a:xfrm>
          <a:prstGeom prst="rect">
            <a:avLst/>
          </a:prstGeom>
        </p:spPr>
        <p:txBody>
          <a:bodyPr vert="horz" lIns="91440" tIns="45720" rIns="91440" bIns="45720" rtlCol="0"/>
          <a:lstStyle>
            <a:lvl1pPr algn="r">
              <a:defRPr sz="1200"/>
            </a:lvl1pPr>
          </a:lstStyle>
          <a:p>
            <a:fld id="{2B68874D-521E-4DDF-85CE-9C72FACBFE64}" type="datetimeFigureOut">
              <a:rPr lang="en-US" smtClean="0"/>
              <a:t>3/24/22</a:t>
            </a:fld>
            <a:endParaRPr lang="en-US"/>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45001"/>
            <a:ext cx="5607050" cy="3636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525"/>
            <a:ext cx="3038475"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9" y="8772525"/>
            <a:ext cx="3038475" cy="463550"/>
          </a:xfrm>
          <a:prstGeom prst="rect">
            <a:avLst/>
          </a:prstGeom>
        </p:spPr>
        <p:txBody>
          <a:bodyPr vert="horz" lIns="91440" tIns="45720" rIns="91440" bIns="45720" rtlCol="0" anchor="b"/>
          <a:lstStyle>
            <a:lvl1pPr algn="r">
              <a:defRPr sz="1200"/>
            </a:lvl1pPr>
          </a:lstStyle>
          <a:p>
            <a:fld id="{24410A4D-9E3A-4464-A0B8-D985C1FA1F8D}" type="slidenum">
              <a:rPr lang="en-US" smtClean="0"/>
              <a:t>‹#›</a:t>
            </a:fld>
            <a:endParaRPr lang="en-US"/>
          </a:p>
        </p:txBody>
      </p:sp>
    </p:spTree>
    <p:extLst>
      <p:ext uri="{BB962C8B-B14F-4D97-AF65-F5344CB8AC3E}">
        <p14:creationId xmlns:p14="http://schemas.microsoft.com/office/powerpoint/2010/main" val="2199555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31"/>
          <p:cNvSpPr>
            <a:spLocks noGrp="1" noChangeArrowheads="1"/>
          </p:cNvSpPr>
          <p:nvPr>
            <p:ph type="sldNum" sz="quarter" idx="5"/>
          </p:nvPr>
        </p:nvSpPr>
        <p:spPr>
          <a:noFill/>
        </p:spPr>
        <p:txBody>
          <a:bodyPr/>
          <a:lstStyle>
            <a:lvl1pPr defTabSz="928688">
              <a:spcBef>
                <a:spcPct val="30000"/>
              </a:spcBef>
              <a:defRPr sz="1200">
                <a:solidFill>
                  <a:schemeClr val="tx1"/>
                </a:solidFill>
                <a:latin typeface="Times New Roman" panose="02020603050405020304" pitchFamily="18" charset="0"/>
              </a:defRPr>
            </a:lvl1pPr>
            <a:lvl2pPr marL="739775" indent="-284163" defTabSz="928688">
              <a:spcBef>
                <a:spcPct val="30000"/>
              </a:spcBef>
              <a:defRPr sz="1200">
                <a:solidFill>
                  <a:schemeClr val="tx1"/>
                </a:solidFill>
                <a:latin typeface="Times New Roman" panose="02020603050405020304" pitchFamily="18" charset="0"/>
              </a:defRPr>
            </a:lvl2pPr>
            <a:lvl3pPr marL="1139825" indent="-227013" defTabSz="928688">
              <a:spcBef>
                <a:spcPct val="30000"/>
              </a:spcBef>
              <a:defRPr sz="1200">
                <a:solidFill>
                  <a:schemeClr val="tx1"/>
                </a:solidFill>
                <a:latin typeface="Times New Roman" panose="02020603050405020304" pitchFamily="18" charset="0"/>
              </a:defRPr>
            </a:lvl3pPr>
            <a:lvl4pPr marL="1595438" indent="-227013" defTabSz="928688">
              <a:spcBef>
                <a:spcPct val="30000"/>
              </a:spcBef>
              <a:defRPr sz="1200">
                <a:solidFill>
                  <a:schemeClr val="tx1"/>
                </a:solidFill>
                <a:latin typeface="Times New Roman" panose="02020603050405020304" pitchFamily="18" charset="0"/>
              </a:defRPr>
            </a:lvl4pPr>
            <a:lvl5pPr marL="2051050" indent="-227013" defTabSz="928688">
              <a:spcBef>
                <a:spcPct val="30000"/>
              </a:spcBef>
              <a:defRPr sz="1200">
                <a:solidFill>
                  <a:schemeClr val="tx1"/>
                </a:solidFill>
                <a:latin typeface="Times New Roman" panose="02020603050405020304" pitchFamily="18" charset="0"/>
              </a:defRPr>
            </a:lvl5pPr>
            <a:lvl6pPr marL="2508250" indent="-227013" defTabSz="928688" eaLnBrk="0" fontAlgn="base" hangingPunct="0">
              <a:spcBef>
                <a:spcPct val="30000"/>
              </a:spcBef>
              <a:spcAft>
                <a:spcPct val="0"/>
              </a:spcAft>
              <a:defRPr sz="1200">
                <a:solidFill>
                  <a:schemeClr val="tx1"/>
                </a:solidFill>
                <a:latin typeface="Times New Roman" panose="02020603050405020304" pitchFamily="18" charset="0"/>
              </a:defRPr>
            </a:lvl6pPr>
            <a:lvl7pPr marL="2965450" indent="-227013" defTabSz="928688" eaLnBrk="0" fontAlgn="base" hangingPunct="0">
              <a:spcBef>
                <a:spcPct val="30000"/>
              </a:spcBef>
              <a:spcAft>
                <a:spcPct val="0"/>
              </a:spcAft>
              <a:defRPr sz="1200">
                <a:solidFill>
                  <a:schemeClr val="tx1"/>
                </a:solidFill>
                <a:latin typeface="Times New Roman" panose="02020603050405020304" pitchFamily="18" charset="0"/>
              </a:defRPr>
            </a:lvl7pPr>
            <a:lvl8pPr marL="3422650" indent="-227013" defTabSz="928688" eaLnBrk="0" fontAlgn="base" hangingPunct="0">
              <a:spcBef>
                <a:spcPct val="30000"/>
              </a:spcBef>
              <a:spcAft>
                <a:spcPct val="0"/>
              </a:spcAft>
              <a:defRPr sz="1200">
                <a:solidFill>
                  <a:schemeClr val="tx1"/>
                </a:solidFill>
                <a:latin typeface="Times New Roman" panose="02020603050405020304" pitchFamily="18" charset="0"/>
              </a:defRPr>
            </a:lvl8pPr>
            <a:lvl9pPr marL="3879850" indent="-227013" defTabSz="9286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962CDD3-F6F0-4E52-883F-ED6EE88C374E}" type="slidenum">
              <a:rPr lang="en-US" altLang="en-US" smtClean="0">
                <a:solidFill>
                  <a:srgbClr val="000000"/>
                </a:solidFill>
              </a:rPr>
              <a:pPr>
                <a:spcBef>
                  <a:spcPct val="0"/>
                </a:spcBef>
              </a:pPr>
              <a:t>1</a:t>
            </a:fld>
            <a:endParaRPr lang="en-US" altLang="en-US">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en-US">
              <a:latin typeface="Tahoma" panose="020B0604030504040204" pitchFamily="34" charset="0"/>
            </a:endParaRPr>
          </a:p>
        </p:txBody>
      </p:sp>
      <p:sp>
        <p:nvSpPr>
          <p:cNvPr id="2" name="Footer Placeholder 1"/>
          <p:cNvSpPr>
            <a:spLocks noGrp="1"/>
          </p:cNvSpPr>
          <p:nvPr>
            <p:ph type="ftr" sz="quarter" idx="10"/>
          </p:nvPr>
        </p:nvSpPr>
        <p:spPr/>
        <p:txBody>
          <a:bodyPr/>
          <a:lstStyle/>
          <a:p>
            <a:pPr>
              <a:defRPr/>
            </a:pPr>
            <a:r>
              <a:rPr lang="en-US">
                <a:solidFill>
                  <a:srgbClr val="000000"/>
                </a:solidFill>
              </a:rPr>
              <a:t>ERIC - Electronic Registration Information Center</a:t>
            </a:r>
          </a:p>
        </p:txBody>
      </p:sp>
    </p:spTree>
    <p:extLst>
      <p:ext uri="{BB962C8B-B14F-4D97-AF65-F5344CB8AC3E}">
        <p14:creationId xmlns:p14="http://schemas.microsoft.com/office/powerpoint/2010/main" val="45835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410A4D-9E3A-4464-A0B8-D985C1FA1F8D}" type="slidenum">
              <a:rPr lang="en-US" smtClean="0"/>
              <a:t>3</a:t>
            </a:fld>
            <a:endParaRPr lang="en-US"/>
          </a:p>
        </p:txBody>
      </p:sp>
    </p:spTree>
    <p:extLst>
      <p:ext uri="{BB962C8B-B14F-4D97-AF65-F5344CB8AC3E}">
        <p14:creationId xmlns:p14="http://schemas.microsoft.com/office/powerpoint/2010/main" val="3286583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410A4D-9E3A-4464-A0B8-D985C1FA1F8D}" type="slidenum">
              <a:rPr lang="en-US" smtClean="0"/>
              <a:t>7</a:t>
            </a:fld>
            <a:endParaRPr lang="en-US"/>
          </a:p>
        </p:txBody>
      </p:sp>
    </p:spTree>
    <p:extLst>
      <p:ext uri="{BB962C8B-B14F-4D97-AF65-F5344CB8AC3E}">
        <p14:creationId xmlns:p14="http://schemas.microsoft.com/office/powerpoint/2010/main" val="2795801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B239D47-1AE7-436F-ABAA-3C0216A83433}" type="datetime1">
              <a:rPr lang="en-US" smtClean="0"/>
              <a:t>3/24/22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3725683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F47ED2-F167-413D-9BE6-9E93C384D3CF}" type="datetime1">
              <a:rPr lang="en-US" smtClean="0"/>
              <a:t>3/24/22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745320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9FF350-2D12-4F54-88BD-AF84A255F5E5}" type="datetime1">
              <a:rPr lang="en-US" smtClean="0"/>
              <a:t>3/24/22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39616429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0A2AA4DE-B6CB-4CA9-BB8C-B0CA4658DCA1}" type="datetime1">
              <a:rPr lang="en-US" smtClean="0">
                <a:solidFill>
                  <a:prstClr val="black">
                    <a:tint val="75000"/>
                  </a:prstClr>
                </a:solidFill>
              </a:rPr>
              <a:t>3/24/22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648F4F0-EDFD-4ECE-8338-A461F7DDFDF3}"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274119426"/>
      </p:ext>
    </p:extLst>
  </p:cSld>
  <p:clrMapOvr>
    <a:masterClrMapping/>
  </p:clrMapOvr>
  <p:transition>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CCA1F803-C461-4515-9213-28AAF1B45B03}" type="datetime1">
              <a:rPr lang="en-US" smtClean="0">
                <a:solidFill>
                  <a:prstClr val="black">
                    <a:tint val="75000"/>
                  </a:prstClr>
                </a:solidFill>
              </a:rPr>
              <a:t>3/24/22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F2EAB85-1E62-46D3-BF19-65C2E05E3CDA}"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3545800026"/>
      </p:ext>
    </p:extLst>
  </p:cSld>
  <p:clrMapOvr>
    <a:masterClrMapping/>
  </p:clrMapOvr>
  <p:transition>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141DF4E9-2CF7-4EB2-87BB-FBD898E45C67}" type="datetime1">
              <a:rPr lang="en-US" smtClean="0">
                <a:solidFill>
                  <a:prstClr val="black">
                    <a:tint val="75000"/>
                  </a:prstClr>
                </a:solidFill>
              </a:rPr>
              <a:t>3/24/22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EEB5DAE8-D9DE-4CE7-9C87-DE43D4DF5075}"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843584533"/>
      </p:ext>
    </p:extLst>
  </p:cSld>
  <p:clrMapOvr>
    <a:masterClrMapping/>
  </p:clrMapOvr>
  <p:transition>
    <p:push/>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979619ED-A2BE-420C-B3B4-06A25BA25C2A}" type="datetime1">
              <a:rPr lang="en-US" smtClean="0">
                <a:solidFill>
                  <a:prstClr val="black">
                    <a:tint val="75000"/>
                  </a:prstClr>
                </a:solidFill>
              </a:rPr>
              <a:t>3/24/22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D22D53F1-C406-47F0-BB46-EFFFC49B680F}"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3498557722"/>
      </p:ext>
    </p:extLst>
  </p:cSld>
  <p:clrMapOvr>
    <a:masterClrMapping/>
  </p:clrMapOvr>
  <p:transition>
    <p:push/>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0FFAFD83-3F5A-465C-9037-9B3B26EC9C91}" type="datetime1">
              <a:rPr lang="en-US" smtClean="0">
                <a:solidFill>
                  <a:prstClr val="black">
                    <a:tint val="75000"/>
                  </a:prstClr>
                </a:solidFill>
              </a:rPr>
              <a:t>3/24/22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ACA9F190-AF6B-46F6-A3E0-1890263782C5}"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3380479272"/>
      </p:ext>
    </p:extLst>
  </p:cSld>
  <p:clrMapOvr>
    <a:masterClrMapping/>
  </p:clrMapOvr>
  <p:transition>
    <p:push/>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18822A88-D7CA-4417-B067-87BFBBAC66C9}" type="datetime1">
              <a:rPr lang="en-US" smtClean="0">
                <a:solidFill>
                  <a:prstClr val="black">
                    <a:tint val="75000"/>
                  </a:prstClr>
                </a:solidFill>
              </a:rPr>
              <a:t>3/24/22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384BC47-5475-47D3-88DA-6C02367DE580}"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2532350360"/>
      </p:ext>
    </p:extLst>
  </p:cSld>
  <p:clrMapOvr>
    <a:masterClrMapping/>
  </p:clrMapOvr>
  <p:transition>
    <p:push/>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53C462B-54D9-4357-92F6-B52AE4501C34}" type="datetime1">
              <a:rPr lang="en-US" smtClean="0">
                <a:solidFill>
                  <a:prstClr val="black">
                    <a:tint val="75000"/>
                  </a:prstClr>
                </a:solidFill>
              </a:rPr>
              <a:t>3/24/22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65FF8840-A2D3-4234-99D1-A5B66F168C73}"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4068665976"/>
      </p:ext>
    </p:extLst>
  </p:cSld>
  <p:clrMapOvr>
    <a:masterClrMapping/>
  </p:clrMapOvr>
  <p:transition>
    <p:push/>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74FB778-8F23-4A9F-9D00-709C4CC9AD57}" type="datetime1">
              <a:rPr lang="en-US" smtClean="0">
                <a:solidFill>
                  <a:prstClr val="black">
                    <a:tint val="75000"/>
                  </a:prstClr>
                </a:solidFill>
              </a:rPr>
              <a:t>3/24/22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B6CA17C8-03F6-4490-9DAB-F058D784E7AA}"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2658909932"/>
      </p:ext>
    </p:extLst>
  </p:cSld>
  <p:clrMapOvr>
    <a:masterClrMapping/>
  </p:clrMapOvr>
  <p:transition>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94AAE7-ED1C-4CBC-BA40-C7F94525365D}" type="datetime1">
              <a:rPr lang="en-US" smtClean="0"/>
              <a:t>3/24/22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24368050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7261D386-C2A1-4AE0-9308-A8189C2D40BD}" type="datetime1">
              <a:rPr lang="en-US" smtClean="0">
                <a:solidFill>
                  <a:prstClr val="black">
                    <a:tint val="75000"/>
                  </a:prstClr>
                </a:solidFill>
              </a:rPr>
              <a:t>3/24/22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7713D42-1AA8-4CDD-8151-42C70EB147BB}"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131518864"/>
      </p:ext>
    </p:extLst>
  </p:cSld>
  <p:clrMapOvr>
    <a:masterClrMapping/>
  </p:clrMapOvr>
  <p:transition>
    <p:push/>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CB9513AE-97FC-4C73-A094-CA862F7F8195}" type="datetime1">
              <a:rPr lang="en-US" smtClean="0">
                <a:solidFill>
                  <a:prstClr val="black">
                    <a:tint val="75000"/>
                  </a:prstClr>
                </a:solidFill>
              </a:rPr>
              <a:t>3/24/22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F283A1E8-2838-4D7B-9F31-0E678B72EC91}"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1918257357"/>
      </p:ext>
    </p:extLst>
  </p:cSld>
  <p:clrMapOvr>
    <a:masterClrMapping/>
  </p:clrMapOvr>
  <p:transition>
    <p:push/>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F6A0F36F-12BB-478F-BF48-F42F7CCAE1F4}" type="datetime1">
              <a:rPr lang="en-US" smtClean="0">
                <a:solidFill>
                  <a:prstClr val="black">
                    <a:tint val="75000"/>
                  </a:prstClr>
                </a:solidFill>
              </a:rPr>
              <a:t>3/24/22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14E3BCF-3B94-4363-BB4F-55356DE7CCC0}"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3006851886"/>
      </p:ext>
    </p:extLst>
  </p:cSld>
  <p:clrMapOvr>
    <a:masterClrMapping/>
  </p:clrMapOvr>
  <p:transition>
    <p:push/>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solidFill>
            <a:schemeClr val="accent1">
              <a:lumMod val="50000"/>
            </a:schemeClr>
          </a:solidFill>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96963880-14ED-4277-A876-FE7BDBE2CDF2}" type="datetime1">
              <a:rPr lang="en-US" smtClean="0"/>
              <a:t>3/24/22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48F4F0-EDFD-4ECE-8338-A461F7DDFDF3}" type="slidenum">
              <a:rPr lang="en-US" altLang="en-US"/>
              <a:pPr>
                <a:defRPr/>
              </a:pPr>
              <a:t>‹#›</a:t>
            </a:fld>
            <a:endParaRPr lang="en-US" altLang="en-US"/>
          </a:p>
        </p:txBody>
      </p:sp>
    </p:spTree>
    <p:extLst>
      <p:ext uri="{BB962C8B-B14F-4D97-AF65-F5344CB8AC3E}">
        <p14:creationId xmlns:p14="http://schemas.microsoft.com/office/powerpoint/2010/main" val="2720790811"/>
      </p:ext>
    </p:extLst>
  </p:cSld>
  <p:clrMapOvr>
    <a:masterClrMapping/>
  </p:clrMapOvr>
  <p:transition>
    <p:push/>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52E168FF-01C5-4B60-9A5E-8825E48AC85A}" type="datetime1">
              <a:rPr lang="en-US" smtClean="0"/>
              <a:t>3/24/22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2EAB85-1E62-46D3-BF19-65C2E05E3CDA}" type="slidenum">
              <a:rPr lang="en-US" altLang="en-US"/>
              <a:pPr>
                <a:defRPr/>
              </a:pPr>
              <a:t>‹#›</a:t>
            </a:fld>
            <a:endParaRPr lang="en-US" altLang="en-US"/>
          </a:p>
        </p:txBody>
      </p:sp>
    </p:spTree>
    <p:extLst>
      <p:ext uri="{BB962C8B-B14F-4D97-AF65-F5344CB8AC3E}">
        <p14:creationId xmlns:p14="http://schemas.microsoft.com/office/powerpoint/2010/main" val="961695778"/>
      </p:ext>
    </p:extLst>
  </p:cSld>
  <p:clrMapOvr>
    <a:masterClrMapping/>
  </p:clrMapOvr>
  <p:transition>
    <p:push/>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4EBA59FA-A9AA-4FEE-B9DD-6E41749F5636}" type="datetime1">
              <a:rPr lang="en-US" smtClean="0"/>
              <a:t>3/24/22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B5DAE8-D9DE-4CE7-9C87-DE43D4DF5075}" type="slidenum">
              <a:rPr lang="en-US" altLang="en-US"/>
              <a:pPr>
                <a:defRPr/>
              </a:pPr>
              <a:t>‹#›</a:t>
            </a:fld>
            <a:endParaRPr lang="en-US" altLang="en-US"/>
          </a:p>
        </p:txBody>
      </p:sp>
    </p:spTree>
    <p:extLst>
      <p:ext uri="{BB962C8B-B14F-4D97-AF65-F5344CB8AC3E}">
        <p14:creationId xmlns:p14="http://schemas.microsoft.com/office/powerpoint/2010/main" val="3952313622"/>
      </p:ext>
    </p:extLst>
  </p:cSld>
  <p:clrMapOvr>
    <a:masterClrMapping/>
  </p:clrMapOvr>
  <p:transition>
    <p:push/>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27100" y="2057401"/>
            <a:ext cx="5080000" cy="4137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0300" y="2057401"/>
            <a:ext cx="5080000" cy="4137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EBC5088A-8FD1-4E22-B330-BD2DD1536774}" type="datetime1">
              <a:rPr lang="en-US" smtClean="0"/>
              <a:t>3/24/22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2D53F1-C406-47F0-BB46-EFFFC49B680F}" type="slidenum">
              <a:rPr lang="en-US" altLang="en-US"/>
              <a:pPr>
                <a:defRPr/>
              </a:pPr>
              <a:t>‹#›</a:t>
            </a:fld>
            <a:endParaRPr lang="en-US" altLang="en-US"/>
          </a:p>
        </p:txBody>
      </p:sp>
    </p:spTree>
    <p:extLst>
      <p:ext uri="{BB962C8B-B14F-4D97-AF65-F5344CB8AC3E}">
        <p14:creationId xmlns:p14="http://schemas.microsoft.com/office/powerpoint/2010/main" val="4139327732"/>
      </p:ext>
    </p:extLst>
  </p:cSld>
  <p:clrMapOvr>
    <a:masterClrMapping/>
  </p:clrMapOvr>
  <p:transition>
    <p:push/>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B96BDCB8-88C5-4888-B37A-78F6A122782A}" type="datetime1">
              <a:rPr lang="en-US" smtClean="0"/>
              <a:t>3/24/22</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CA9F190-AF6B-46F6-A3E0-1890263782C5}" type="slidenum">
              <a:rPr lang="en-US" altLang="en-US"/>
              <a:pPr>
                <a:defRPr/>
              </a:pPr>
              <a:t>‹#›</a:t>
            </a:fld>
            <a:endParaRPr lang="en-US" altLang="en-US"/>
          </a:p>
        </p:txBody>
      </p:sp>
    </p:spTree>
    <p:extLst>
      <p:ext uri="{BB962C8B-B14F-4D97-AF65-F5344CB8AC3E}">
        <p14:creationId xmlns:p14="http://schemas.microsoft.com/office/powerpoint/2010/main" val="1553717693"/>
      </p:ext>
    </p:extLst>
  </p:cSld>
  <p:clrMapOvr>
    <a:masterClrMapping/>
  </p:clrMapOvr>
  <p:transition>
    <p:push/>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468F2BA1-8255-4A79-9570-29409B26CF2C}" type="datetime1">
              <a:rPr lang="en-US" smtClean="0"/>
              <a:t>3/24/22</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384BC47-5475-47D3-88DA-6C02367DE580}" type="slidenum">
              <a:rPr lang="en-US" altLang="en-US"/>
              <a:pPr>
                <a:defRPr/>
              </a:pPr>
              <a:t>‹#›</a:t>
            </a:fld>
            <a:endParaRPr lang="en-US" altLang="en-US"/>
          </a:p>
        </p:txBody>
      </p:sp>
    </p:spTree>
    <p:extLst>
      <p:ext uri="{BB962C8B-B14F-4D97-AF65-F5344CB8AC3E}">
        <p14:creationId xmlns:p14="http://schemas.microsoft.com/office/powerpoint/2010/main" val="2652340625"/>
      </p:ext>
    </p:extLst>
  </p:cSld>
  <p:clrMapOvr>
    <a:masterClrMapping/>
  </p:clrMapOvr>
  <p:transition>
    <p:push/>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838EE07-B208-40D4-B62E-1FE7736D0FF6}" type="datetime1">
              <a:rPr lang="en-US" smtClean="0"/>
              <a:t>3/24/22</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5FF8840-A2D3-4234-99D1-A5B66F168C73}" type="slidenum">
              <a:rPr lang="en-US" altLang="en-US"/>
              <a:pPr>
                <a:defRPr/>
              </a:pPr>
              <a:t>‹#›</a:t>
            </a:fld>
            <a:endParaRPr lang="en-US" altLang="en-US"/>
          </a:p>
        </p:txBody>
      </p:sp>
    </p:spTree>
    <p:extLst>
      <p:ext uri="{BB962C8B-B14F-4D97-AF65-F5344CB8AC3E}">
        <p14:creationId xmlns:p14="http://schemas.microsoft.com/office/powerpoint/2010/main" val="757723588"/>
      </p:ext>
    </p:extLst>
  </p:cSld>
  <p:clrMapOvr>
    <a:masterClrMapping/>
  </p:clrMapOvr>
  <p:transition>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A9906A-9D74-4591-94D6-91C0A849698A}" type="datetime1">
              <a:rPr lang="en-US" smtClean="0"/>
              <a:t>3/24/22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38053192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9324C91-DF47-4C34-B7A2-7E75EC6E6D94}" type="datetime1">
              <a:rPr lang="en-US" smtClean="0"/>
              <a:t>3/24/22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CA17C8-03F6-4490-9DAB-F058D784E7AA}" type="slidenum">
              <a:rPr lang="en-US" altLang="en-US"/>
              <a:pPr>
                <a:defRPr/>
              </a:pPr>
              <a:t>‹#›</a:t>
            </a:fld>
            <a:endParaRPr lang="en-US" altLang="en-US"/>
          </a:p>
        </p:txBody>
      </p:sp>
    </p:spTree>
    <p:extLst>
      <p:ext uri="{BB962C8B-B14F-4D97-AF65-F5344CB8AC3E}">
        <p14:creationId xmlns:p14="http://schemas.microsoft.com/office/powerpoint/2010/main" val="2378656212"/>
      </p:ext>
    </p:extLst>
  </p:cSld>
  <p:clrMapOvr>
    <a:masterClrMapping/>
  </p:clrMapOvr>
  <p:transition>
    <p:push/>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B2E2852-25E2-4987-A15D-6B57C893D094}" type="datetime1">
              <a:rPr lang="en-US" smtClean="0"/>
              <a:t>3/24/22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7713D42-1AA8-4CDD-8151-42C70EB147BB}" type="slidenum">
              <a:rPr lang="en-US" altLang="en-US"/>
              <a:pPr>
                <a:defRPr/>
              </a:pPr>
              <a:t>‹#›</a:t>
            </a:fld>
            <a:endParaRPr lang="en-US" altLang="en-US"/>
          </a:p>
        </p:txBody>
      </p:sp>
    </p:spTree>
    <p:extLst>
      <p:ext uri="{BB962C8B-B14F-4D97-AF65-F5344CB8AC3E}">
        <p14:creationId xmlns:p14="http://schemas.microsoft.com/office/powerpoint/2010/main" val="2752156541"/>
      </p:ext>
    </p:extLst>
  </p:cSld>
  <p:clrMapOvr>
    <a:masterClrMapping/>
  </p:clrMapOvr>
  <p:transition>
    <p:push/>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255238CD-CBF9-419F-9331-74B6E5ADA6F9}" type="datetime1">
              <a:rPr lang="en-US" smtClean="0"/>
              <a:t>3/24/22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83A1E8-2838-4D7B-9F31-0E678B72EC91}" type="slidenum">
              <a:rPr lang="en-US" altLang="en-US"/>
              <a:pPr>
                <a:defRPr/>
              </a:pPr>
              <a:t>‹#›</a:t>
            </a:fld>
            <a:endParaRPr lang="en-US" altLang="en-US"/>
          </a:p>
        </p:txBody>
      </p:sp>
    </p:spTree>
    <p:extLst>
      <p:ext uri="{BB962C8B-B14F-4D97-AF65-F5344CB8AC3E}">
        <p14:creationId xmlns:p14="http://schemas.microsoft.com/office/powerpoint/2010/main" val="1409159688"/>
      </p:ext>
    </p:extLst>
  </p:cSld>
  <p:clrMapOvr>
    <a:masterClrMapping/>
  </p:clrMapOvr>
  <p:transition>
    <p:push/>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55567" y="230189"/>
            <a:ext cx="2734733" cy="5964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1367" y="230189"/>
            <a:ext cx="8001000" cy="5964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5F2366B7-B24B-4577-A159-B0DE1AD94439}" type="datetime1">
              <a:rPr lang="en-US" smtClean="0"/>
              <a:t>3/24/22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4E3BCF-3B94-4363-BB4F-55356DE7CCC0}" type="slidenum">
              <a:rPr lang="en-US" altLang="en-US"/>
              <a:pPr>
                <a:defRPr/>
              </a:pPr>
              <a:t>‹#›</a:t>
            </a:fld>
            <a:endParaRPr lang="en-US" altLang="en-US"/>
          </a:p>
        </p:txBody>
      </p:sp>
    </p:spTree>
    <p:extLst>
      <p:ext uri="{BB962C8B-B14F-4D97-AF65-F5344CB8AC3E}">
        <p14:creationId xmlns:p14="http://schemas.microsoft.com/office/powerpoint/2010/main" val="2402431204"/>
      </p:ext>
    </p:extLst>
  </p:cSld>
  <p:clrMapOvr>
    <a:masterClrMapping/>
  </p:clrMapOvr>
  <p:transition>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FDF98F6-D0E2-4AF8-914D-EF42EF9FB1FA}" type="datetime1">
              <a:rPr lang="en-US" smtClean="0"/>
              <a:t>3/24/22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4006544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6467B5-5BF9-4950-AB07-E76D8D9445D0}" type="datetime1">
              <a:rPr lang="en-US" smtClean="0"/>
              <a:t>3/24/22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1643136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58783F5-E188-4758-B981-E0F063A18A9A}" type="datetime1">
              <a:rPr lang="en-US" smtClean="0"/>
              <a:t>3/24/22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4256986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C18002-8E56-41D5-83E3-9672E18F1295}" type="datetime1">
              <a:rPr lang="en-US" smtClean="0"/>
              <a:t>3/24/22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1515807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9C3964-922E-47D8-A306-D5EFDE962AA1}" type="datetime1">
              <a:rPr lang="en-US" smtClean="0"/>
              <a:t>3/24/22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1109983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2DFAC86-0140-4B3A-A033-C7E6EB0629CB}" type="datetime1">
              <a:rPr lang="en-US" smtClean="0"/>
              <a:t>3/24/22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5447B-C807-4E87-8BD4-D4A5A0FE893C}" type="slidenum">
              <a:rPr lang="en-US" smtClean="0"/>
              <a:t>‹#›</a:t>
            </a:fld>
            <a:endParaRPr lang="en-US"/>
          </a:p>
        </p:txBody>
      </p:sp>
    </p:spTree>
    <p:extLst>
      <p:ext uri="{BB962C8B-B14F-4D97-AF65-F5344CB8AC3E}">
        <p14:creationId xmlns:p14="http://schemas.microsoft.com/office/powerpoint/2010/main" val="1533897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file:///D:\Profiles\ds754\Local%20Settings\Temporary%20Internet%20Files\OLK21\image001.png" TargetMode="Externa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file:///D:\Profiles\ds754\Local%20Settings\Temporary%20Internet%20Files\OLK21\image001.pn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212249-407A-44C1-A772-80649BEA436F}" type="datetime1">
              <a:rPr lang="en-US" smtClean="0"/>
              <a:t>3/24/22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F5447B-C807-4E87-8BD4-D4A5A0FE893C}" type="slidenum">
              <a:rPr lang="en-US" smtClean="0"/>
              <a:t>‹#›</a:t>
            </a:fld>
            <a:endParaRPr lang="en-US"/>
          </a:p>
        </p:txBody>
      </p:sp>
    </p:spTree>
    <p:extLst>
      <p:ext uri="{BB962C8B-B14F-4D97-AF65-F5344CB8AC3E}">
        <p14:creationId xmlns:p14="http://schemas.microsoft.com/office/powerpoint/2010/main" val="3050358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eaLnBrk="0" fontAlgn="base" hangingPunct="0">
              <a:spcBef>
                <a:spcPct val="0"/>
              </a:spcBef>
              <a:spcAft>
                <a:spcPct val="0"/>
              </a:spcAft>
              <a:defRPr/>
            </a:pPr>
            <a:fld id="{752AE1D4-E2E0-4F5E-95E2-9393008E054F}" type="datetime1">
              <a:rPr lang="en-US" smtClean="0">
                <a:solidFill>
                  <a:prstClr val="black">
                    <a:tint val="75000"/>
                  </a:prstClr>
                </a:solidFill>
                <a:latin typeface="Times New Roman" panose="02020603050405020304" pitchFamily="18" charset="0"/>
              </a:rPr>
              <a:t>3/24/22</a:t>
            </a:fld>
            <a:endParaRPr lang="en-US">
              <a:solidFill>
                <a:prstClr val="black">
                  <a:tint val="75000"/>
                </a:prstClr>
              </a:solidFill>
              <a:latin typeface="Times New Roman" panose="02020603050405020304" pitchFamily="18" charset="0"/>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eaLnBrk="0" fontAlgn="base" hangingPunct="0">
              <a:spcBef>
                <a:spcPct val="0"/>
              </a:spcBef>
              <a:spcAft>
                <a:spcPct val="0"/>
              </a:spcAft>
              <a:defRPr/>
            </a:pPr>
            <a:endParaRPr lang="en-US">
              <a:solidFill>
                <a:prstClr val="black">
                  <a:tint val="75000"/>
                </a:prstClr>
              </a:solidFill>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eaLnBrk="0" fontAlgn="base" hangingPunct="0">
              <a:spcBef>
                <a:spcPct val="0"/>
              </a:spcBef>
              <a:spcAft>
                <a:spcPct val="0"/>
              </a:spcAft>
              <a:defRPr/>
            </a:pPr>
            <a:fld id="{C13514F5-863B-4C6C-A4F2-66EA036E220F}" type="slidenum">
              <a:rPr lang="en-US" altLang="en-US" smtClean="0">
                <a:solidFill>
                  <a:prstClr val="black">
                    <a:tint val="75000"/>
                  </a:prstClr>
                </a:solidFill>
                <a:latin typeface="Times New Roman" panose="02020603050405020304" pitchFamily="18" charset="0"/>
              </a:rPr>
              <a:pPr eaLnBrk="0" fontAlgn="base" hangingPunct="0">
                <a:spcBef>
                  <a:spcPct val="0"/>
                </a:spcBef>
                <a:spcAft>
                  <a:spcPct val="0"/>
                </a:spcAft>
                <a:defRPr/>
              </a:pPr>
              <a:t>‹#›</a:t>
            </a:fld>
            <a:endParaRPr lang="en-US" altLang="en-US">
              <a:solidFill>
                <a:prstClr val="black">
                  <a:tint val="75000"/>
                </a:prstClr>
              </a:solidFill>
              <a:latin typeface="Times New Roman" panose="02020603050405020304" pitchFamily="18" charset="0"/>
            </a:endParaRPr>
          </a:p>
        </p:txBody>
      </p:sp>
      <p:pic>
        <p:nvPicPr>
          <p:cNvPr id="7" name="Picture 10" descr="D:\Profiles\ds754\Local Settings\Temporary Internet Files\OLK21\image001.png"/>
          <p:cNvPicPr>
            <a:picLocks noChangeAspect="1" noChangeArrowheads="1"/>
          </p:cNvPicPr>
          <p:nvPr userDrawn="1"/>
        </p:nvPicPr>
        <p:blipFill>
          <a:blip r:embed="rId13" r:link="rId14">
            <a:lum bright="70000" contrast="-70000"/>
            <a:extLst>
              <a:ext uri="{28A0092B-C50C-407E-A947-70E740481C1C}">
                <a14:useLocalDpi xmlns:a14="http://schemas.microsoft.com/office/drawing/2010/main" val="0"/>
              </a:ext>
            </a:extLst>
          </a:blip>
          <a:srcRect l="14764" t="2254" r="20123" b="50000"/>
          <a:stretch>
            <a:fillRect/>
          </a:stretch>
        </p:blipFill>
        <p:spPr bwMode="auto">
          <a:xfrm>
            <a:off x="5494867" y="4056063"/>
            <a:ext cx="6697133" cy="276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userDrawn="1"/>
        </p:nvSpPr>
        <p:spPr bwMode="auto">
          <a:xfrm>
            <a:off x="0" y="0"/>
            <a:ext cx="12192000" cy="6858000"/>
          </a:xfrm>
          <a:prstGeom prst="rect">
            <a:avLst/>
          </a:prstGeom>
          <a:noFill/>
          <a:ln>
            <a:noFill/>
          </a:ln>
          <a:effectLst/>
          <a:extLst>
            <a:ext uri="{909E8E84-426E-40DD-AFC4-6F175D3DCCD1}">
              <a14:hiddenFill xmlns:a14="http://schemas.microsoft.com/office/drawing/2010/main">
                <a:solidFill>
                  <a:srgbClr val="CCFF33">
                    <a:alpha val="50000"/>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sz="2400">
              <a:solidFill>
                <a:prstClr val="black"/>
              </a:solidFill>
              <a:effectLst>
                <a:outerShdw blurRad="38100" dist="38100" dir="2700000" algn="tl">
                  <a:srgbClr val="000000">
                    <a:alpha val="43137"/>
                  </a:srgbClr>
                </a:outerShdw>
              </a:effectLst>
              <a:latin typeface="Times New Roman" panose="02020603050405020304" pitchFamily="18" charset="0"/>
            </a:endParaRPr>
          </a:p>
        </p:txBody>
      </p:sp>
    </p:spTree>
    <p:extLst>
      <p:ext uri="{BB962C8B-B14F-4D97-AF65-F5344CB8AC3E}">
        <p14:creationId xmlns:p14="http://schemas.microsoft.com/office/powerpoint/2010/main" val="35370139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push/>
  </p:transition>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0" descr="D:\Profiles\ds754\Local Settings\Temporary Internet Files\OLK21\image001.png"/>
          <p:cNvPicPr>
            <a:picLocks noChangeAspect="1" noChangeArrowheads="1"/>
          </p:cNvPicPr>
          <p:nvPr userDrawn="1"/>
        </p:nvPicPr>
        <p:blipFill>
          <a:blip r:embed="rId13" r:link="rId14">
            <a:lum bright="70000" contrast="-70000"/>
            <a:extLst>
              <a:ext uri="{28A0092B-C50C-407E-A947-70E740481C1C}">
                <a14:useLocalDpi xmlns:a14="http://schemas.microsoft.com/office/drawing/2010/main" val="0"/>
              </a:ext>
            </a:extLst>
          </a:blip>
          <a:srcRect l="14764" t="2254" r="20123" b="50000"/>
          <a:stretch>
            <a:fillRect/>
          </a:stretch>
        </p:blipFill>
        <p:spPr bwMode="auto">
          <a:xfrm>
            <a:off x="5494867" y="4056063"/>
            <a:ext cx="6697133" cy="276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7"/>
          <p:cNvSpPr>
            <a:spLocks noChangeArrowheads="1"/>
          </p:cNvSpPr>
          <p:nvPr userDrawn="1"/>
        </p:nvSpPr>
        <p:spPr bwMode="auto">
          <a:xfrm>
            <a:off x="0" y="0"/>
            <a:ext cx="12192000" cy="6858000"/>
          </a:xfrm>
          <a:prstGeom prst="rect">
            <a:avLst/>
          </a:prstGeom>
          <a:noFill/>
          <a:ln>
            <a:noFill/>
          </a:ln>
          <a:effectLst/>
          <a:extLst>
            <a:ext uri="{909E8E84-426E-40DD-AFC4-6F175D3DCCD1}">
              <a14:hiddenFill xmlns:a14="http://schemas.microsoft.com/office/drawing/2010/main">
                <a:solidFill>
                  <a:srgbClr val="CCFF33">
                    <a:alpha val="50000"/>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sz="2400">
              <a:solidFill>
                <a:srgbClr val="000000"/>
              </a:solidFill>
              <a:effectLst>
                <a:outerShdw blurRad="38100" dist="38100" dir="2700000" algn="tl">
                  <a:srgbClr val="000000">
                    <a:alpha val="43137"/>
                  </a:srgbClr>
                </a:outerShdw>
              </a:effectLst>
              <a:latin typeface="Times New Roman" panose="02020603050405020304" pitchFamily="18" charset="0"/>
            </a:endParaRPr>
          </a:p>
        </p:txBody>
      </p:sp>
      <p:sp>
        <p:nvSpPr>
          <p:cNvPr id="1027" name="Rectangle 3"/>
          <p:cNvSpPr>
            <a:spLocks noGrp="1" noChangeArrowheads="1"/>
          </p:cNvSpPr>
          <p:nvPr>
            <p:ph type="body" idx="1"/>
          </p:nvPr>
        </p:nvSpPr>
        <p:spPr bwMode="auto">
          <a:xfrm>
            <a:off x="927100" y="2057401"/>
            <a:ext cx="10363200" cy="413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1">
                <a:solidFill>
                  <a:srgbClr val="4D4D4D"/>
                </a:solidFill>
                <a:effectLst/>
                <a:latin typeface="Arial" charset="0"/>
              </a:defRPr>
            </a:lvl1pPr>
          </a:lstStyle>
          <a:p>
            <a:pPr fontAlgn="base">
              <a:spcBef>
                <a:spcPct val="0"/>
              </a:spcBef>
              <a:spcAft>
                <a:spcPct val="0"/>
              </a:spcAft>
              <a:defRPr/>
            </a:pPr>
            <a:fld id="{EAD3F7BF-3A34-47D6-B993-DA29516A101F}" type="datetime1">
              <a:rPr lang="en-US" smtClean="0"/>
              <a:t>3/24/22</a:t>
            </a:fld>
            <a:endParaRPr lang="en-US"/>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1">
                <a:solidFill>
                  <a:srgbClr val="4D4D4D"/>
                </a:solidFill>
                <a:effectLst/>
                <a:latin typeface="Arial" charset="0"/>
              </a:defRPr>
            </a:lvl1pPr>
          </a:lstStyle>
          <a:p>
            <a:pPr fontAlgn="base">
              <a:spcBef>
                <a:spcPct val="0"/>
              </a:spcBef>
              <a:spcAft>
                <a:spcPct val="0"/>
              </a:spcAft>
              <a:defRPr/>
            </a:pPr>
            <a:endParaRPr lang="en-US"/>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solidFill>
                  <a:srgbClr val="4D4D4D"/>
                </a:solidFill>
                <a:effectLst/>
                <a:latin typeface="Arial" panose="020B0604020202020204" pitchFamily="34" charset="0"/>
              </a:defRPr>
            </a:lvl1pPr>
          </a:lstStyle>
          <a:p>
            <a:pPr fontAlgn="base">
              <a:spcBef>
                <a:spcPct val="0"/>
              </a:spcBef>
              <a:spcAft>
                <a:spcPct val="0"/>
              </a:spcAft>
              <a:defRPr/>
            </a:pPr>
            <a:fld id="{C13514F5-863B-4C6C-A4F2-66EA036E220F}" type="slidenum">
              <a:rPr lang="en-US" altLang="en-US"/>
              <a:pPr fontAlgn="base">
                <a:spcBef>
                  <a:spcPct val="0"/>
                </a:spcBef>
                <a:spcAft>
                  <a:spcPct val="0"/>
                </a:spcAft>
                <a:defRPr/>
              </a:pPr>
              <a:t>‹#›</a:t>
            </a:fld>
            <a:endParaRPr lang="en-US" altLang="en-US"/>
          </a:p>
        </p:txBody>
      </p:sp>
      <p:sp>
        <p:nvSpPr>
          <p:cNvPr id="2" name="Rectangle 2"/>
          <p:cNvSpPr>
            <a:spLocks noGrp="1" noChangeArrowheads="1"/>
          </p:cNvSpPr>
          <p:nvPr>
            <p:ph type="title"/>
          </p:nvPr>
        </p:nvSpPr>
        <p:spPr bwMode="auto">
          <a:xfrm>
            <a:off x="351368" y="230189"/>
            <a:ext cx="10926233" cy="1114425"/>
          </a:xfrm>
          <a:prstGeom prst="rect">
            <a:avLst/>
          </a:prstGeom>
          <a:solidFill>
            <a:schemeClr val="accent1">
              <a:lumMod val="50000"/>
            </a:schemeClr>
          </a:solidFill>
          <a:ln>
            <a:noFill/>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17954504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push/>
  </p:transition>
  <p:hf hdr="0" ftr="0" dt="0"/>
  <p:txStyles>
    <p:titleStyle>
      <a:lvl1pPr algn="ctr" rtl="0" eaLnBrk="0" fontAlgn="base" hangingPunct="0">
        <a:spcBef>
          <a:spcPct val="0"/>
        </a:spcBef>
        <a:spcAft>
          <a:spcPct val="0"/>
        </a:spcAft>
        <a:defRPr sz="4400" b="1">
          <a:solidFill>
            <a:schemeClr val="bg1"/>
          </a:solidFill>
          <a:latin typeface="+mj-lt"/>
          <a:ea typeface="+mj-ea"/>
          <a:cs typeface="+mj-cs"/>
        </a:defRPr>
      </a:lvl1pPr>
      <a:lvl2pPr algn="ctr" rtl="0" eaLnBrk="0" fontAlgn="base" hangingPunct="0">
        <a:spcBef>
          <a:spcPct val="0"/>
        </a:spcBef>
        <a:spcAft>
          <a:spcPct val="0"/>
        </a:spcAft>
        <a:defRPr sz="4400" b="1">
          <a:solidFill>
            <a:schemeClr val="bg1"/>
          </a:solidFill>
          <a:latin typeface="Times New Roman" pitchFamily="18" charset="0"/>
        </a:defRPr>
      </a:lvl2pPr>
      <a:lvl3pPr algn="ctr" rtl="0" eaLnBrk="0" fontAlgn="base" hangingPunct="0">
        <a:spcBef>
          <a:spcPct val="0"/>
        </a:spcBef>
        <a:spcAft>
          <a:spcPct val="0"/>
        </a:spcAft>
        <a:defRPr sz="4400" b="1">
          <a:solidFill>
            <a:schemeClr val="bg1"/>
          </a:solidFill>
          <a:latin typeface="Times New Roman" pitchFamily="18" charset="0"/>
        </a:defRPr>
      </a:lvl3pPr>
      <a:lvl4pPr algn="ctr" rtl="0" eaLnBrk="0" fontAlgn="base" hangingPunct="0">
        <a:spcBef>
          <a:spcPct val="0"/>
        </a:spcBef>
        <a:spcAft>
          <a:spcPct val="0"/>
        </a:spcAft>
        <a:defRPr sz="4400" b="1">
          <a:solidFill>
            <a:schemeClr val="bg1"/>
          </a:solidFill>
          <a:latin typeface="Times New Roman" pitchFamily="18" charset="0"/>
        </a:defRPr>
      </a:lvl4pPr>
      <a:lvl5pPr algn="ctr" rtl="0" eaLnBrk="0" fontAlgn="base" hangingPunct="0">
        <a:spcBef>
          <a:spcPct val="0"/>
        </a:spcBef>
        <a:spcAft>
          <a:spcPct val="0"/>
        </a:spcAft>
        <a:defRPr sz="4400" b="1">
          <a:solidFill>
            <a:schemeClr val="bg1"/>
          </a:solidFill>
          <a:latin typeface="Times New Roman" pitchFamily="18" charset="0"/>
        </a:defRPr>
      </a:lvl5pPr>
      <a:lvl6pPr marL="457200" algn="ctr" rtl="0" fontAlgn="base">
        <a:spcBef>
          <a:spcPct val="0"/>
        </a:spcBef>
        <a:spcAft>
          <a:spcPct val="0"/>
        </a:spcAft>
        <a:defRPr sz="4400" b="1">
          <a:solidFill>
            <a:schemeClr val="bg1"/>
          </a:solidFill>
          <a:latin typeface="Times New Roman" pitchFamily="18" charset="0"/>
        </a:defRPr>
      </a:lvl6pPr>
      <a:lvl7pPr marL="914400" algn="ctr" rtl="0" fontAlgn="base">
        <a:spcBef>
          <a:spcPct val="0"/>
        </a:spcBef>
        <a:spcAft>
          <a:spcPct val="0"/>
        </a:spcAft>
        <a:defRPr sz="4400" b="1">
          <a:solidFill>
            <a:schemeClr val="bg1"/>
          </a:solidFill>
          <a:latin typeface="Times New Roman" pitchFamily="18" charset="0"/>
        </a:defRPr>
      </a:lvl7pPr>
      <a:lvl8pPr marL="1371600" algn="ctr" rtl="0" fontAlgn="base">
        <a:spcBef>
          <a:spcPct val="0"/>
        </a:spcBef>
        <a:spcAft>
          <a:spcPct val="0"/>
        </a:spcAft>
        <a:defRPr sz="4400" b="1">
          <a:solidFill>
            <a:schemeClr val="bg1"/>
          </a:solidFill>
          <a:latin typeface="Times New Roman" pitchFamily="18" charset="0"/>
        </a:defRPr>
      </a:lvl8pPr>
      <a:lvl9pPr marL="1828800" algn="ctr" rtl="0" fontAlgn="base">
        <a:spcBef>
          <a:spcPct val="0"/>
        </a:spcBef>
        <a:spcAft>
          <a:spcPct val="0"/>
        </a:spcAft>
        <a:defRPr sz="4400" b="1">
          <a:solidFill>
            <a:schemeClr val="bg1"/>
          </a:solidFill>
          <a:latin typeface="Times New Roman" pitchFamily="18" charset="0"/>
        </a:defRPr>
      </a:lvl9pPr>
    </p:titleStyle>
    <p:bodyStyle>
      <a:lvl1pPr marL="342900" indent="-342900" algn="l" rtl="0" eaLnBrk="0" fontAlgn="base" hangingPunct="0">
        <a:spcBef>
          <a:spcPct val="20000"/>
        </a:spcBef>
        <a:spcAft>
          <a:spcPct val="0"/>
        </a:spcAft>
        <a:buFont typeface="Wingdings" panose="05000000000000000000" pitchFamily="2" charset="2"/>
        <a:buChar char="§"/>
        <a:defRPr sz="3200" b="1">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09800" y="2432957"/>
            <a:ext cx="7772400" cy="1077686"/>
          </a:xfrm>
          <a:solidFill>
            <a:srgbClr val="235889"/>
          </a:solidFill>
        </p:spPr>
        <p:txBody>
          <a:bodyPr/>
          <a:lstStyle/>
          <a:p>
            <a:pPr eaLnBrk="1" hangingPunct="1"/>
            <a:r>
              <a:rPr lang="en-US" altLang="en-US" sz="3600" b="1" dirty="0">
                <a:solidFill>
                  <a:schemeClr val="bg1"/>
                </a:solidFill>
              </a:rPr>
              <a:t>Colorado Secretary of State’s Office</a:t>
            </a:r>
            <a:br>
              <a:rPr lang="en-US" altLang="en-US" dirty="0">
                <a:solidFill>
                  <a:schemeClr val="bg1"/>
                </a:solidFill>
              </a:rPr>
            </a:br>
            <a:endParaRPr lang="en-US" altLang="en-US" sz="2000" dirty="0">
              <a:solidFill>
                <a:schemeClr val="bg1"/>
              </a:solidFill>
            </a:endParaRPr>
          </a:p>
        </p:txBody>
      </p:sp>
      <p:sp>
        <p:nvSpPr>
          <p:cNvPr id="8195" name="Rectangle 3"/>
          <p:cNvSpPr>
            <a:spLocks noGrp="1" noChangeArrowheads="1"/>
          </p:cNvSpPr>
          <p:nvPr>
            <p:ph type="subTitle" idx="1"/>
          </p:nvPr>
        </p:nvSpPr>
        <p:spPr>
          <a:xfrm>
            <a:off x="2825750" y="4321175"/>
            <a:ext cx="6540500" cy="1073150"/>
          </a:xfrm>
          <a:ln>
            <a:solidFill>
              <a:srgbClr val="339966"/>
            </a:solidFill>
            <a:miter lim="800000"/>
            <a:headEnd/>
            <a:tailEnd/>
          </a:ln>
          <a:extLst>
            <a:ext uri="{909E8E84-426E-40DD-AFC4-6F175D3DCCD1}">
              <a14:hiddenFill xmlns:a14="http://schemas.microsoft.com/office/drawing/2010/main">
                <a:solidFill>
                  <a:srgbClr val="990033"/>
                </a:solidFill>
              </a14:hiddenFill>
            </a:ext>
          </a:extLst>
        </p:spPr>
        <p:txBody>
          <a:bodyPr anchor="ctr" anchorCtr="1"/>
          <a:lstStyle/>
          <a:p>
            <a:pPr eaLnBrk="1" hangingPunct="1">
              <a:defRPr/>
            </a:pPr>
            <a:r>
              <a:rPr lang="en-US" sz="2400"/>
              <a:t>VSPC Usage - BEAC </a:t>
            </a:r>
            <a:r>
              <a:rPr lang="en-US" sz="2400" dirty="0"/>
              <a:t>Presentation</a:t>
            </a:r>
          </a:p>
          <a:p>
            <a:pPr eaLnBrk="1" hangingPunct="1">
              <a:defRPr/>
            </a:pPr>
            <a:r>
              <a:rPr lang="en-US" sz="2400" dirty="0"/>
              <a:t>January 10, 2017</a:t>
            </a:r>
          </a:p>
        </p:txBody>
      </p:sp>
      <p:sp>
        <p:nvSpPr>
          <p:cNvPr id="8207" name="Rectangle 15"/>
          <p:cNvSpPr>
            <a:spLocks noChangeArrowheads="1"/>
          </p:cNvSpPr>
          <p:nvPr/>
        </p:nvSpPr>
        <p:spPr bwMode="auto">
          <a:xfrm>
            <a:off x="3032126" y="1588"/>
            <a:ext cx="7635875" cy="1084262"/>
          </a:xfrm>
          <a:prstGeom prst="rect">
            <a:avLst/>
          </a:prstGeom>
          <a:noFill/>
          <a:ln>
            <a:noFill/>
          </a:ln>
          <a:extLst>
            <a:ext uri="{909E8E84-426E-40DD-AFC4-6F175D3DCCD1}">
              <a14:hiddenFill xmlns:a14="http://schemas.microsoft.com/office/drawing/2010/main">
                <a:solidFill>
                  <a:srgbClr val="CCFF33"/>
                </a:solidFill>
              </a14:hiddenFill>
            </a:ext>
            <a:ext uri="{91240B29-F687-4F45-9708-019B960494DF}">
              <a14:hiddenLine xmlns:a14="http://schemas.microsoft.com/office/drawing/2010/main" w="9525">
                <a:solidFill>
                  <a:srgbClr val="33CCCC"/>
                </a:solidFill>
                <a:miter lim="800000"/>
                <a:headEnd/>
                <a:tailEnd/>
              </a14:hiddenLine>
            </a:ext>
          </a:extLst>
        </p:spPr>
        <p:txBody>
          <a:bodyPr/>
          <a:lstStyle/>
          <a:p>
            <a:pPr fontAlgn="base">
              <a:spcBef>
                <a:spcPct val="0"/>
              </a:spcBef>
              <a:spcAft>
                <a:spcPct val="0"/>
              </a:spcAft>
              <a:defRPr/>
            </a:pPr>
            <a:endParaRPr lang="en-US" sz="2400">
              <a:solidFill>
                <a:prstClr val="black"/>
              </a:solidFill>
              <a:effectLst>
                <a:outerShdw blurRad="38100" dist="38100" dir="2700000" algn="tl">
                  <a:srgbClr val="000000">
                    <a:alpha val="43137"/>
                  </a:srgbClr>
                </a:outerShdw>
              </a:effectLst>
              <a:latin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6648F4F0-EDFD-4ECE-8338-A461F7DDFDF3}" type="slidenum">
              <a:rPr lang="en-US" altLang="en-US" smtClean="0">
                <a:solidFill>
                  <a:prstClr val="black">
                    <a:tint val="75000"/>
                  </a:prstClr>
                </a:solidFill>
              </a:rPr>
              <a:pPr>
                <a:defRPr/>
              </a:pPr>
              <a:t>1</a:t>
            </a:fld>
            <a:endParaRPr lang="en-US" altLang="en-US">
              <a:solidFill>
                <a:prstClr val="black">
                  <a:tint val="75000"/>
                </a:prstClr>
              </a:solidFill>
            </a:endParaRPr>
          </a:p>
        </p:txBody>
      </p:sp>
    </p:spTree>
    <p:extLst>
      <p:ext uri="{BB962C8B-B14F-4D97-AF65-F5344CB8AC3E}">
        <p14:creationId xmlns:p14="http://schemas.microsoft.com/office/powerpoint/2010/main" val="2520734538"/>
      </p:ext>
    </p:extLst>
  </p:cSld>
  <p:clrMapOvr>
    <a:masterClrMapping/>
  </p:clrMapOvr>
  <p:transition>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Adams County Transactions </a:t>
            </a:r>
            <a:br>
              <a:rPr lang="en-US" dirty="0"/>
            </a:br>
            <a:r>
              <a:rPr lang="en-US" dirty="0"/>
              <a:t>By VSPC/By Hour</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56232507"/>
              </p:ext>
            </p:extLst>
          </p:nvPr>
        </p:nvGraphicFramePr>
        <p:xfrm>
          <a:off x="409575" y="1825625"/>
          <a:ext cx="11277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10</a:t>
            </a:fld>
            <a:endParaRPr lang="en-US"/>
          </a:p>
        </p:txBody>
      </p:sp>
    </p:spTree>
    <p:extLst>
      <p:ext uri="{BB962C8B-B14F-4D97-AF65-F5344CB8AC3E}">
        <p14:creationId xmlns:p14="http://schemas.microsoft.com/office/powerpoint/2010/main" val="3179660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Arapahoe County Transactions </a:t>
            </a:r>
            <a:br>
              <a:rPr lang="en-US" dirty="0"/>
            </a:br>
            <a:r>
              <a:rPr lang="en-US" dirty="0"/>
              <a:t>By VSPC/By Day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62426195"/>
              </p:ext>
            </p:extLst>
          </p:nvPr>
        </p:nvGraphicFramePr>
        <p:xfrm>
          <a:off x="342900" y="1825625"/>
          <a:ext cx="113919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11</a:t>
            </a:fld>
            <a:endParaRPr lang="en-US"/>
          </a:p>
        </p:txBody>
      </p:sp>
    </p:spTree>
    <p:extLst>
      <p:ext uri="{BB962C8B-B14F-4D97-AF65-F5344CB8AC3E}">
        <p14:creationId xmlns:p14="http://schemas.microsoft.com/office/powerpoint/2010/main" val="2160468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Arapahoe County Transactions </a:t>
            </a:r>
            <a:br>
              <a:rPr lang="en-US" dirty="0"/>
            </a:br>
            <a:r>
              <a:rPr lang="en-US" dirty="0"/>
              <a:t>By VSPC/By Hour</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94890938"/>
              </p:ext>
            </p:extLst>
          </p:nvPr>
        </p:nvGraphicFramePr>
        <p:xfrm>
          <a:off x="342900" y="1825625"/>
          <a:ext cx="113919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12</a:t>
            </a:fld>
            <a:endParaRPr lang="en-US"/>
          </a:p>
        </p:txBody>
      </p:sp>
    </p:spTree>
    <p:extLst>
      <p:ext uri="{BB962C8B-B14F-4D97-AF65-F5344CB8AC3E}">
        <p14:creationId xmlns:p14="http://schemas.microsoft.com/office/powerpoint/2010/main" val="867995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Denver County Transactions </a:t>
            </a:r>
            <a:br>
              <a:rPr lang="en-US" dirty="0"/>
            </a:br>
            <a:r>
              <a:rPr lang="en-US" dirty="0"/>
              <a:t>By VSPC/By Day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56740648"/>
              </p:ext>
            </p:extLst>
          </p:nvPr>
        </p:nvGraphicFramePr>
        <p:xfrm>
          <a:off x="323850" y="1825625"/>
          <a:ext cx="114681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13</a:t>
            </a:fld>
            <a:endParaRPr lang="en-US"/>
          </a:p>
        </p:txBody>
      </p:sp>
    </p:spTree>
    <p:extLst>
      <p:ext uri="{BB962C8B-B14F-4D97-AF65-F5344CB8AC3E}">
        <p14:creationId xmlns:p14="http://schemas.microsoft.com/office/powerpoint/2010/main" val="4151652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Denver County Transactions </a:t>
            </a:r>
            <a:br>
              <a:rPr lang="en-US" dirty="0"/>
            </a:br>
            <a:r>
              <a:rPr lang="en-US" dirty="0"/>
              <a:t>By VSPC/By Hour</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42779140"/>
              </p:ext>
            </p:extLst>
          </p:nvPr>
        </p:nvGraphicFramePr>
        <p:xfrm>
          <a:off x="323850" y="1825625"/>
          <a:ext cx="114681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14</a:t>
            </a:fld>
            <a:endParaRPr lang="en-US"/>
          </a:p>
        </p:txBody>
      </p:sp>
    </p:spTree>
    <p:extLst>
      <p:ext uri="{BB962C8B-B14F-4D97-AF65-F5344CB8AC3E}">
        <p14:creationId xmlns:p14="http://schemas.microsoft.com/office/powerpoint/2010/main" val="4273580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El Paso County Transactions </a:t>
            </a:r>
            <a:br>
              <a:rPr lang="en-US" dirty="0"/>
            </a:br>
            <a:r>
              <a:rPr lang="en-US" dirty="0"/>
              <a:t>By VSPC/By Day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56453629"/>
              </p:ext>
            </p:extLst>
          </p:nvPr>
        </p:nvGraphicFramePr>
        <p:xfrm>
          <a:off x="400050" y="1825625"/>
          <a:ext cx="1141095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15</a:t>
            </a:fld>
            <a:endParaRPr lang="en-US"/>
          </a:p>
        </p:txBody>
      </p:sp>
    </p:spTree>
    <p:extLst>
      <p:ext uri="{BB962C8B-B14F-4D97-AF65-F5344CB8AC3E}">
        <p14:creationId xmlns:p14="http://schemas.microsoft.com/office/powerpoint/2010/main" val="397127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El Paso County Transactions </a:t>
            </a:r>
            <a:br>
              <a:rPr lang="en-US" dirty="0"/>
            </a:br>
            <a:r>
              <a:rPr lang="en-US" dirty="0"/>
              <a:t>By VSPC/By Hour</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606332597"/>
              </p:ext>
            </p:extLst>
          </p:nvPr>
        </p:nvGraphicFramePr>
        <p:xfrm>
          <a:off x="400050" y="1825625"/>
          <a:ext cx="1141095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16</a:t>
            </a:fld>
            <a:endParaRPr lang="en-US"/>
          </a:p>
        </p:txBody>
      </p:sp>
    </p:spTree>
    <p:extLst>
      <p:ext uri="{BB962C8B-B14F-4D97-AF65-F5344CB8AC3E}">
        <p14:creationId xmlns:p14="http://schemas.microsoft.com/office/powerpoint/2010/main" val="3850024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Jefferson County Transactions </a:t>
            </a:r>
            <a:br>
              <a:rPr lang="en-US" dirty="0"/>
            </a:br>
            <a:r>
              <a:rPr lang="en-US" dirty="0"/>
              <a:t>By VSPC/By Day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47890569"/>
              </p:ext>
            </p:extLst>
          </p:nvPr>
        </p:nvGraphicFramePr>
        <p:xfrm>
          <a:off x="352425" y="1825625"/>
          <a:ext cx="1152525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17</a:t>
            </a:fld>
            <a:endParaRPr lang="en-US"/>
          </a:p>
        </p:txBody>
      </p:sp>
    </p:spTree>
    <p:extLst>
      <p:ext uri="{BB962C8B-B14F-4D97-AF65-F5344CB8AC3E}">
        <p14:creationId xmlns:p14="http://schemas.microsoft.com/office/powerpoint/2010/main" val="3821582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Jefferson County Transactions </a:t>
            </a:r>
            <a:br>
              <a:rPr lang="en-US" dirty="0"/>
            </a:br>
            <a:r>
              <a:rPr lang="en-US" dirty="0"/>
              <a:t>By VSPC/By Hour</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75426402"/>
              </p:ext>
            </p:extLst>
          </p:nvPr>
        </p:nvGraphicFramePr>
        <p:xfrm>
          <a:off x="352425" y="1825625"/>
          <a:ext cx="1152525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18</a:t>
            </a:fld>
            <a:endParaRPr lang="en-US"/>
          </a:p>
        </p:txBody>
      </p:sp>
    </p:spTree>
    <p:extLst>
      <p:ext uri="{BB962C8B-B14F-4D97-AF65-F5344CB8AC3E}">
        <p14:creationId xmlns:p14="http://schemas.microsoft.com/office/powerpoint/2010/main" val="3701347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10515600" cy="1325563"/>
          </a:xfrm>
        </p:spPr>
        <p:txBody>
          <a:bodyPr/>
          <a:lstStyle/>
          <a:p>
            <a:pPr algn="ctr"/>
            <a:r>
              <a:rPr lang="en-US" dirty="0"/>
              <a:t>Total VSPC Transactions from 10.17-11.8</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46481683"/>
              </p:ext>
            </p:extLst>
          </p:nvPr>
        </p:nvGraphicFramePr>
        <p:xfrm>
          <a:off x="2790823" y="1438280"/>
          <a:ext cx="6211401" cy="4738688"/>
        </p:xfrm>
        <a:graphic>
          <a:graphicData uri="http://schemas.openxmlformats.org/drawingml/2006/table">
            <a:tbl>
              <a:tblPr firstRow="1" firstCol="1" bandRow="1"/>
              <a:tblGrid>
                <a:gridCol w="909063">
                  <a:extLst>
                    <a:ext uri="{9D8B030D-6E8A-4147-A177-3AD203B41FA5}">
                      <a16:colId xmlns:a16="http://schemas.microsoft.com/office/drawing/2014/main" val="20000"/>
                    </a:ext>
                  </a:extLst>
                </a:gridCol>
                <a:gridCol w="741187">
                  <a:extLst>
                    <a:ext uri="{9D8B030D-6E8A-4147-A177-3AD203B41FA5}">
                      <a16:colId xmlns:a16="http://schemas.microsoft.com/office/drawing/2014/main" val="20001"/>
                    </a:ext>
                  </a:extLst>
                </a:gridCol>
                <a:gridCol w="513129">
                  <a:extLst>
                    <a:ext uri="{9D8B030D-6E8A-4147-A177-3AD203B41FA5}">
                      <a16:colId xmlns:a16="http://schemas.microsoft.com/office/drawing/2014/main" val="20002"/>
                    </a:ext>
                  </a:extLst>
                </a:gridCol>
                <a:gridCol w="627159">
                  <a:extLst>
                    <a:ext uri="{9D8B030D-6E8A-4147-A177-3AD203B41FA5}">
                      <a16:colId xmlns:a16="http://schemas.microsoft.com/office/drawing/2014/main" val="20003"/>
                    </a:ext>
                  </a:extLst>
                </a:gridCol>
                <a:gridCol w="570144">
                  <a:extLst>
                    <a:ext uri="{9D8B030D-6E8A-4147-A177-3AD203B41FA5}">
                      <a16:colId xmlns:a16="http://schemas.microsoft.com/office/drawing/2014/main" val="20004"/>
                    </a:ext>
                  </a:extLst>
                </a:gridCol>
                <a:gridCol w="855216">
                  <a:extLst>
                    <a:ext uri="{9D8B030D-6E8A-4147-A177-3AD203B41FA5}">
                      <a16:colId xmlns:a16="http://schemas.microsoft.com/office/drawing/2014/main" val="20005"/>
                    </a:ext>
                  </a:extLst>
                </a:gridCol>
                <a:gridCol w="513129">
                  <a:extLst>
                    <a:ext uri="{9D8B030D-6E8A-4147-A177-3AD203B41FA5}">
                      <a16:colId xmlns:a16="http://schemas.microsoft.com/office/drawing/2014/main" val="20006"/>
                    </a:ext>
                  </a:extLst>
                </a:gridCol>
                <a:gridCol w="741187">
                  <a:extLst>
                    <a:ext uri="{9D8B030D-6E8A-4147-A177-3AD203B41FA5}">
                      <a16:colId xmlns:a16="http://schemas.microsoft.com/office/drawing/2014/main" val="20007"/>
                    </a:ext>
                  </a:extLst>
                </a:gridCol>
                <a:gridCol w="741187">
                  <a:extLst>
                    <a:ext uri="{9D8B030D-6E8A-4147-A177-3AD203B41FA5}">
                      <a16:colId xmlns:a16="http://schemas.microsoft.com/office/drawing/2014/main" val="20008"/>
                    </a:ext>
                  </a:extLst>
                </a:gridCol>
              </a:tblGrid>
              <a:tr h="309718">
                <a:tc>
                  <a:txBody>
                    <a:bodyPr/>
                    <a:lstStyle/>
                    <a:p>
                      <a:pPr marL="0" marR="0">
                        <a:spcBef>
                          <a:spcPts val="0"/>
                        </a:spcBef>
                        <a:spcAft>
                          <a:spcPts val="0"/>
                        </a:spcAft>
                      </a:pPr>
                      <a:r>
                        <a:rPr lang="en-US" sz="9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Population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Total New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Total Updates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Total Existing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Total Transactions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 New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 Update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 Existing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Denver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682,545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3,485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6,626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19,039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29,490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22.5%</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64.6%</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 Paso</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674,471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4,699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5,570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11,732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22,013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25.3%</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53.3%</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Arapahoe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631,096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2,682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6,095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18,258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27,509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9.7%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22.2%</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66.4%</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Jefferson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565,524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2,143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5,092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13,628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20,926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24.3%</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65.1%</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Adams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491,337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2,163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4,567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10,017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16,929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12.8%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27.0%</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59.2%</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Larimer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333,577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1,942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4,713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11,124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17,880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26.4%</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62.2%</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Douglas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322,387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1,322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2,739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8,523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12,767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21.5%</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66.8%</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Boulder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319,372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1,658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2,695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5,512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13,855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12.0%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19.5%</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39.8%</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Weld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285,174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1,341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3,378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8,960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13,767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9.7%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24.5%</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65.1%</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0345">
                <a:tc>
                  <a:txBody>
                    <a:bodyPr/>
                    <a:lstStyle/>
                    <a:p>
                      <a:pPr marL="0" marR="0">
                        <a:spcBef>
                          <a:spcPts val="0"/>
                        </a:spcBef>
                        <a:spcAft>
                          <a:spcPts val="0"/>
                        </a:spcAft>
                      </a:pPr>
                      <a:r>
                        <a:rPr lang="en-US" sz="9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Pueblo</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163,591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457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1,287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2,868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4,623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27.8%</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62.0%</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70345">
                <a:tc>
                  <a:txBody>
                    <a:bodyPr/>
                    <a:lstStyle/>
                    <a:p>
                      <a:pPr marL="0" marR="0">
                        <a:spcBef>
                          <a:spcPts val="0"/>
                        </a:spcBef>
                        <a:spcAft>
                          <a:spcPts val="0"/>
                        </a:spcAft>
                      </a:pPr>
                      <a:r>
                        <a:rPr lang="en-US" sz="9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Mesa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148,513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764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1,647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3,188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5,677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13.5%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29.0%</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56.2%</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Broomfield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65,065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336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558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2,175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3,099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18.0%</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70.2%</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Garfield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58,095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360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516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600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1,492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24.1%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34.6%</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40.2%</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 Plata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54,688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392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1,063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2,486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15.8%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42.8%</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40.7%</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Eagle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53,605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263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445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735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35.8%</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60.5%</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Fremont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46,692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197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511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1,056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1,768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11.1%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28.9%</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59.7%</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Montrose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40,946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463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996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1,685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13.2%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27.5%</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59.1%</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Summit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30,257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491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1,514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2,157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22.8%</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70.2%</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Delta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29,979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159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645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1,136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14.0%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27.6%</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56.8%</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Morgan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28,360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192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296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668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1,175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16.3%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25.2%</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56.9%</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Montezuma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26,168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56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Elbert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24,735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97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203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680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983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20.7%</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69.2%</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Routt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24,130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137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381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614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1,136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33.5%</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54.0%</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3"/>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Teller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23,385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206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261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474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954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21.6%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27.4%</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49.7%</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r h="170345">
                <a:tc>
                  <a:txBody>
                    <a:bodyPr/>
                    <a:lstStyle/>
                    <a:p>
                      <a:pPr marL="0" marR="0">
                        <a:spcBef>
                          <a:spcPts val="0"/>
                        </a:spcBef>
                        <a:spcAft>
                          <a:spcPts val="0"/>
                        </a:spcAft>
                      </a:pPr>
                      <a:r>
                        <a:rPr lang="en-US" sz="9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Logan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Helvetica" panose="020B0604020202020204" pitchFamily="34" charset="0"/>
                        </a:rPr>
                        <a:t>22,036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108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178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241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546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19.8%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32.6%</a:t>
                      </a: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44.1%</a:t>
                      </a: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5"/>
                  </a:ext>
                </a:extLst>
              </a:tr>
              <a:tr h="170345">
                <a:tc>
                  <a:txBody>
                    <a:bodyPr/>
                    <a:lstStyle/>
                    <a:p>
                      <a:pPr marL="0" marR="0">
                        <a:spcBef>
                          <a:spcPts val="0"/>
                        </a:spcBef>
                        <a:spcAft>
                          <a:spcPts val="0"/>
                        </a:spcAft>
                      </a:pPr>
                      <a:r>
                        <a:rPr lang="en-US" sz="900" b="1">
                          <a:effectLst/>
                          <a:latin typeface="Arial" panose="020B0604020202020204" pitchFamily="34" charset="0"/>
                          <a:ea typeface="Calibri" panose="020F0502020204030204" pitchFamily="34" charset="0"/>
                          <a:cs typeface="Times New Roman" panose="02020603050405020304" pitchFamily="18" charset="0"/>
                        </a:rPr>
                        <a:t>Grand Total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5,465,547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26,243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52,144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130,182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214,499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12.2%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24.3%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60.7%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990" marR="6399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26"/>
                  </a:ext>
                </a:extLst>
              </a:tr>
            </a:tbl>
          </a:graphicData>
        </a:graphic>
      </p:graphicFrame>
      <p:sp>
        <p:nvSpPr>
          <p:cNvPr id="6"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Slide Number Placeholder 6"/>
          <p:cNvSpPr>
            <a:spLocks noGrp="1"/>
          </p:cNvSpPr>
          <p:nvPr>
            <p:ph type="sldNum" sz="quarter" idx="12"/>
          </p:nvPr>
        </p:nvSpPr>
        <p:spPr/>
        <p:txBody>
          <a:bodyPr/>
          <a:lstStyle/>
          <a:p>
            <a:fld id="{AFF5447B-C807-4E87-8BD4-D4A5A0FE893C}" type="slidenum">
              <a:rPr lang="en-US" smtClean="0"/>
              <a:t>19</a:t>
            </a:fld>
            <a:endParaRPr lang="en-US"/>
          </a:p>
        </p:txBody>
      </p:sp>
    </p:spTree>
    <p:extLst>
      <p:ext uri="{BB962C8B-B14F-4D97-AF65-F5344CB8AC3E}">
        <p14:creationId xmlns:p14="http://schemas.microsoft.com/office/powerpoint/2010/main" val="3648452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7001"/>
            <a:ext cx="10515600" cy="1325563"/>
          </a:xfrm>
        </p:spPr>
        <p:txBody>
          <a:bodyPr>
            <a:normAutofit/>
          </a:bodyPr>
          <a:lstStyle/>
          <a:p>
            <a:pPr algn="ctr"/>
            <a:r>
              <a:rPr lang="en-US" dirty="0">
                <a:latin typeface="Calibri Light" panose="020F0302020204030204" pitchFamily="34" charset="0"/>
              </a:rPr>
              <a:t>2016 General Election</a:t>
            </a:r>
          </a:p>
        </p:txBody>
      </p:sp>
      <p:sp>
        <p:nvSpPr>
          <p:cNvPr id="3" name="Content Placeholder 2"/>
          <p:cNvSpPr>
            <a:spLocks noGrp="1"/>
          </p:cNvSpPr>
          <p:nvPr>
            <p:ph idx="1"/>
          </p:nvPr>
        </p:nvSpPr>
        <p:spPr>
          <a:xfrm>
            <a:off x="2066925" y="1290639"/>
            <a:ext cx="8648700" cy="4665662"/>
          </a:xfrm>
        </p:spPr>
        <p:txBody>
          <a:bodyPr>
            <a:noAutofit/>
          </a:bodyPr>
          <a:lstStyle/>
          <a:p>
            <a:pPr marL="0" indent="0">
              <a:spcBef>
                <a:spcPts val="0"/>
              </a:spcBef>
              <a:buNone/>
            </a:pPr>
            <a:r>
              <a:rPr lang="en-US" sz="2400" dirty="0"/>
              <a:t>	1. Registered to Vote – 3,840,159</a:t>
            </a:r>
          </a:p>
          <a:p>
            <a:pPr marL="0" indent="0">
              <a:spcBef>
                <a:spcPts val="0"/>
              </a:spcBef>
              <a:buNone/>
            </a:pPr>
            <a:r>
              <a:rPr lang="en-US" sz="2400" dirty="0"/>
              <a:t>	2. Voted – 2,859,216</a:t>
            </a:r>
          </a:p>
          <a:p>
            <a:pPr marL="0" indent="0">
              <a:spcBef>
                <a:spcPts val="0"/>
              </a:spcBef>
              <a:buNone/>
            </a:pPr>
            <a:r>
              <a:rPr lang="en-US" sz="2400" dirty="0"/>
              <a:t>	3. Percentage Turnout for Registered – 74.5%</a:t>
            </a:r>
          </a:p>
          <a:p>
            <a:pPr marL="0" indent="0">
              <a:spcBef>
                <a:spcPts val="0"/>
              </a:spcBef>
              <a:buNone/>
            </a:pPr>
            <a:r>
              <a:rPr lang="en-US" sz="2400" dirty="0"/>
              <a:t>	4. Percentage Turnout for Eligible – 71.9%</a:t>
            </a:r>
          </a:p>
          <a:p>
            <a:pPr marL="0" indent="0">
              <a:spcBef>
                <a:spcPts val="0"/>
              </a:spcBef>
              <a:buNone/>
            </a:pPr>
            <a:r>
              <a:rPr lang="en-US" sz="2400" dirty="0"/>
              <a:t>	5. Voted a Mail Ballot – 2,644,717</a:t>
            </a:r>
          </a:p>
          <a:p>
            <a:pPr marL="0" indent="0">
              <a:spcBef>
                <a:spcPts val="0"/>
              </a:spcBef>
              <a:buNone/>
            </a:pPr>
            <a:r>
              <a:rPr lang="en-US" sz="2400" dirty="0"/>
              <a:t>	6. Voted In-Person – 214,499</a:t>
            </a:r>
          </a:p>
          <a:p>
            <a:pPr marL="0" indent="0">
              <a:spcBef>
                <a:spcPts val="0"/>
              </a:spcBef>
              <a:buNone/>
            </a:pPr>
            <a:r>
              <a:rPr lang="en-US" sz="2400" dirty="0"/>
              <a:t>	7. Submitted Mail Ballot Before Election Day – 2,121,402</a:t>
            </a:r>
          </a:p>
          <a:p>
            <a:pPr marL="0" indent="0">
              <a:spcBef>
                <a:spcPts val="0"/>
              </a:spcBef>
              <a:buNone/>
            </a:pPr>
            <a:r>
              <a:rPr lang="en-US" sz="2400" dirty="0"/>
              <a:t>	8. Submitted Mail Ballot on Election Day – 518,315</a:t>
            </a:r>
          </a:p>
          <a:p>
            <a:pPr marL="0" indent="0">
              <a:spcBef>
                <a:spcPts val="0"/>
              </a:spcBef>
              <a:buNone/>
            </a:pPr>
            <a:r>
              <a:rPr lang="en-US" sz="2400" dirty="0"/>
              <a:t>	9. Percentage Voted Mail by Drop-Off - ~70%</a:t>
            </a:r>
          </a:p>
          <a:p>
            <a:pPr marL="0" indent="0">
              <a:spcBef>
                <a:spcPts val="0"/>
              </a:spcBef>
              <a:buNone/>
            </a:pPr>
            <a:r>
              <a:rPr lang="en-US" sz="2400" dirty="0"/>
              <a:t>	10. Percentage Voted Mail by USPS - ~30%</a:t>
            </a:r>
          </a:p>
          <a:p>
            <a:pPr marL="0" indent="0">
              <a:spcBef>
                <a:spcPts val="0"/>
              </a:spcBef>
              <a:buNone/>
            </a:pPr>
            <a:r>
              <a:rPr lang="en-US" sz="2400" dirty="0"/>
              <a:t>	11. Voted During Early Voting – 68,211</a:t>
            </a:r>
          </a:p>
          <a:p>
            <a:pPr marL="0" indent="0">
              <a:spcBef>
                <a:spcPts val="0"/>
              </a:spcBef>
              <a:buNone/>
            </a:pPr>
            <a:r>
              <a:rPr lang="en-US" sz="2400" dirty="0"/>
              <a:t>	12. Voted on Election Day – 138,934</a:t>
            </a:r>
          </a:p>
          <a:p>
            <a:pPr marL="0" indent="0">
              <a:spcBef>
                <a:spcPts val="0"/>
              </a:spcBef>
              <a:buNone/>
            </a:pPr>
            <a:r>
              <a:rPr lang="en-US" sz="2400" dirty="0"/>
              <a:t>	13. Voted Provisional Ballot – 5,930 (Boulder 3,990)</a:t>
            </a:r>
          </a:p>
          <a:p>
            <a:pPr marL="0" indent="0">
              <a:spcBef>
                <a:spcPts val="0"/>
              </a:spcBef>
              <a:buNone/>
            </a:pPr>
            <a:r>
              <a:rPr lang="en-US" sz="2400" dirty="0"/>
              <a:t>	14. Election Day Page Views on OLVR – ~2,700,000</a:t>
            </a:r>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F2EAB85-1E62-46D3-BF19-65C2E05E3CDA}" type="slidenum">
              <a:rPr lang="en-US" altLang="en-US" smtClean="0"/>
              <a:pPr>
                <a:defRPr/>
              </a:pPr>
              <a:t>2</a:t>
            </a:fld>
            <a:endParaRPr lang="en-US" altLang="en-US"/>
          </a:p>
        </p:txBody>
      </p:sp>
    </p:spTree>
    <p:extLst>
      <p:ext uri="{BB962C8B-B14F-4D97-AF65-F5344CB8AC3E}">
        <p14:creationId xmlns:p14="http://schemas.microsoft.com/office/powerpoint/2010/main" val="2714510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62833"/>
            <a:ext cx="10515600" cy="1325563"/>
          </a:xfrm>
        </p:spPr>
        <p:txBody>
          <a:bodyPr/>
          <a:lstStyle/>
          <a:p>
            <a:pPr algn="ctr"/>
            <a:r>
              <a:rPr lang="en-US" dirty="0"/>
              <a:t>Transactions by Party</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66911549"/>
              </p:ext>
            </p:extLst>
          </p:nvPr>
        </p:nvGraphicFramePr>
        <p:xfrm>
          <a:off x="3162299" y="2133602"/>
          <a:ext cx="6073300" cy="1419222"/>
        </p:xfrm>
        <a:graphic>
          <a:graphicData uri="http://schemas.openxmlformats.org/drawingml/2006/table">
            <a:tbl>
              <a:tblPr firstRow="1" firstCol="1" bandRow="1"/>
              <a:tblGrid>
                <a:gridCol w="809816">
                  <a:extLst>
                    <a:ext uri="{9D8B030D-6E8A-4147-A177-3AD203B41FA5}">
                      <a16:colId xmlns:a16="http://schemas.microsoft.com/office/drawing/2014/main" val="20000"/>
                    </a:ext>
                  </a:extLst>
                </a:gridCol>
                <a:gridCol w="579177">
                  <a:extLst>
                    <a:ext uri="{9D8B030D-6E8A-4147-A177-3AD203B41FA5}">
                      <a16:colId xmlns:a16="http://schemas.microsoft.com/office/drawing/2014/main" val="20001"/>
                    </a:ext>
                  </a:extLst>
                </a:gridCol>
                <a:gridCol w="617831">
                  <a:extLst>
                    <a:ext uri="{9D8B030D-6E8A-4147-A177-3AD203B41FA5}">
                      <a16:colId xmlns:a16="http://schemas.microsoft.com/office/drawing/2014/main" val="20002"/>
                    </a:ext>
                  </a:extLst>
                </a:gridCol>
                <a:gridCol w="637158">
                  <a:extLst>
                    <a:ext uri="{9D8B030D-6E8A-4147-A177-3AD203B41FA5}">
                      <a16:colId xmlns:a16="http://schemas.microsoft.com/office/drawing/2014/main" val="20003"/>
                    </a:ext>
                  </a:extLst>
                </a:gridCol>
                <a:gridCol w="787268">
                  <a:extLst>
                    <a:ext uri="{9D8B030D-6E8A-4147-A177-3AD203B41FA5}">
                      <a16:colId xmlns:a16="http://schemas.microsoft.com/office/drawing/2014/main" val="20004"/>
                    </a:ext>
                  </a:extLst>
                </a:gridCol>
                <a:gridCol w="641765">
                  <a:extLst>
                    <a:ext uri="{9D8B030D-6E8A-4147-A177-3AD203B41FA5}">
                      <a16:colId xmlns:a16="http://schemas.microsoft.com/office/drawing/2014/main" val="20005"/>
                    </a:ext>
                  </a:extLst>
                </a:gridCol>
                <a:gridCol w="760557">
                  <a:extLst>
                    <a:ext uri="{9D8B030D-6E8A-4147-A177-3AD203B41FA5}">
                      <a16:colId xmlns:a16="http://schemas.microsoft.com/office/drawing/2014/main" val="20006"/>
                    </a:ext>
                  </a:extLst>
                </a:gridCol>
                <a:gridCol w="660264">
                  <a:extLst>
                    <a:ext uri="{9D8B030D-6E8A-4147-A177-3AD203B41FA5}">
                      <a16:colId xmlns:a16="http://schemas.microsoft.com/office/drawing/2014/main" val="20007"/>
                    </a:ext>
                  </a:extLst>
                </a:gridCol>
                <a:gridCol w="579464">
                  <a:extLst>
                    <a:ext uri="{9D8B030D-6E8A-4147-A177-3AD203B41FA5}">
                      <a16:colId xmlns:a16="http://schemas.microsoft.com/office/drawing/2014/main" val="20008"/>
                    </a:ext>
                  </a:extLst>
                </a:gridCol>
              </a:tblGrid>
              <a:tr h="236537">
                <a:tc>
                  <a:txBody>
                    <a:bodyPr/>
                    <a:lstStyle/>
                    <a:p>
                      <a:pPr marL="0" marR="0">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New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 New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Updates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 Updates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Existing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 Existing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 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236537">
                <a:tc>
                  <a:txBody>
                    <a:bodyPr/>
                    <a:lstStyle/>
                    <a:p>
                      <a:pPr marL="0" marR="0">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DEM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7,643</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29.1%</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15,928</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30.5%</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40,332</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31.0%</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63,904</a:t>
                      </a:r>
                    </a:p>
                  </a:txBody>
                  <a:tcPr marL="68580" marR="68580" marT="0" marB="0">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29.8%</a:t>
                      </a: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36537">
                <a:tc>
                  <a:txBody>
                    <a:bodyPr/>
                    <a:lstStyle/>
                    <a:p>
                      <a:pPr marL="0" marR="0">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REP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7,757</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29.6%</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14,636</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28.1%</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38,182</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29.3%</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60,575</a:t>
                      </a:r>
                    </a:p>
                  </a:txBody>
                  <a:tcPr marL="68580" marR="68580" marT="0" marB="0">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28.2%</a:t>
                      </a: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6537">
                <a:tc>
                  <a:txBody>
                    <a:bodyPr/>
                    <a:lstStyle/>
                    <a:p>
                      <a:pPr marL="0" marR="0">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UAF</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9,837</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37.5%</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20,000</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38.4%</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48,218</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37.0%</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78,055</a:t>
                      </a:r>
                    </a:p>
                  </a:txBody>
                  <a:tcPr marL="68580" marR="68580" marT="0" marB="0">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36.4%</a:t>
                      </a: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36537">
                <a:tc>
                  <a:txBody>
                    <a:bodyPr/>
                    <a:lstStyle/>
                    <a:p>
                      <a:pPr marL="0" marR="0">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Other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1,006</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3.8%</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1,580</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3.0%</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3,450</a:t>
                      </a: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2.7%</a:t>
                      </a: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6,036</a:t>
                      </a:r>
                    </a:p>
                  </a:txBody>
                  <a:tcPr marL="68580" marR="68580" marT="0" marB="0">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2.8%</a:t>
                      </a: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6537">
                <a:tc>
                  <a:txBody>
                    <a:bodyPr/>
                    <a:lstStyle/>
                    <a:p>
                      <a:pPr marL="0" marR="0">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26,243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52,144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130,182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214,499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5"/>
                  </a:ext>
                </a:extLst>
              </a:tr>
            </a:tbl>
          </a:graphicData>
        </a:graphic>
      </p:graphicFrame>
      <p:sp>
        <p:nvSpPr>
          <p:cNvPr id="6" name="Slide Number Placeholder 5"/>
          <p:cNvSpPr>
            <a:spLocks noGrp="1"/>
          </p:cNvSpPr>
          <p:nvPr>
            <p:ph type="sldNum" sz="quarter" idx="12"/>
          </p:nvPr>
        </p:nvSpPr>
        <p:spPr/>
        <p:txBody>
          <a:bodyPr/>
          <a:lstStyle/>
          <a:p>
            <a:fld id="{AFF5447B-C807-4E87-8BD4-D4A5A0FE893C}" type="slidenum">
              <a:rPr lang="en-US" smtClean="0"/>
              <a:t>20</a:t>
            </a:fld>
            <a:endParaRPr lang="en-US"/>
          </a:p>
        </p:txBody>
      </p:sp>
    </p:spTree>
    <p:extLst>
      <p:ext uri="{BB962C8B-B14F-4D97-AF65-F5344CB8AC3E}">
        <p14:creationId xmlns:p14="http://schemas.microsoft.com/office/powerpoint/2010/main" val="5150314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87526" y="230189"/>
            <a:ext cx="8194675" cy="1114425"/>
          </a:xfrm>
        </p:spPr>
        <p:txBody>
          <a:bodyPr/>
          <a:lstStyle/>
          <a:p>
            <a:r>
              <a:rPr lang="en-US" sz="3600" dirty="0"/>
              <a:t>Voter Service and Polling Centers</a:t>
            </a:r>
            <a:endParaRPr lang="en-US" sz="2400" dirty="0"/>
          </a:p>
        </p:txBody>
      </p:sp>
      <p:sp>
        <p:nvSpPr>
          <p:cNvPr id="3" name="Content Placeholder 2"/>
          <p:cNvSpPr>
            <a:spLocks noGrp="1"/>
          </p:cNvSpPr>
          <p:nvPr>
            <p:ph idx="1"/>
          </p:nvPr>
        </p:nvSpPr>
        <p:spPr>
          <a:xfrm>
            <a:off x="2209800" y="1727995"/>
            <a:ext cx="7772400" cy="4137025"/>
          </a:xfrm>
        </p:spPr>
        <p:txBody>
          <a:bodyPr/>
          <a:lstStyle/>
          <a:p>
            <a:pPr marL="0" indent="0">
              <a:buNone/>
            </a:pPr>
            <a:r>
              <a:rPr lang="en-US" sz="1800" b="0" dirty="0">
                <a:effectLst/>
                <a:latin typeface="+mj-lt"/>
              </a:rPr>
              <a:t>Requirements for Voter Service and Polling Centers:</a:t>
            </a:r>
          </a:p>
          <a:p>
            <a:pPr marL="0" indent="0">
              <a:buNone/>
            </a:pPr>
            <a:endParaRPr lang="en-US" sz="1800" b="0" dirty="0">
              <a:effectLst/>
              <a:latin typeface="+mj-lt"/>
            </a:endParaRPr>
          </a:p>
          <a:p>
            <a:r>
              <a:rPr lang="en-US" sz="1800" b="0" dirty="0">
                <a:effectLst/>
                <a:latin typeface="+mj-lt"/>
              </a:rPr>
              <a:t>Counties with at least 25,000 active elector</a:t>
            </a:r>
          </a:p>
          <a:p>
            <a:pPr lvl="1">
              <a:buFont typeface="+mj-lt"/>
              <a:buAutoNum type="arabicPeriod"/>
            </a:pPr>
            <a:r>
              <a:rPr lang="en-US" sz="1800" b="0" dirty="0">
                <a:effectLst/>
                <a:latin typeface="+mj-lt"/>
              </a:rPr>
              <a:t>Early voting period (15 days before Election Day, excluding intervening Sundays):  At least 1 VSPC per every 30,000 active electors</a:t>
            </a:r>
          </a:p>
          <a:p>
            <a:pPr lvl="1">
              <a:buFont typeface="+mj-lt"/>
              <a:buAutoNum type="arabicPeriod"/>
            </a:pPr>
            <a:r>
              <a:rPr lang="en-US" sz="1800" b="0" dirty="0">
                <a:effectLst/>
                <a:latin typeface="+mj-lt"/>
              </a:rPr>
              <a:t>Election Day:  At least 1 VSPC for every 15,000 active electors, but no fewer than 3</a:t>
            </a:r>
          </a:p>
          <a:p>
            <a:pPr marL="457200" lvl="1" indent="0">
              <a:buNone/>
            </a:pPr>
            <a:endParaRPr lang="en-US" sz="1800" b="0" dirty="0">
              <a:effectLst/>
              <a:latin typeface="+mj-lt"/>
            </a:endParaRPr>
          </a:p>
          <a:p>
            <a:r>
              <a:rPr lang="en-US" sz="1800" b="0" dirty="0">
                <a:effectLst/>
                <a:latin typeface="+mj-lt"/>
              </a:rPr>
              <a:t>Counties with at least 10,000 but fewer than 25,000 active electors</a:t>
            </a:r>
          </a:p>
          <a:p>
            <a:pPr lvl="1">
              <a:buFont typeface="+mj-lt"/>
              <a:buAutoNum type="arabicPeriod"/>
            </a:pPr>
            <a:r>
              <a:rPr lang="en-US" sz="1800" b="0" dirty="0">
                <a:effectLst/>
                <a:latin typeface="+mj-lt"/>
              </a:rPr>
              <a:t>Early voting period:  At least 1 VSPC</a:t>
            </a:r>
          </a:p>
          <a:p>
            <a:pPr lvl="1">
              <a:buFont typeface="+mj-lt"/>
              <a:buAutoNum type="arabicPeriod"/>
            </a:pPr>
            <a:r>
              <a:rPr lang="en-US" sz="1800" b="0" dirty="0">
                <a:effectLst/>
                <a:latin typeface="+mj-lt"/>
              </a:rPr>
              <a:t>Election Day:  At least 3 VSPCs</a:t>
            </a:r>
          </a:p>
          <a:p>
            <a:pPr marL="457200" lvl="1" indent="0">
              <a:buNone/>
            </a:pPr>
            <a:endParaRPr lang="en-US" sz="1800" b="0" dirty="0">
              <a:effectLst/>
              <a:latin typeface="+mj-lt"/>
            </a:endParaRPr>
          </a:p>
          <a:p>
            <a:r>
              <a:rPr lang="en-US" sz="1800" b="0" dirty="0">
                <a:effectLst/>
                <a:latin typeface="+mj-lt"/>
              </a:rPr>
              <a:t>Counties with fewer than 10,000 active electors</a:t>
            </a:r>
          </a:p>
          <a:p>
            <a:pPr lvl="1">
              <a:buFont typeface="+mj-lt"/>
              <a:buAutoNum type="arabicPeriod"/>
            </a:pPr>
            <a:r>
              <a:rPr lang="en-US" sz="1800" b="0" dirty="0">
                <a:effectLst/>
                <a:latin typeface="+mj-lt"/>
              </a:rPr>
              <a:t>Early voting period:  At least 1 VSPC</a:t>
            </a:r>
          </a:p>
          <a:p>
            <a:pPr lvl="1">
              <a:buFont typeface="+mj-lt"/>
              <a:buAutoNum type="arabicPeriod"/>
            </a:pPr>
            <a:r>
              <a:rPr lang="en-US" sz="1800" b="0" dirty="0">
                <a:effectLst/>
                <a:latin typeface="+mj-lt"/>
              </a:rPr>
              <a:t>Election Day:  At least 1 VSPC</a:t>
            </a:r>
          </a:p>
          <a:p>
            <a:pPr lvl="1">
              <a:buFont typeface="+mj-lt"/>
              <a:buAutoNum type="arabicPeriod"/>
            </a:pPr>
            <a:endParaRPr lang="en-US" sz="1800" dirty="0">
              <a:latin typeface="+mj-lt"/>
            </a:endParaRPr>
          </a:p>
        </p:txBody>
      </p:sp>
      <p:sp>
        <p:nvSpPr>
          <p:cNvPr id="6" name="Slide Number Placeholder 5"/>
          <p:cNvSpPr>
            <a:spLocks noGrp="1"/>
          </p:cNvSpPr>
          <p:nvPr>
            <p:ph type="sldNum" sz="quarter" idx="12"/>
          </p:nvPr>
        </p:nvSpPr>
        <p:spPr/>
        <p:txBody>
          <a:bodyPr/>
          <a:lstStyle/>
          <a:p>
            <a:pPr>
              <a:defRPr/>
            </a:pPr>
            <a:fld id="{3F2EAB85-1E62-46D3-BF19-65C2E05E3CDA}" type="slidenum">
              <a:rPr lang="en-US" altLang="en-US" smtClean="0"/>
              <a:pPr>
                <a:defRPr/>
              </a:pPr>
              <a:t>21</a:t>
            </a:fld>
            <a:endParaRPr lang="en-US" altLang="en-US"/>
          </a:p>
        </p:txBody>
      </p:sp>
    </p:spTree>
    <p:extLst>
      <p:ext uri="{BB962C8B-B14F-4D97-AF65-F5344CB8AC3E}">
        <p14:creationId xmlns:p14="http://schemas.microsoft.com/office/powerpoint/2010/main" val="820174703"/>
      </p:ext>
    </p:extLst>
  </p:cSld>
  <p:clrMapOvr>
    <a:masterClrMapping/>
  </p:clrMapOvr>
  <p:transition>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1688"/>
            <a:ext cx="10515600" cy="1325563"/>
          </a:xfrm>
        </p:spPr>
        <p:txBody>
          <a:bodyPr/>
          <a:lstStyle/>
          <a:p>
            <a:pPr algn="ctr"/>
            <a:r>
              <a:rPr lang="en-US" dirty="0"/>
              <a:t>High Population County </a:t>
            </a:r>
            <a:br>
              <a:rPr lang="en-US" dirty="0"/>
            </a:br>
            <a:r>
              <a:rPr lang="en-US" dirty="0"/>
              <a:t>VSPC Requirements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17467667"/>
              </p:ext>
            </p:extLst>
          </p:nvPr>
        </p:nvGraphicFramePr>
        <p:xfrm>
          <a:off x="2800351" y="2400295"/>
          <a:ext cx="6400799" cy="2623984"/>
        </p:xfrm>
        <a:graphic>
          <a:graphicData uri="http://schemas.openxmlformats.org/drawingml/2006/table">
            <a:tbl>
              <a:tblPr firstRow="1" firstCol="1" bandRow="1"/>
              <a:tblGrid>
                <a:gridCol w="905748">
                  <a:extLst>
                    <a:ext uri="{9D8B030D-6E8A-4147-A177-3AD203B41FA5}">
                      <a16:colId xmlns:a16="http://schemas.microsoft.com/office/drawing/2014/main" val="20000"/>
                    </a:ext>
                  </a:extLst>
                </a:gridCol>
                <a:gridCol w="698582">
                  <a:extLst>
                    <a:ext uri="{9D8B030D-6E8A-4147-A177-3AD203B41FA5}">
                      <a16:colId xmlns:a16="http://schemas.microsoft.com/office/drawing/2014/main" val="20001"/>
                    </a:ext>
                  </a:extLst>
                </a:gridCol>
                <a:gridCol w="623562">
                  <a:extLst>
                    <a:ext uri="{9D8B030D-6E8A-4147-A177-3AD203B41FA5}">
                      <a16:colId xmlns:a16="http://schemas.microsoft.com/office/drawing/2014/main" val="20002"/>
                    </a:ext>
                  </a:extLst>
                </a:gridCol>
                <a:gridCol w="675869">
                  <a:extLst>
                    <a:ext uri="{9D8B030D-6E8A-4147-A177-3AD203B41FA5}">
                      <a16:colId xmlns:a16="http://schemas.microsoft.com/office/drawing/2014/main" val="20003"/>
                    </a:ext>
                  </a:extLst>
                </a:gridCol>
                <a:gridCol w="675869">
                  <a:extLst>
                    <a:ext uri="{9D8B030D-6E8A-4147-A177-3AD203B41FA5}">
                      <a16:colId xmlns:a16="http://schemas.microsoft.com/office/drawing/2014/main" val="20004"/>
                    </a:ext>
                  </a:extLst>
                </a:gridCol>
                <a:gridCol w="675869">
                  <a:extLst>
                    <a:ext uri="{9D8B030D-6E8A-4147-A177-3AD203B41FA5}">
                      <a16:colId xmlns:a16="http://schemas.microsoft.com/office/drawing/2014/main" val="20005"/>
                    </a:ext>
                  </a:extLst>
                </a:gridCol>
                <a:gridCol w="710282">
                  <a:extLst>
                    <a:ext uri="{9D8B030D-6E8A-4147-A177-3AD203B41FA5}">
                      <a16:colId xmlns:a16="http://schemas.microsoft.com/office/drawing/2014/main" val="20006"/>
                    </a:ext>
                  </a:extLst>
                </a:gridCol>
                <a:gridCol w="710282">
                  <a:extLst>
                    <a:ext uri="{9D8B030D-6E8A-4147-A177-3AD203B41FA5}">
                      <a16:colId xmlns:a16="http://schemas.microsoft.com/office/drawing/2014/main" val="20007"/>
                    </a:ext>
                  </a:extLst>
                </a:gridCol>
                <a:gridCol w="724736">
                  <a:extLst>
                    <a:ext uri="{9D8B030D-6E8A-4147-A177-3AD203B41FA5}">
                      <a16:colId xmlns:a16="http://schemas.microsoft.com/office/drawing/2014/main" val="20008"/>
                    </a:ext>
                  </a:extLst>
                </a:gridCol>
              </a:tblGrid>
              <a:tr h="403689">
                <a:tc>
                  <a:txBody>
                    <a:bodyPr/>
                    <a:lstStyle/>
                    <a:p>
                      <a:pPr marL="0" marR="0">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Active Pop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VSPCs 10.24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VSPCs 11.5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VSPCs 11.7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VSPCs 11.8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Statute 10.24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Statute 11.8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Primary Statute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Denver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354,536</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26</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 Paso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350,197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Arapahoe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340,839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Jefferson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353,979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Adams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210,622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16</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Larimer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206,530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Douglas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186,500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Boulder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197,393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16</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Weld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136,707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Pueblo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92,073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1845">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Mesa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84,736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22</a:t>
            </a:fld>
            <a:endParaRPr lang="en-US"/>
          </a:p>
        </p:txBody>
      </p:sp>
    </p:spTree>
    <p:extLst>
      <p:ext uri="{BB962C8B-B14F-4D97-AF65-F5344CB8AC3E}">
        <p14:creationId xmlns:p14="http://schemas.microsoft.com/office/powerpoint/2010/main" val="30924663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5582"/>
            <a:ext cx="10515600" cy="1325563"/>
          </a:xfrm>
        </p:spPr>
        <p:txBody>
          <a:bodyPr/>
          <a:lstStyle/>
          <a:p>
            <a:pPr algn="ctr"/>
            <a:r>
              <a:rPr lang="en-US" dirty="0"/>
              <a:t>Medium and Lower Population </a:t>
            </a:r>
            <a:br>
              <a:rPr lang="en-US" dirty="0"/>
            </a:br>
            <a:r>
              <a:rPr lang="en-US" dirty="0"/>
              <a:t>VSPC Requirements</a:t>
            </a:r>
          </a:p>
        </p:txBody>
      </p:sp>
      <p:sp>
        <p:nvSpPr>
          <p:cNvPr id="3" name="Content Placeholder 2"/>
          <p:cNvSpPr>
            <a:spLocks noGrp="1"/>
          </p:cNvSpPr>
          <p:nvPr>
            <p:ph idx="1"/>
          </p:nvPr>
        </p:nvSpPr>
        <p:spPr/>
        <p:txBody>
          <a:bodyPr/>
          <a:lstStyle/>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00000"/>
              </a:lnSpc>
              <a:spcBef>
                <a:spcPct val="0"/>
              </a:spcBef>
              <a:spcAft>
                <a:spcPct val="0"/>
              </a:spcAft>
              <a:buNone/>
            </a:pPr>
            <a:r>
              <a:rPr lang="en-US" altLang="en-US" sz="1100" dirty="0">
                <a:solidFill>
                  <a:prstClr val="black"/>
                </a:solidFill>
                <a:latin typeface="Calibri" panose="020F0502020204030204" pitchFamily="34" charset="0"/>
                <a:ea typeface="Calibri" panose="020F0502020204030204" pitchFamily="34" charset="0"/>
                <a:cs typeface="Times New Roman" panose="02020603050405020304" pitchFamily="18" charset="0"/>
              </a:rPr>
              <a:t>*Gunnison County (9,804 pop) opened three VSPCs on Election Day 2016.  Rio Blanco County (3,894 pop), San Miguel County (5,055), and Yuma County (5,307) each opened two VSPCs for 2016 General Election.</a:t>
            </a:r>
            <a:endParaRPr lang="en-US" altLang="en-US" sz="1800" dirty="0">
              <a:solidFill>
                <a:prstClr val="black"/>
              </a:solidFill>
              <a:latin typeface="Arial" panose="020B0604020202020204" pitchFamily="34" charset="0"/>
            </a:endParaRPr>
          </a:p>
          <a:p>
            <a:endParaRPr lang="en-US" dirty="0"/>
          </a:p>
          <a:p>
            <a:endParaRPr lang="en-US" dirty="0"/>
          </a:p>
          <a:p>
            <a:endParaRPr lang="en-US" dirty="0"/>
          </a:p>
          <a:p>
            <a:endParaRPr lang="en-US" dirty="0"/>
          </a:p>
          <a:p>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2692658325"/>
              </p:ext>
            </p:extLst>
          </p:nvPr>
        </p:nvGraphicFramePr>
        <p:xfrm>
          <a:off x="2771776" y="1646244"/>
          <a:ext cx="6467474" cy="3820888"/>
        </p:xfrm>
        <a:graphic>
          <a:graphicData uri="http://schemas.openxmlformats.org/drawingml/2006/table">
            <a:tbl>
              <a:tblPr firstRow="1" firstCol="1" bandRow="1"/>
              <a:tblGrid>
                <a:gridCol w="970121">
                  <a:extLst>
                    <a:ext uri="{9D8B030D-6E8A-4147-A177-3AD203B41FA5}">
                      <a16:colId xmlns:a16="http://schemas.microsoft.com/office/drawing/2014/main" val="20000"/>
                    </a:ext>
                  </a:extLst>
                </a:gridCol>
                <a:gridCol w="802371">
                  <a:extLst>
                    <a:ext uri="{9D8B030D-6E8A-4147-A177-3AD203B41FA5}">
                      <a16:colId xmlns:a16="http://schemas.microsoft.com/office/drawing/2014/main" val="20001"/>
                    </a:ext>
                  </a:extLst>
                </a:gridCol>
                <a:gridCol w="610368">
                  <a:extLst>
                    <a:ext uri="{9D8B030D-6E8A-4147-A177-3AD203B41FA5}">
                      <a16:colId xmlns:a16="http://schemas.microsoft.com/office/drawing/2014/main" val="20002"/>
                    </a:ext>
                  </a:extLst>
                </a:gridCol>
                <a:gridCol w="661569">
                  <a:extLst>
                    <a:ext uri="{9D8B030D-6E8A-4147-A177-3AD203B41FA5}">
                      <a16:colId xmlns:a16="http://schemas.microsoft.com/office/drawing/2014/main" val="20003"/>
                    </a:ext>
                  </a:extLst>
                </a:gridCol>
                <a:gridCol w="661569">
                  <a:extLst>
                    <a:ext uri="{9D8B030D-6E8A-4147-A177-3AD203B41FA5}">
                      <a16:colId xmlns:a16="http://schemas.microsoft.com/office/drawing/2014/main" val="20004"/>
                    </a:ext>
                  </a:extLst>
                </a:gridCol>
                <a:gridCol w="661569">
                  <a:extLst>
                    <a:ext uri="{9D8B030D-6E8A-4147-A177-3AD203B41FA5}">
                      <a16:colId xmlns:a16="http://schemas.microsoft.com/office/drawing/2014/main" val="20005"/>
                    </a:ext>
                  </a:extLst>
                </a:gridCol>
                <a:gridCol w="695253">
                  <a:extLst>
                    <a:ext uri="{9D8B030D-6E8A-4147-A177-3AD203B41FA5}">
                      <a16:colId xmlns:a16="http://schemas.microsoft.com/office/drawing/2014/main" val="20006"/>
                    </a:ext>
                  </a:extLst>
                </a:gridCol>
                <a:gridCol w="695253">
                  <a:extLst>
                    <a:ext uri="{9D8B030D-6E8A-4147-A177-3AD203B41FA5}">
                      <a16:colId xmlns:a16="http://schemas.microsoft.com/office/drawing/2014/main" val="20007"/>
                    </a:ext>
                  </a:extLst>
                </a:gridCol>
                <a:gridCol w="709401">
                  <a:extLst>
                    <a:ext uri="{9D8B030D-6E8A-4147-A177-3AD203B41FA5}">
                      <a16:colId xmlns:a16="http://schemas.microsoft.com/office/drawing/2014/main" val="20008"/>
                    </a:ext>
                  </a:extLst>
                </a:gridCol>
              </a:tblGrid>
              <a:tr h="363895">
                <a:tc>
                  <a:txBody>
                    <a:bodyPr/>
                    <a:lstStyle/>
                    <a:p>
                      <a:pPr marL="0" marR="0">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Active Pop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VSPCs 10.24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VSPCs 11.5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VSPCs 11.7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VSPCs 11.8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Statute 10.24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Statute 11.8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Primary Statute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Broomfield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36,599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 Plata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34,122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Garfield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28,213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Eagle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27,032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Fremont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24,610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Montrose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22,939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Summit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18,361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Delta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17,974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Elbert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16,266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Teller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15,921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Routt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15,873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Montezuma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15,491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Morgan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13,172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Chafee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11,824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Pitkin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11,704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Park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11,099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Logan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10,599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81947">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Otero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10,110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81947">
                <a:tc>
                  <a:txBody>
                    <a:bodyPr/>
                    <a:lstStyle/>
                    <a:p>
                      <a:pPr marL="0" marR="0">
                        <a:spcBef>
                          <a:spcPts val="0"/>
                        </a:spcBef>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35 Counties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Under 10k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bl>
          </a:graphicData>
        </a:graphic>
      </p:graphicFrame>
      <p:sp>
        <p:nvSpPr>
          <p:cNvPr id="6" name="Slide Number Placeholder 5"/>
          <p:cNvSpPr>
            <a:spLocks noGrp="1"/>
          </p:cNvSpPr>
          <p:nvPr>
            <p:ph type="sldNum" sz="quarter" idx="12"/>
          </p:nvPr>
        </p:nvSpPr>
        <p:spPr/>
        <p:txBody>
          <a:bodyPr/>
          <a:lstStyle/>
          <a:p>
            <a:fld id="{AFF5447B-C807-4E87-8BD4-D4A5A0FE893C}" type="slidenum">
              <a:rPr lang="en-US" smtClean="0"/>
              <a:t>23</a:t>
            </a:fld>
            <a:endParaRPr lang="en-US"/>
          </a:p>
        </p:txBody>
      </p:sp>
    </p:spTree>
    <p:extLst>
      <p:ext uri="{BB962C8B-B14F-4D97-AF65-F5344CB8AC3E}">
        <p14:creationId xmlns:p14="http://schemas.microsoft.com/office/powerpoint/2010/main" val="3010328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VSPC Requirements Based on </a:t>
            </a:r>
            <a:br>
              <a:rPr lang="en-US" dirty="0"/>
            </a:br>
            <a:r>
              <a:rPr lang="en-US" dirty="0"/>
              <a:t>2016 General Active Voters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92567505"/>
              </p:ext>
            </p:extLst>
          </p:nvPr>
        </p:nvGraphicFramePr>
        <p:xfrm>
          <a:off x="4143374" y="2305045"/>
          <a:ext cx="3963035" cy="2822104"/>
        </p:xfrm>
        <a:graphic>
          <a:graphicData uri="http://schemas.openxmlformats.org/drawingml/2006/table">
            <a:tbl>
              <a:tblPr firstRow="1" firstCol="1" bandRow="1"/>
              <a:tblGrid>
                <a:gridCol w="934316">
                  <a:extLst>
                    <a:ext uri="{9D8B030D-6E8A-4147-A177-3AD203B41FA5}">
                      <a16:colId xmlns:a16="http://schemas.microsoft.com/office/drawing/2014/main" val="20000"/>
                    </a:ext>
                  </a:extLst>
                </a:gridCol>
                <a:gridCol w="815752">
                  <a:extLst>
                    <a:ext uri="{9D8B030D-6E8A-4147-A177-3AD203B41FA5}">
                      <a16:colId xmlns:a16="http://schemas.microsoft.com/office/drawing/2014/main" val="20001"/>
                    </a:ext>
                  </a:extLst>
                </a:gridCol>
                <a:gridCol w="732686">
                  <a:extLst>
                    <a:ext uri="{9D8B030D-6E8A-4147-A177-3AD203B41FA5}">
                      <a16:colId xmlns:a16="http://schemas.microsoft.com/office/drawing/2014/main" val="20002"/>
                    </a:ext>
                  </a:extLst>
                </a:gridCol>
                <a:gridCol w="732686">
                  <a:extLst>
                    <a:ext uri="{9D8B030D-6E8A-4147-A177-3AD203B41FA5}">
                      <a16:colId xmlns:a16="http://schemas.microsoft.com/office/drawing/2014/main" val="20003"/>
                    </a:ext>
                  </a:extLst>
                </a:gridCol>
                <a:gridCol w="747595">
                  <a:extLst>
                    <a:ext uri="{9D8B030D-6E8A-4147-A177-3AD203B41FA5}">
                      <a16:colId xmlns:a16="http://schemas.microsoft.com/office/drawing/2014/main" val="20004"/>
                    </a:ext>
                  </a:extLst>
                </a:gridCol>
              </a:tblGrid>
              <a:tr h="604735">
                <a:tc>
                  <a:txBody>
                    <a:bodyPr/>
                    <a:lstStyle/>
                    <a:p>
                      <a:pPr marL="0" marR="0">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2016 Active pop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Statute First Day Early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Statute Election Day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Primary Statute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Denver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rPr>
                        <a:t>402,008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 Paso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388,384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Arapahoe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368,678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Jefferson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384,559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Adams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rPr>
                        <a:t>242,983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Larimer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228,644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Douglas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214,934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Boulder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rPr>
                        <a:t>215,366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Weld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162,863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Pueblo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98,706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1579">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Mesa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92,058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4" name="Slide Number Placeholder 3"/>
          <p:cNvSpPr>
            <a:spLocks noGrp="1"/>
          </p:cNvSpPr>
          <p:nvPr>
            <p:ph type="sldNum" sz="quarter" idx="12"/>
          </p:nvPr>
        </p:nvSpPr>
        <p:spPr/>
        <p:txBody>
          <a:bodyPr/>
          <a:lstStyle/>
          <a:p>
            <a:fld id="{AFF5447B-C807-4E87-8BD4-D4A5A0FE893C}" type="slidenum">
              <a:rPr lang="en-US" smtClean="0"/>
              <a:t>24</a:t>
            </a:fld>
            <a:endParaRPr lang="en-US"/>
          </a:p>
        </p:txBody>
      </p:sp>
    </p:spTree>
    <p:extLst>
      <p:ext uri="{BB962C8B-B14F-4D97-AF65-F5344CB8AC3E}">
        <p14:creationId xmlns:p14="http://schemas.microsoft.com/office/powerpoint/2010/main" val="1847712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VSPC Requirements Based on </a:t>
            </a:r>
            <a:br>
              <a:rPr lang="en-US" dirty="0"/>
            </a:br>
            <a:r>
              <a:rPr lang="en-US" dirty="0"/>
              <a:t>2016 General Active Voters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41148654"/>
              </p:ext>
            </p:extLst>
          </p:nvPr>
        </p:nvGraphicFramePr>
        <p:xfrm>
          <a:off x="4204335" y="1981195"/>
          <a:ext cx="3844291" cy="4062259"/>
        </p:xfrm>
        <a:graphic>
          <a:graphicData uri="http://schemas.openxmlformats.org/drawingml/2006/table">
            <a:tbl>
              <a:tblPr firstRow="1" firstCol="1" bandRow="1"/>
              <a:tblGrid>
                <a:gridCol w="963079">
                  <a:extLst>
                    <a:ext uri="{9D8B030D-6E8A-4147-A177-3AD203B41FA5}">
                      <a16:colId xmlns:a16="http://schemas.microsoft.com/office/drawing/2014/main" val="20000"/>
                    </a:ext>
                  </a:extLst>
                </a:gridCol>
                <a:gridCol w="796547">
                  <a:extLst>
                    <a:ext uri="{9D8B030D-6E8A-4147-A177-3AD203B41FA5}">
                      <a16:colId xmlns:a16="http://schemas.microsoft.com/office/drawing/2014/main" val="20001"/>
                    </a:ext>
                  </a:extLst>
                </a:gridCol>
                <a:gridCol w="690207">
                  <a:extLst>
                    <a:ext uri="{9D8B030D-6E8A-4147-A177-3AD203B41FA5}">
                      <a16:colId xmlns:a16="http://schemas.microsoft.com/office/drawing/2014/main" val="20002"/>
                    </a:ext>
                  </a:extLst>
                </a:gridCol>
                <a:gridCol w="690207">
                  <a:extLst>
                    <a:ext uri="{9D8B030D-6E8A-4147-A177-3AD203B41FA5}">
                      <a16:colId xmlns:a16="http://schemas.microsoft.com/office/drawing/2014/main" val="20003"/>
                    </a:ext>
                  </a:extLst>
                </a:gridCol>
                <a:gridCol w="704251">
                  <a:extLst>
                    <a:ext uri="{9D8B030D-6E8A-4147-A177-3AD203B41FA5}">
                      <a16:colId xmlns:a16="http://schemas.microsoft.com/office/drawing/2014/main" val="20004"/>
                    </a:ext>
                  </a:extLst>
                </a:gridCol>
              </a:tblGrid>
              <a:tr h="529859">
                <a:tc>
                  <a:txBody>
                    <a:bodyPr/>
                    <a:lstStyle/>
                    <a:p>
                      <a:pPr marL="0" marR="0">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Active Pop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Statute First Day Early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Statute Election Day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Primary Statute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Broomfield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43,255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 Plata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36,737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Garfield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31,845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Eagle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Fremont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26,725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Montrose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24,819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Summit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19,931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Delta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19,591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Elbert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18,152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Teller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16,809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Routt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16,937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Montezuma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16,435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Morgan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14,493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Chafee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12,836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Pitkin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12,705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Park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12,475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Logan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Otero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10,683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76620">
                <a:tc>
                  <a:txBody>
                    <a:bodyPr/>
                    <a:lstStyle/>
                    <a:p>
                      <a:pPr marL="0" marR="0">
                        <a:spcBef>
                          <a:spcPts val="0"/>
                        </a:spcBef>
                        <a:spcAft>
                          <a:spcPts val="0"/>
                        </a:spcAft>
                      </a:pPr>
                      <a:r>
                        <a:rPr lang="en-US" sz="10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Grand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10,336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76620">
                <a:tc>
                  <a:txBody>
                    <a:bodyPr/>
                    <a:lstStyle/>
                    <a:p>
                      <a:pPr marL="0" marR="0">
                        <a:spcBef>
                          <a:spcPts val="0"/>
                        </a:spcBef>
                        <a:spcAft>
                          <a:spcPts val="0"/>
                        </a:spcAft>
                      </a:pPr>
                      <a:r>
                        <a:rPr lang="en-US" sz="1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34 Counties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BDD6EE"/>
                    </a:solidFill>
                  </a:tcPr>
                </a:tc>
                <a:tc>
                  <a:txBody>
                    <a:bodyPr/>
                    <a:lstStyle/>
                    <a:p>
                      <a:pPr marL="0" marR="0" algn="r">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Under 10k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bl>
          </a:graphicData>
        </a:graphic>
      </p:graphicFrame>
      <p:sp>
        <p:nvSpPr>
          <p:cNvPr id="4" name="Slide Number Placeholder 3"/>
          <p:cNvSpPr>
            <a:spLocks noGrp="1"/>
          </p:cNvSpPr>
          <p:nvPr>
            <p:ph type="sldNum" sz="quarter" idx="12"/>
          </p:nvPr>
        </p:nvSpPr>
        <p:spPr/>
        <p:txBody>
          <a:bodyPr/>
          <a:lstStyle/>
          <a:p>
            <a:fld id="{AFF5447B-C807-4E87-8BD4-D4A5A0FE893C}" type="slidenum">
              <a:rPr lang="en-US" smtClean="0"/>
              <a:t>25</a:t>
            </a:fld>
            <a:endParaRPr lang="en-US"/>
          </a:p>
        </p:txBody>
      </p:sp>
    </p:spTree>
    <p:extLst>
      <p:ext uri="{BB962C8B-B14F-4D97-AF65-F5344CB8AC3E}">
        <p14:creationId xmlns:p14="http://schemas.microsoft.com/office/powerpoint/2010/main" val="629692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Total VSPC Transactions By Day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52951907"/>
              </p:ext>
            </p:extLst>
          </p:nvPr>
        </p:nvGraphicFramePr>
        <p:xfrm>
          <a:off x="838200" y="1690688"/>
          <a:ext cx="10515600" cy="4835617"/>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3</a:t>
            </a:fld>
            <a:endParaRPr lang="en-US"/>
          </a:p>
        </p:txBody>
      </p:sp>
    </p:spTree>
    <p:extLst>
      <p:ext uri="{BB962C8B-B14F-4D97-AF65-F5344CB8AC3E}">
        <p14:creationId xmlns:p14="http://schemas.microsoft.com/office/powerpoint/2010/main" val="2619559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VSPC New Registrations By Day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860199856"/>
              </p:ext>
            </p:extLst>
          </p:nvPr>
        </p:nvGraphicFramePr>
        <p:xfrm>
          <a:off x="838200" y="1690688"/>
          <a:ext cx="10515600" cy="4835617"/>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4</a:t>
            </a:fld>
            <a:endParaRPr lang="en-US"/>
          </a:p>
        </p:txBody>
      </p:sp>
    </p:spTree>
    <p:extLst>
      <p:ext uri="{BB962C8B-B14F-4D97-AF65-F5344CB8AC3E}">
        <p14:creationId xmlns:p14="http://schemas.microsoft.com/office/powerpoint/2010/main" val="1604189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VSPC Updated Registrations By Day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528886210"/>
              </p:ext>
            </p:extLst>
          </p:nvPr>
        </p:nvGraphicFramePr>
        <p:xfrm>
          <a:off x="838200" y="1690688"/>
          <a:ext cx="10515600" cy="4835617"/>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5</a:t>
            </a:fld>
            <a:endParaRPr lang="en-US"/>
          </a:p>
        </p:txBody>
      </p:sp>
    </p:spTree>
    <p:extLst>
      <p:ext uri="{BB962C8B-B14F-4D97-AF65-F5344CB8AC3E}">
        <p14:creationId xmlns:p14="http://schemas.microsoft.com/office/powerpoint/2010/main" val="1708088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VSPC Existing Voters By Day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874693982"/>
              </p:ext>
            </p:extLst>
          </p:nvPr>
        </p:nvGraphicFramePr>
        <p:xfrm>
          <a:off x="838200" y="1690688"/>
          <a:ext cx="10515600" cy="4835617"/>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6</a:t>
            </a:fld>
            <a:endParaRPr lang="en-US"/>
          </a:p>
        </p:txBody>
      </p:sp>
    </p:spTree>
    <p:extLst>
      <p:ext uri="{BB962C8B-B14F-4D97-AF65-F5344CB8AC3E}">
        <p14:creationId xmlns:p14="http://schemas.microsoft.com/office/powerpoint/2010/main" val="3609499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Statewide Transactions </a:t>
            </a:r>
            <a:br>
              <a:rPr lang="en-US" dirty="0"/>
            </a:br>
            <a:r>
              <a:rPr lang="en-US" dirty="0"/>
              <a:t>Per VSPC/Per Day</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166741656"/>
              </p:ext>
            </p:extLst>
          </p:nvPr>
        </p:nvGraphicFramePr>
        <p:xfrm>
          <a:off x="261257" y="1825625"/>
          <a:ext cx="11321144"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AFF5447B-C807-4E87-8BD4-D4A5A0FE893C}" type="slidenum">
              <a:rPr lang="en-US" smtClean="0"/>
              <a:t>7</a:t>
            </a:fld>
            <a:endParaRPr lang="en-US"/>
          </a:p>
        </p:txBody>
      </p:sp>
    </p:spTree>
    <p:extLst>
      <p:ext uri="{BB962C8B-B14F-4D97-AF65-F5344CB8AC3E}">
        <p14:creationId xmlns:p14="http://schemas.microsoft.com/office/powerpoint/2010/main" val="2950085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Statewide Transactions </a:t>
            </a:r>
            <a:br>
              <a:rPr lang="en-US" dirty="0"/>
            </a:br>
            <a:r>
              <a:rPr lang="en-US" dirty="0"/>
              <a:t>Per VSPC/Per Hour</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74435832"/>
              </p:ext>
            </p:extLst>
          </p:nvPr>
        </p:nvGraphicFramePr>
        <p:xfrm>
          <a:off x="251013" y="1825625"/>
          <a:ext cx="11510682"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8</a:t>
            </a:fld>
            <a:endParaRPr lang="en-US"/>
          </a:p>
        </p:txBody>
      </p:sp>
    </p:spTree>
    <p:extLst>
      <p:ext uri="{BB962C8B-B14F-4D97-AF65-F5344CB8AC3E}">
        <p14:creationId xmlns:p14="http://schemas.microsoft.com/office/powerpoint/2010/main" val="654552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Adams County Transactions </a:t>
            </a:r>
            <a:br>
              <a:rPr lang="en-US" dirty="0"/>
            </a:br>
            <a:r>
              <a:rPr lang="en-US" dirty="0"/>
              <a:t>By VSPC/By Day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72927614"/>
              </p:ext>
            </p:extLst>
          </p:nvPr>
        </p:nvGraphicFramePr>
        <p:xfrm>
          <a:off x="409575" y="1825625"/>
          <a:ext cx="11277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p:cNvSpPr>
            <a:spLocks noGrp="1"/>
          </p:cNvSpPr>
          <p:nvPr>
            <p:ph type="sldNum" sz="quarter" idx="12"/>
          </p:nvPr>
        </p:nvSpPr>
        <p:spPr/>
        <p:txBody>
          <a:bodyPr/>
          <a:lstStyle/>
          <a:p>
            <a:fld id="{AFF5447B-C807-4E87-8BD4-D4A5A0FE893C}" type="slidenum">
              <a:rPr lang="en-US" smtClean="0"/>
              <a:t>9</a:t>
            </a:fld>
            <a:endParaRPr lang="en-US"/>
          </a:p>
        </p:txBody>
      </p:sp>
    </p:spTree>
    <p:extLst>
      <p:ext uri="{BB962C8B-B14F-4D97-AF65-F5344CB8AC3E}">
        <p14:creationId xmlns:p14="http://schemas.microsoft.com/office/powerpoint/2010/main" val="2226178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efault Design">
  <a:themeElements>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fontScheme name="Default Design">
      <a:majorFont>
        <a:latin typeface="Times New Roman"/>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70E03"/>
        </a:solidFill>
        <a:ln>
          <a:noFill/>
        </a:ln>
        <a:effectLst/>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rgbClr val="970E03"/>
        </a:solidFill>
        <a:ln>
          <a:noFill/>
        </a:ln>
        <a:effectLst/>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4323</TotalTime>
  <Words>1449</Words>
  <Application>Microsoft Macintosh PowerPoint</Application>
  <PresentationFormat>Widescreen</PresentationFormat>
  <Paragraphs>874</Paragraphs>
  <Slides>25</Slides>
  <Notes>3</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25</vt:i4>
      </vt:variant>
    </vt:vector>
  </HeadingPairs>
  <TitlesOfParts>
    <vt:vector size="34" baseType="lpstr">
      <vt:lpstr>Arial</vt:lpstr>
      <vt:lpstr>Calibri</vt:lpstr>
      <vt:lpstr>Calibri Light</vt:lpstr>
      <vt:lpstr>Tahoma</vt:lpstr>
      <vt:lpstr>Times New Roman</vt:lpstr>
      <vt:lpstr>Wingdings</vt:lpstr>
      <vt:lpstr>Office Theme</vt:lpstr>
      <vt:lpstr>1_Office Theme</vt:lpstr>
      <vt:lpstr>Default Design</vt:lpstr>
      <vt:lpstr>Colorado Secretary of State’s Office </vt:lpstr>
      <vt:lpstr>2016 General Election</vt:lpstr>
      <vt:lpstr>Total VSPC Transactions By Day</vt:lpstr>
      <vt:lpstr>VSPC New Registrations By Day</vt:lpstr>
      <vt:lpstr>VSPC Updated Registrations By Day</vt:lpstr>
      <vt:lpstr>VSPC Existing Voters By Day</vt:lpstr>
      <vt:lpstr>Statewide Transactions  Per VSPC/Per Day</vt:lpstr>
      <vt:lpstr>Statewide Transactions  Per VSPC/Per Hour</vt:lpstr>
      <vt:lpstr>Adams County Transactions  By VSPC/By Day</vt:lpstr>
      <vt:lpstr>Adams County Transactions  By VSPC/By Hour</vt:lpstr>
      <vt:lpstr>Arapahoe County Transactions  By VSPC/By Day</vt:lpstr>
      <vt:lpstr>Arapahoe County Transactions  By VSPC/By Hour</vt:lpstr>
      <vt:lpstr>Denver County Transactions  By VSPC/By Day</vt:lpstr>
      <vt:lpstr>Denver County Transactions  By VSPC/By Hour</vt:lpstr>
      <vt:lpstr>El Paso County Transactions  By VSPC/By Day</vt:lpstr>
      <vt:lpstr>El Paso County Transactions  By VSPC/By Hour</vt:lpstr>
      <vt:lpstr>Jefferson County Transactions  By VSPC/By Day</vt:lpstr>
      <vt:lpstr>Jefferson County Transactions  By VSPC/By Hour</vt:lpstr>
      <vt:lpstr>Total VSPC Transactions from 10.17-11.8</vt:lpstr>
      <vt:lpstr>Transactions by Party</vt:lpstr>
      <vt:lpstr>Voter Service and Polling Centers</vt:lpstr>
      <vt:lpstr>High Population County  VSPC Requirements</vt:lpstr>
      <vt:lpstr>Medium and Lower Population  VSPC Requirements</vt:lpstr>
      <vt:lpstr>VSPC Requirements Based on  2016 General Active Voters</vt:lpstr>
      <vt:lpstr>VSPC Requirements Based on  2016 General Active Voters</vt:lpstr>
    </vt:vector>
  </TitlesOfParts>
  <Company>CDOS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Judd Choate</dc:creator>
  <cp:lastModifiedBy>Amy Grant</cp:lastModifiedBy>
  <cp:revision>60</cp:revision>
  <cp:lastPrinted>2017-01-10T16:38:59Z</cp:lastPrinted>
  <dcterms:created xsi:type="dcterms:W3CDTF">2016-12-23T23:06:25Z</dcterms:created>
  <dcterms:modified xsi:type="dcterms:W3CDTF">2022-03-24T19:59:58Z</dcterms:modified>
</cp:coreProperties>
</file>