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586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163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22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82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88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62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86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70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2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21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9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9F9F0-4F33-483C-B617-A5AD60A4A892}" type="datetimeFigureOut">
              <a:rPr lang="en-US" smtClean="0"/>
              <a:t>3/24/22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96B7B-35A3-4F5F-8C3B-1C35B7115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464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7461"/>
            <a:ext cx="10515600" cy="895263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2018 Legislative Session</a:t>
            </a:r>
            <a:br>
              <a:rPr lang="en-US" sz="3200" b="1" dirty="0"/>
            </a:br>
            <a:r>
              <a:rPr lang="en-US" sz="3200" b="1" dirty="0"/>
              <a:t>Changes to Election Law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367482"/>
            <a:ext cx="10515600" cy="4351338"/>
          </a:xfrm>
        </p:spPr>
        <p:txBody>
          <a:bodyPr>
            <a:noAutofit/>
          </a:bodyPr>
          <a:lstStyle/>
          <a:p>
            <a:r>
              <a:rPr lang="en-US" sz="1800" dirty="0"/>
              <a:t>SB18-233: Elections Cleanup Bill (Marble-Fenberg/Foote-Neville)</a:t>
            </a:r>
          </a:p>
          <a:p>
            <a:pPr lvl="1"/>
            <a:r>
              <a:rPr lang="en-US" sz="1600" dirty="0"/>
              <a:t>Senate 35-0</a:t>
            </a:r>
          </a:p>
          <a:p>
            <a:pPr lvl="1"/>
            <a:r>
              <a:rPr lang="en-US" sz="1600" dirty="0"/>
              <a:t>House 65-0</a:t>
            </a:r>
          </a:p>
          <a:p>
            <a:pPr lvl="1"/>
            <a:r>
              <a:rPr lang="en-US" sz="1600" dirty="0"/>
              <a:t>Omnibus election bill making various technical changes, including:</a:t>
            </a:r>
          </a:p>
          <a:p>
            <a:pPr lvl="2"/>
            <a:r>
              <a:rPr lang="en-US" sz="1200" dirty="0"/>
              <a:t>Improves the accuracy of the state’s voter registration database by allowing for automatic updates to an elector’s registration address when they renew their driver’s license at a DMV</a:t>
            </a:r>
          </a:p>
          <a:p>
            <a:pPr lvl="2"/>
            <a:r>
              <a:rPr lang="en-US" sz="1200" dirty="0"/>
              <a:t>Saves money for Colorado’s county clerks by making the ballot secrecy sleeve optional under certain conditions.</a:t>
            </a:r>
          </a:p>
          <a:p>
            <a:pPr lvl="2"/>
            <a:r>
              <a:rPr lang="en-US" sz="1200" dirty="0"/>
              <a:t>Updates several timelines associated with canvassing, certifying the abstract of the vote, and requesting recounts; all in order to accommodate the new requirement to perform the state’s risk-limiting audits</a:t>
            </a:r>
          </a:p>
          <a:p>
            <a:pPr lvl="2"/>
            <a:r>
              <a:rPr lang="en-US" sz="1200" dirty="0"/>
              <a:t>Allows more time for the training of election judges and allows county clerks to appoint election judges who reside in another county, if necessary</a:t>
            </a:r>
          </a:p>
          <a:p>
            <a:pPr lvl="2"/>
            <a:r>
              <a:rPr lang="en-US" sz="1200" dirty="0"/>
              <a:t>Updates outmoded language throughout Title 1 referring to “precincts” and “polling locations”</a:t>
            </a:r>
          </a:p>
          <a:p>
            <a:pPr marL="457200" lvl="1" indent="0">
              <a:buNone/>
            </a:pPr>
            <a:endParaRPr lang="en-US" sz="1600" dirty="0"/>
          </a:p>
          <a:p>
            <a:r>
              <a:rPr lang="en-US" sz="1800" dirty="0"/>
              <a:t>HB18-1047: Campaign Finance Cleanup Bill (Lontine/Gardner)</a:t>
            </a:r>
          </a:p>
          <a:p>
            <a:pPr lvl="1"/>
            <a:r>
              <a:rPr lang="en-US" sz="1600" dirty="0"/>
              <a:t>House 50-11</a:t>
            </a:r>
          </a:p>
          <a:p>
            <a:pPr lvl="1"/>
            <a:r>
              <a:rPr lang="en-US" sz="1600" dirty="0"/>
              <a:t>Senate 35-0</a:t>
            </a:r>
          </a:p>
          <a:p>
            <a:pPr lvl="1"/>
            <a:r>
              <a:rPr lang="en-US" sz="1600" dirty="0"/>
              <a:t>Omnibus campaign finance bill making various technical changes, including:</a:t>
            </a:r>
          </a:p>
          <a:p>
            <a:pPr lvl="2"/>
            <a:r>
              <a:rPr lang="en-US" sz="1200" dirty="0"/>
              <a:t>Eliminates redundant donor reports</a:t>
            </a:r>
          </a:p>
          <a:p>
            <a:pPr lvl="2"/>
            <a:r>
              <a:rPr lang="en-US" sz="1200" dirty="0"/>
              <a:t>Fixes error in previous legislation that required major contributor reports during the year a candidate is not on the ballot</a:t>
            </a:r>
          </a:p>
          <a:p>
            <a:pPr lvl="2"/>
            <a:r>
              <a:rPr lang="en-US" sz="1200" dirty="0"/>
              <a:t>Modernizes language around paper-filing requirements and TRACER</a:t>
            </a:r>
          </a:p>
          <a:p>
            <a:pPr lvl="2"/>
            <a:r>
              <a:rPr lang="en-US" sz="1200" dirty="0"/>
              <a:t>Clarifies certain complaint and procedural issues and the distinction between different types of committees </a:t>
            </a:r>
          </a:p>
          <a:p>
            <a:pPr lvl="2"/>
            <a:r>
              <a:rPr lang="en-US" sz="1200" dirty="0"/>
              <a:t>Places additional safeguards in the law to prevent the political use of public funds</a:t>
            </a:r>
          </a:p>
          <a:p>
            <a:pPr lvl="1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78022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550" y="282748"/>
            <a:ext cx="11617411" cy="895263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2018 Legislative Session</a:t>
            </a:r>
            <a:br>
              <a:rPr lang="en-US" sz="3200" b="1" dirty="0"/>
            </a:br>
            <a:r>
              <a:rPr lang="en-US" sz="3200" b="1" dirty="0"/>
              <a:t>Changes to Election Law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5373" y="1367482"/>
            <a:ext cx="11098427" cy="4351338"/>
          </a:xfrm>
        </p:spPr>
        <p:txBody>
          <a:bodyPr>
            <a:noAutofit/>
          </a:bodyPr>
          <a:lstStyle/>
          <a:p>
            <a:r>
              <a:rPr lang="en-US" sz="1800" dirty="0"/>
              <a:t>SB18-076: Ban Vote Trading (Lundberg/Melton)</a:t>
            </a:r>
          </a:p>
          <a:p>
            <a:pPr lvl="1"/>
            <a:r>
              <a:rPr lang="en-US" sz="1600" dirty="0"/>
              <a:t>Senate 33-0</a:t>
            </a:r>
          </a:p>
          <a:p>
            <a:pPr lvl="1"/>
            <a:r>
              <a:rPr lang="en-US" sz="1600" dirty="0"/>
              <a:t>House 35-29</a:t>
            </a:r>
          </a:p>
          <a:p>
            <a:pPr lvl="1"/>
            <a:r>
              <a:rPr lang="en-US" sz="1600" dirty="0"/>
              <a:t>Prohibits the facilitation of vote trading between electors in Colorado or between Colorado electors and electors in other states</a:t>
            </a:r>
          </a:p>
          <a:p>
            <a:pPr lvl="1"/>
            <a:r>
              <a:rPr lang="en-US" sz="1600" dirty="0"/>
              <a:t>Class 2 petty offense punishable by a $1,000 fine for each offense</a:t>
            </a:r>
          </a:p>
          <a:p>
            <a:pPr lvl="1"/>
            <a:endParaRPr lang="en-US" sz="1600" dirty="0"/>
          </a:p>
          <a:p>
            <a:r>
              <a:rPr lang="en-US" sz="1800" dirty="0"/>
              <a:t>HCR18-1001: Judicial Retention Ballot Format (Lee-Wist/Court-Gardner)</a:t>
            </a:r>
          </a:p>
          <a:p>
            <a:pPr lvl="1"/>
            <a:r>
              <a:rPr lang="en-US" sz="1600" dirty="0"/>
              <a:t>House 63-0</a:t>
            </a:r>
          </a:p>
          <a:p>
            <a:pPr lvl="1"/>
            <a:r>
              <a:rPr lang="en-US" sz="1600" dirty="0"/>
              <a:t>Senate 35-0</a:t>
            </a:r>
          </a:p>
          <a:p>
            <a:pPr lvl="1"/>
            <a:r>
              <a:rPr lang="en-US" sz="1600" dirty="0"/>
              <a:t>Referred constitutional amendment that will appear on November’s ballot</a:t>
            </a:r>
          </a:p>
          <a:p>
            <a:pPr lvl="1"/>
            <a:r>
              <a:rPr lang="en-US" sz="1600" dirty="0"/>
              <a:t>Changes the requirement for judicial retention elections so that the</a:t>
            </a:r>
          </a:p>
          <a:p>
            <a:pPr marL="457200" lvl="1" indent="0">
              <a:buNone/>
            </a:pPr>
            <a:r>
              <a:rPr lang="en-US" sz="1600" dirty="0"/>
              <a:t> retention question needs to be written only once for each court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1706" y="3097427"/>
            <a:ext cx="4857869" cy="358757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42933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3486" y="1614617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SB18-150: Voter </a:t>
            </a:r>
            <a:r>
              <a:rPr lang="en-US" dirty="0" err="1"/>
              <a:t>Reg</a:t>
            </a:r>
            <a:r>
              <a:rPr lang="en-US" dirty="0"/>
              <a:t> Criminal Justice System (Fenberg-Lundberg/McKean-Lee)</a:t>
            </a:r>
          </a:p>
          <a:p>
            <a:pPr lvl="1"/>
            <a:r>
              <a:rPr lang="en-US" dirty="0"/>
              <a:t>Senate 24-11</a:t>
            </a:r>
          </a:p>
          <a:p>
            <a:pPr lvl="1"/>
            <a:r>
              <a:rPr lang="en-US" dirty="0"/>
              <a:t>House 37-26</a:t>
            </a:r>
          </a:p>
          <a:p>
            <a:pPr lvl="1"/>
            <a:r>
              <a:rPr lang="en-US" dirty="0"/>
              <a:t>Allows parolees who are released from incarceration to preregister to vote</a:t>
            </a:r>
          </a:p>
          <a:p>
            <a:pPr lvl="1"/>
            <a:r>
              <a:rPr lang="en-US" dirty="0"/>
              <a:t>The individual’s registration is activated upon successful completion of parole, as reported by Department of Corrections</a:t>
            </a:r>
          </a:p>
          <a:p>
            <a:pPr lvl="1"/>
            <a:r>
              <a:rPr lang="en-US" dirty="0"/>
              <a:t>Requires Division of Adult Parole to inform parolees on process for preregistration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HB18-1145: Enjoined Laws Petition Circulators (Hooton/Moreno)</a:t>
            </a:r>
          </a:p>
          <a:p>
            <a:pPr lvl="1"/>
            <a:r>
              <a:rPr lang="en-US" dirty="0"/>
              <a:t>House 64-0</a:t>
            </a:r>
          </a:p>
          <a:p>
            <a:pPr lvl="1"/>
            <a:r>
              <a:rPr lang="en-US" dirty="0"/>
              <a:t>Senate 35-0</a:t>
            </a:r>
          </a:p>
          <a:p>
            <a:pPr lvl="1"/>
            <a:r>
              <a:rPr lang="en-US" dirty="0"/>
              <a:t>Statutory Revision Committee bill</a:t>
            </a:r>
          </a:p>
          <a:p>
            <a:pPr lvl="1"/>
            <a:r>
              <a:rPr lang="en-US" dirty="0"/>
              <a:t>Strikes unconstitutional language from statue regarding residency requirement for initiative petition circulators, as well as unconstitutional language regarding limits on by-signature compensation</a:t>
            </a:r>
          </a:p>
          <a:p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13486" y="274510"/>
            <a:ext cx="10515600" cy="8952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/>
              <a:t>2018 Legislative Session</a:t>
            </a:r>
            <a:br>
              <a:rPr lang="en-US" sz="3200" b="1"/>
            </a:br>
            <a:r>
              <a:rPr lang="en-US" sz="3200" b="1"/>
              <a:t>Changes to Election Law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172632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13487" y="1375720"/>
            <a:ext cx="10515600" cy="4351338"/>
          </a:xfrm>
        </p:spPr>
        <p:txBody>
          <a:bodyPr>
            <a:normAutofit fontScale="85000" lnSpcReduction="20000"/>
          </a:bodyPr>
          <a:lstStyle/>
          <a:p>
            <a:endParaRPr lang="en-US" dirty="0"/>
          </a:p>
          <a:p>
            <a:r>
              <a:rPr lang="en-US" dirty="0"/>
              <a:t>HB18-1039: Change Date Special District Elections (Ransom/Gardner)</a:t>
            </a:r>
          </a:p>
          <a:p>
            <a:pPr lvl="1"/>
            <a:r>
              <a:rPr lang="en-US" dirty="0"/>
              <a:t>House 64-0</a:t>
            </a:r>
          </a:p>
          <a:p>
            <a:pPr lvl="1"/>
            <a:r>
              <a:rPr lang="en-US" dirty="0"/>
              <a:t>Senate 34-0</a:t>
            </a:r>
          </a:p>
          <a:p>
            <a:pPr lvl="1"/>
            <a:r>
              <a:rPr lang="en-US" dirty="0"/>
              <a:t>Changes regular special district elections from May of even-numbered years to May of odd-numbered years beginning in 2023</a:t>
            </a:r>
          </a:p>
          <a:p>
            <a:pPr lvl="1"/>
            <a:endParaRPr lang="en-US" dirty="0"/>
          </a:p>
          <a:p>
            <a:r>
              <a:rPr lang="en-US" dirty="0"/>
              <a:t>HB18-1181: Nonresident Electors Special Districts (Liston/Tate)</a:t>
            </a:r>
          </a:p>
          <a:p>
            <a:pPr lvl="1"/>
            <a:r>
              <a:rPr lang="en-US" dirty="0"/>
              <a:t>House 46-17</a:t>
            </a:r>
          </a:p>
          <a:p>
            <a:pPr lvl="1"/>
            <a:r>
              <a:rPr lang="en-US" dirty="0"/>
              <a:t>Senate 19-16</a:t>
            </a:r>
          </a:p>
          <a:p>
            <a:pPr lvl="1"/>
            <a:r>
              <a:rPr lang="en-US" dirty="0"/>
              <a:t>Allows special districts, by resolution of the board of directors, to permit nonresident electors to vote in a special district election if they own property in the special district</a:t>
            </a:r>
          </a:p>
          <a:p>
            <a:pPr lvl="1"/>
            <a:r>
              <a:rPr lang="en-US" dirty="0"/>
              <a:t>A participating nonresident elector must submit a notarized oath or affirmation affirming their eligibility to vote in a special district election</a:t>
            </a:r>
          </a:p>
          <a:p>
            <a:pPr lvl="1"/>
            <a:r>
              <a:rPr lang="en-US" dirty="0"/>
              <a:t>The special district is responsible for maintaining an accurate list of nonresident electors</a:t>
            </a:r>
          </a:p>
          <a:p>
            <a:pPr lvl="1"/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13486" y="274510"/>
            <a:ext cx="10515600" cy="8952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/>
              <a:t>2018 Legislative Session</a:t>
            </a:r>
            <a:br>
              <a:rPr lang="en-US" sz="3200" b="1"/>
            </a:br>
            <a:r>
              <a:rPr lang="en-US" sz="3200" b="1"/>
              <a:t>Changes to Election Law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9254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563</Words>
  <Application>Microsoft Macintosh PowerPoint</Application>
  <PresentationFormat>Widescreen</PresentationFormat>
  <Paragraphs>59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2018 Legislative Session Changes to Election Law</vt:lpstr>
      <vt:lpstr>2018 Legislative Session Changes to Election Law</vt:lpstr>
      <vt:lpstr>PowerPoint Presentation</vt:lpstr>
      <vt:lpstr>PowerPoint Presentation</vt:lpstr>
    </vt:vector>
  </TitlesOfParts>
  <Company>CDOS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Legislative Session</dc:title>
  <dc:creator>Tim Griesmer</dc:creator>
  <cp:lastModifiedBy>Amy Grant</cp:lastModifiedBy>
  <cp:revision>16</cp:revision>
  <dcterms:created xsi:type="dcterms:W3CDTF">2018-05-15T18:23:19Z</dcterms:created>
  <dcterms:modified xsi:type="dcterms:W3CDTF">2022-03-24T19:58:51Z</dcterms:modified>
</cp:coreProperties>
</file>