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handoutMasterIdLst>
    <p:handoutMasterId r:id="rId22"/>
  </p:handoutMasterIdLst>
  <p:sldIdLst>
    <p:sldId id="256" r:id="rId7"/>
    <p:sldId id="279" r:id="rId8"/>
    <p:sldId id="280" r:id="rId9"/>
    <p:sldId id="266" r:id="rId10"/>
    <p:sldId id="267" r:id="rId11"/>
    <p:sldId id="268" r:id="rId12"/>
    <p:sldId id="265" r:id="rId13"/>
    <p:sldId id="270" r:id="rId14"/>
    <p:sldId id="260" r:id="rId15"/>
    <p:sldId id="278" r:id="rId16"/>
    <p:sldId id="277" r:id="rId17"/>
    <p:sldId id="273" r:id="rId18"/>
    <p:sldId id="261" r:id="rId19"/>
    <p:sldId id="282" r:id="rId20"/>
    <p:sldId id="283" r:id="rId21"/>
  </p:sldIdLst>
  <p:sldSz cx="12192000" cy="6858000"/>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56" autoAdjust="0"/>
    <p:restoredTop sz="94660"/>
  </p:normalViewPr>
  <p:slideViewPr>
    <p:cSldViewPr snapToGrid="0">
      <p:cViewPr varScale="1">
        <p:scale>
          <a:sx n="128" d="100"/>
          <a:sy n="128" d="100"/>
        </p:scale>
        <p:origin x="320" y="17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292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26833" cy="465797"/>
          </a:xfrm>
          <a:prstGeom prst="rect">
            <a:avLst/>
          </a:prstGeom>
        </p:spPr>
        <p:txBody>
          <a:bodyPr vert="horz" lIns="92948" tIns="46474" rIns="92948" bIns="46474" rtlCol="0"/>
          <a:lstStyle>
            <a:lvl1pPr algn="l">
              <a:defRPr sz="1200"/>
            </a:lvl1pPr>
          </a:lstStyle>
          <a:p>
            <a:endParaRPr lang="en-US"/>
          </a:p>
        </p:txBody>
      </p:sp>
      <p:sp>
        <p:nvSpPr>
          <p:cNvPr id="3" name="Date Placeholder 2"/>
          <p:cNvSpPr>
            <a:spLocks noGrp="1"/>
          </p:cNvSpPr>
          <p:nvPr>
            <p:ph type="dt" sz="quarter" idx="1"/>
          </p:nvPr>
        </p:nvSpPr>
        <p:spPr>
          <a:xfrm>
            <a:off x="3956551" y="1"/>
            <a:ext cx="3026833" cy="465797"/>
          </a:xfrm>
          <a:prstGeom prst="rect">
            <a:avLst/>
          </a:prstGeom>
        </p:spPr>
        <p:txBody>
          <a:bodyPr vert="horz" lIns="92948" tIns="46474" rIns="92948" bIns="46474" rtlCol="0"/>
          <a:lstStyle>
            <a:lvl1pPr algn="r">
              <a:defRPr sz="1200"/>
            </a:lvl1pPr>
          </a:lstStyle>
          <a:p>
            <a:fld id="{38F41633-117D-4D38-920F-EB231DA4414A}" type="datetimeFigureOut">
              <a:rPr lang="en-US" smtClean="0"/>
              <a:t>3/24/22</a:t>
            </a:fld>
            <a:endParaRPr lang="en-US"/>
          </a:p>
        </p:txBody>
      </p:sp>
      <p:sp>
        <p:nvSpPr>
          <p:cNvPr id="4" name="Footer Placeholder 3"/>
          <p:cNvSpPr>
            <a:spLocks noGrp="1"/>
          </p:cNvSpPr>
          <p:nvPr>
            <p:ph type="ftr" sz="quarter" idx="2"/>
          </p:nvPr>
        </p:nvSpPr>
        <p:spPr>
          <a:xfrm>
            <a:off x="0" y="8817905"/>
            <a:ext cx="3026833" cy="465796"/>
          </a:xfrm>
          <a:prstGeom prst="rect">
            <a:avLst/>
          </a:prstGeom>
        </p:spPr>
        <p:txBody>
          <a:bodyPr vert="horz" lIns="92948" tIns="46474" rIns="92948" bIns="46474" rtlCol="0" anchor="b"/>
          <a:lstStyle>
            <a:lvl1pPr algn="l">
              <a:defRPr sz="1200"/>
            </a:lvl1pPr>
          </a:lstStyle>
          <a:p>
            <a:endParaRPr lang="en-US"/>
          </a:p>
        </p:txBody>
      </p:sp>
      <p:sp>
        <p:nvSpPr>
          <p:cNvPr id="5" name="Slide Number Placeholder 4"/>
          <p:cNvSpPr>
            <a:spLocks noGrp="1"/>
          </p:cNvSpPr>
          <p:nvPr>
            <p:ph type="sldNum" sz="quarter" idx="3"/>
          </p:nvPr>
        </p:nvSpPr>
        <p:spPr>
          <a:xfrm>
            <a:off x="3956551" y="8817905"/>
            <a:ext cx="3026833" cy="465796"/>
          </a:xfrm>
          <a:prstGeom prst="rect">
            <a:avLst/>
          </a:prstGeom>
        </p:spPr>
        <p:txBody>
          <a:bodyPr vert="horz" lIns="92948" tIns="46474" rIns="92948" bIns="46474" rtlCol="0" anchor="b"/>
          <a:lstStyle>
            <a:lvl1pPr algn="r">
              <a:defRPr sz="1200"/>
            </a:lvl1pPr>
          </a:lstStyle>
          <a:p>
            <a:fld id="{AA5D2CB1-7E87-428C-A97F-8904C1E55C72}" type="slidenum">
              <a:rPr lang="en-US" smtClean="0"/>
              <a:t>‹#›</a:t>
            </a:fld>
            <a:endParaRPr lang="en-US"/>
          </a:p>
        </p:txBody>
      </p:sp>
    </p:spTree>
    <p:extLst>
      <p:ext uri="{BB962C8B-B14F-4D97-AF65-F5344CB8AC3E}">
        <p14:creationId xmlns:p14="http://schemas.microsoft.com/office/powerpoint/2010/main" val="166763384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35428"/>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4315103"/>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36114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68000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371309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617365"/>
            <a:ext cx="5181600" cy="35595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617365"/>
            <a:ext cx="5181600" cy="35595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1403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30680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944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853968"/>
            <a:ext cx="3932237" cy="1003533"/>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1853968"/>
            <a:ext cx="6172200" cy="400708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860646"/>
            <a:ext cx="3932237" cy="300834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648044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656825"/>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1656825"/>
            <a:ext cx="6172200" cy="4204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3257026"/>
            <a:ext cx="3932237" cy="261196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768810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527976"/>
            <a:ext cx="10515600" cy="9100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2617364"/>
            <a:ext cx="10515600" cy="395121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0"/>
            <a:ext cx="12192000" cy="13485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838200" y="202462"/>
            <a:ext cx="4270080" cy="943664"/>
          </a:xfrm>
          <a:prstGeom prst="rect">
            <a:avLst/>
          </a:prstGeom>
        </p:spPr>
      </p:pic>
    </p:spTree>
    <p:extLst>
      <p:ext uri="{BB962C8B-B14F-4D97-AF65-F5344CB8AC3E}">
        <p14:creationId xmlns:p14="http://schemas.microsoft.com/office/powerpoint/2010/main" val="236593291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Bipartisan Election Advisory Commission</a:t>
            </a:r>
          </a:p>
        </p:txBody>
      </p:sp>
      <p:sp>
        <p:nvSpPr>
          <p:cNvPr id="3" name="Subtitle 2"/>
          <p:cNvSpPr>
            <a:spLocks noGrp="1"/>
          </p:cNvSpPr>
          <p:nvPr>
            <p:ph type="subTitle" idx="1"/>
          </p:nvPr>
        </p:nvSpPr>
        <p:spPr/>
        <p:txBody>
          <a:bodyPr/>
          <a:lstStyle/>
          <a:p>
            <a:r>
              <a:rPr lang="en-US" dirty="0"/>
              <a:t>Jena Griswold, Secretary of State</a:t>
            </a:r>
          </a:p>
          <a:p>
            <a:endParaRPr lang="en-US" dirty="0"/>
          </a:p>
        </p:txBody>
      </p:sp>
    </p:spTree>
    <p:extLst>
      <p:ext uri="{BB962C8B-B14F-4D97-AF65-F5344CB8AC3E}">
        <p14:creationId xmlns:p14="http://schemas.microsoft.com/office/powerpoint/2010/main" val="17694393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Preparing for 2019-2020</a:t>
            </a:r>
          </a:p>
        </p:txBody>
      </p:sp>
      <p:sp>
        <p:nvSpPr>
          <p:cNvPr id="3" name="Content Placeholder 2"/>
          <p:cNvSpPr>
            <a:spLocks noGrp="1"/>
          </p:cNvSpPr>
          <p:nvPr>
            <p:ph idx="1"/>
          </p:nvPr>
        </p:nvSpPr>
        <p:spPr/>
        <p:txBody>
          <a:bodyPr/>
          <a:lstStyle/>
          <a:p>
            <a:r>
              <a:rPr lang="en-US" dirty="0"/>
              <a:t>Reviewing Presidential Primary communications and planning</a:t>
            </a:r>
          </a:p>
          <a:p>
            <a:r>
              <a:rPr lang="en-US" dirty="0"/>
              <a:t>Preparing for the 2019 mock election in August</a:t>
            </a:r>
          </a:p>
          <a:p>
            <a:endParaRPr lang="en-US" dirty="0"/>
          </a:p>
          <a:p>
            <a:r>
              <a:rPr lang="en-US" dirty="0"/>
              <a:t>Certifying and installing the next version of the Dominion Voting System </a:t>
            </a:r>
          </a:p>
          <a:p>
            <a:r>
              <a:rPr lang="en-US" dirty="0"/>
              <a:t>Implementing RLA software updates</a:t>
            </a:r>
          </a:p>
          <a:p>
            <a:endParaRPr lang="en-US" dirty="0"/>
          </a:p>
        </p:txBody>
      </p:sp>
    </p:spTree>
    <p:extLst>
      <p:ext uri="{BB962C8B-B14F-4D97-AF65-F5344CB8AC3E}">
        <p14:creationId xmlns:p14="http://schemas.microsoft.com/office/powerpoint/2010/main" val="3475364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2019-2020 Timelines</a:t>
            </a:r>
          </a:p>
        </p:txBody>
      </p:sp>
      <p:pic>
        <p:nvPicPr>
          <p:cNvPr id="4" name="Content Placeholder 3"/>
          <p:cNvPicPr>
            <a:picLocks noGrp="1" noChangeAspect="1"/>
          </p:cNvPicPr>
          <p:nvPr>
            <p:ph idx="1"/>
          </p:nvPr>
        </p:nvPicPr>
        <p:blipFill>
          <a:blip r:embed="rId2"/>
          <a:stretch>
            <a:fillRect/>
          </a:stretch>
        </p:blipFill>
        <p:spPr>
          <a:xfrm>
            <a:off x="1490073" y="2639494"/>
            <a:ext cx="9211854" cy="3907875"/>
          </a:xfrm>
          <a:prstGeom prst="rect">
            <a:avLst/>
          </a:prstGeom>
        </p:spPr>
      </p:pic>
    </p:spTree>
    <p:extLst>
      <p:ext uri="{BB962C8B-B14F-4D97-AF65-F5344CB8AC3E}">
        <p14:creationId xmlns:p14="http://schemas.microsoft.com/office/powerpoint/2010/main" val="10654312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Presidential Primary</a:t>
            </a:r>
          </a:p>
        </p:txBody>
      </p:sp>
      <p:sp>
        <p:nvSpPr>
          <p:cNvPr id="5" name="Content Placeholder 4"/>
          <p:cNvSpPr>
            <a:spLocks noGrp="1"/>
          </p:cNvSpPr>
          <p:nvPr>
            <p:ph sz="half" idx="1"/>
          </p:nvPr>
        </p:nvSpPr>
        <p:spPr>
          <a:xfrm>
            <a:off x="838200" y="2437978"/>
            <a:ext cx="11015133" cy="3971060"/>
          </a:xfrm>
        </p:spPr>
        <p:txBody>
          <a:bodyPr>
            <a:normAutofit fontScale="85000" lnSpcReduction="20000"/>
          </a:bodyPr>
          <a:lstStyle/>
          <a:p>
            <a:r>
              <a:rPr lang="en-US" dirty="0"/>
              <a:t>March 3, 2020 (Super Tuesday)</a:t>
            </a:r>
          </a:p>
          <a:p>
            <a:r>
              <a:rPr lang="en-US" dirty="0"/>
              <a:t>Ballot Access</a:t>
            </a:r>
          </a:p>
          <a:p>
            <a:pPr lvl="1"/>
            <a:r>
              <a:rPr lang="en-US" dirty="0"/>
              <a:t>All candidates certified by SOS </a:t>
            </a:r>
          </a:p>
          <a:p>
            <a:pPr lvl="1"/>
            <a:r>
              <a:rPr lang="en-US" dirty="0"/>
              <a:t>Candidates will have a chance to withdraw until just prior to ballot certification</a:t>
            </a:r>
          </a:p>
          <a:p>
            <a:pPr lvl="1"/>
            <a:r>
              <a:rPr lang="en-US" dirty="0"/>
              <a:t>Chance for write-in</a:t>
            </a:r>
          </a:p>
          <a:p>
            <a:pPr lvl="1"/>
            <a:r>
              <a:rPr lang="en-US" dirty="0"/>
              <a:t>Parties may choose a “non-committed” delegate option</a:t>
            </a:r>
          </a:p>
          <a:p>
            <a:pPr lvl="1"/>
            <a:endParaRPr lang="en-US" dirty="0"/>
          </a:p>
          <a:p>
            <a:r>
              <a:rPr lang="en-US" dirty="0"/>
              <a:t>The Ballot</a:t>
            </a:r>
          </a:p>
          <a:p>
            <a:pPr lvl="1"/>
            <a:r>
              <a:rPr lang="en-US" dirty="0"/>
              <a:t>No other races are allowed on the ballot </a:t>
            </a:r>
          </a:p>
          <a:p>
            <a:pPr lvl="1"/>
            <a:r>
              <a:rPr lang="en-US" dirty="0"/>
              <a:t>Ballot order is determined by lot</a:t>
            </a:r>
          </a:p>
          <a:p>
            <a:pPr lvl="1"/>
            <a:r>
              <a:rPr lang="en-US" dirty="0"/>
              <a:t>One ballot for each primary</a:t>
            </a:r>
          </a:p>
          <a:p>
            <a:pPr lvl="1"/>
            <a:r>
              <a:rPr lang="en-US" dirty="0"/>
              <a:t>Voters affiliated with a major party will receive that party’s ballot. Unaffiliated voters can choose to vote in either primary. </a:t>
            </a:r>
          </a:p>
          <a:p>
            <a:endParaRPr lang="en-US" dirty="0"/>
          </a:p>
        </p:txBody>
      </p:sp>
    </p:spTree>
    <p:extLst>
      <p:ext uri="{BB962C8B-B14F-4D97-AF65-F5344CB8AC3E}">
        <p14:creationId xmlns:p14="http://schemas.microsoft.com/office/powerpoint/2010/main" val="33651890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Cybersecurity</a:t>
            </a:r>
          </a:p>
        </p:txBody>
      </p:sp>
      <p:sp>
        <p:nvSpPr>
          <p:cNvPr id="3" name="Content Placeholder 2"/>
          <p:cNvSpPr>
            <a:spLocks noGrp="1"/>
          </p:cNvSpPr>
          <p:nvPr>
            <p:ph idx="1"/>
          </p:nvPr>
        </p:nvSpPr>
        <p:spPr/>
        <p:txBody>
          <a:bodyPr>
            <a:normAutofit fontScale="92500"/>
          </a:bodyPr>
          <a:lstStyle/>
          <a:p>
            <a:pPr lvl="0"/>
            <a:r>
              <a:rPr lang="en-US" dirty="0"/>
              <a:t>Tabletop the Vote 2019 exercise (June 20, 2019)</a:t>
            </a:r>
          </a:p>
          <a:p>
            <a:pPr lvl="0"/>
            <a:r>
              <a:rPr lang="en-US" dirty="0"/>
              <a:t>DHS Region 8 staff engaging with counties to perform physical site assessments</a:t>
            </a:r>
          </a:p>
          <a:p>
            <a:pPr lvl="0"/>
            <a:r>
              <a:rPr lang="en-US" dirty="0"/>
              <a:t>Discussion on federal legislation at NASS &amp; NASED</a:t>
            </a:r>
          </a:p>
          <a:p>
            <a:pPr lvl="0"/>
            <a:r>
              <a:rPr lang="en-US" dirty="0"/>
              <a:t>100% EI-ISAC membership in Colorado</a:t>
            </a:r>
          </a:p>
          <a:p>
            <a:pPr lvl="0"/>
            <a:r>
              <a:rPr lang="en-US" dirty="0"/>
              <a:t>Software development capacity increasing</a:t>
            </a:r>
          </a:p>
          <a:p>
            <a:pPr lvl="0"/>
            <a:r>
              <a:rPr lang="en-US" dirty="0"/>
              <a:t>Secure information exchange portal</a:t>
            </a:r>
          </a:p>
          <a:p>
            <a:pPr lvl="0"/>
            <a:r>
              <a:rPr lang="en-US" dirty="0"/>
              <a:t>Secure removable media rollout</a:t>
            </a:r>
          </a:p>
          <a:p>
            <a:pPr lvl="0"/>
            <a:r>
              <a:rPr lang="en-US" dirty="0"/>
              <a:t>Quarterly elections security outreach</a:t>
            </a:r>
          </a:p>
          <a:p>
            <a:endParaRPr lang="en-US" dirty="0"/>
          </a:p>
        </p:txBody>
      </p:sp>
    </p:spTree>
    <p:extLst>
      <p:ext uri="{BB962C8B-B14F-4D97-AF65-F5344CB8AC3E}">
        <p14:creationId xmlns:p14="http://schemas.microsoft.com/office/powerpoint/2010/main" val="25648814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Public Comment</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8224363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Future Meetings &amp; Agenda Items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503354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Welcome – Jena Griswold, Secretary of State </a:t>
            </a:r>
          </a:p>
        </p:txBody>
      </p:sp>
      <p:sp>
        <p:nvSpPr>
          <p:cNvPr id="3" name="Content Placeholder 2"/>
          <p:cNvSpPr>
            <a:spLocks noGrp="1"/>
          </p:cNvSpPr>
          <p:nvPr>
            <p:ph idx="1"/>
          </p:nvPr>
        </p:nvSpPr>
        <p:spPr/>
        <p:txBody>
          <a:bodyPr>
            <a:normAutofit/>
          </a:bodyPr>
          <a:lstStyle/>
          <a:p>
            <a:r>
              <a:rPr lang="en-US" dirty="0"/>
              <a:t>BEAC purpose: </a:t>
            </a:r>
          </a:p>
          <a:p>
            <a:pPr lvl="1"/>
            <a:r>
              <a:rPr lang="en-US" dirty="0"/>
              <a:t>Open discussion about the administration and conduct of elections in Colorado is necessary to ensure that every eligible citizen has the opportunity to participate in fair, accessible, and impartial elections, and has the assurance that elections are conducted with integrity and his or her vote will count.</a:t>
            </a:r>
          </a:p>
          <a:p>
            <a:pPr lvl="1"/>
            <a:r>
              <a:rPr lang="en-US" dirty="0"/>
              <a:t>The Commission will make recommendations to the Secretary of State regarding the development and implementation of best practices, administrative rules and suggestions for legislation. </a:t>
            </a:r>
          </a:p>
          <a:p>
            <a:endParaRPr lang="en-US" dirty="0"/>
          </a:p>
        </p:txBody>
      </p:sp>
    </p:spTree>
    <p:extLst>
      <p:ext uri="{BB962C8B-B14F-4D97-AF65-F5344CB8AC3E}">
        <p14:creationId xmlns:p14="http://schemas.microsoft.com/office/powerpoint/2010/main" val="3488663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2019 BEAC Members</a:t>
            </a:r>
          </a:p>
        </p:txBody>
      </p:sp>
      <p:sp>
        <p:nvSpPr>
          <p:cNvPr id="3" name="Content Placeholder 2"/>
          <p:cNvSpPr>
            <a:spLocks noGrp="1"/>
          </p:cNvSpPr>
          <p:nvPr>
            <p:ph sz="half" idx="1"/>
          </p:nvPr>
        </p:nvSpPr>
        <p:spPr/>
        <p:txBody>
          <a:bodyPr>
            <a:normAutofit fontScale="70000" lnSpcReduction="20000"/>
          </a:bodyPr>
          <a:lstStyle/>
          <a:p>
            <a:r>
              <a:rPr lang="en-US" dirty="0"/>
              <a:t>Jennifer Flanagan, Deputy Secretary of State</a:t>
            </a:r>
          </a:p>
          <a:p>
            <a:r>
              <a:rPr lang="en-US" dirty="0"/>
              <a:t>Judd Choate, Elections Director</a:t>
            </a:r>
          </a:p>
          <a:p>
            <a:r>
              <a:rPr lang="en-US" dirty="0"/>
              <a:t>Amanda Gonzalez, Colorado Common Cause</a:t>
            </a:r>
          </a:p>
          <a:p>
            <a:r>
              <a:rPr lang="en-US" dirty="0"/>
              <a:t>Jennifer Levin, Disability Law Colorado</a:t>
            </a:r>
          </a:p>
          <a:p>
            <a:r>
              <a:rPr lang="en-US" dirty="0"/>
              <a:t>Martha Tierney, Colorado Democratic Party</a:t>
            </a:r>
          </a:p>
          <a:p>
            <a:r>
              <a:rPr lang="en-US" dirty="0"/>
              <a:t>Michael Valdez, Special District Association</a:t>
            </a:r>
          </a:p>
          <a:p>
            <a:r>
              <a:rPr lang="en-US" dirty="0"/>
              <a:t>Chris Murray, Colorado Republican Party</a:t>
            </a:r>
          </a:p>
          <a:p>
            <a:r>
              <a:rPr lang="en-US" dirty="0"/>
              <a:t>Pam Anderson, CCCA Executive Director</a:t>
            </a:r>
          </a:p>
          <a:p>
            <a:r>
              <a:rPr lang="en-US" dirty="0"/>
              <a:t>Janice Vos Caudill, Pitkin County Clerk</a:t>
            </a:r>
          </a:p>
          <a:p>
            <a:r>
              <a:rPr lang="en-US" dirty="0"/>
              <a:t>Tiffany Parker, La Plata County Clerk</a:t>
            </a:r>
          </a:p>
        </p:txBody>
      </p:sp>
      <p:sp>
        <p:nvSpPr>
          <p:cNvPr id="4" name="Content Placeholder 3"/>
          <p:cNvSpPr>
            <a:spLocks noGrp="1"/>
          </p:cNvSpPr>
          <p:nvPr>
            <p:ph sz="half" idx="2"/>
          </p:nvPr>
        </p:nvSpPr>
        <p:spPr/>
        <p:txBody>
          <a:bodyPr>
            <a:normAutofit fontScale="70000" lnSpcReduction="20000"/>
          </a:bodyPr>
          <a:lstStyle/>
          <a:p>
            <a:r>
              <a:rPr lang="en-US" dirty="0"/>
              <a:t>Representative Susan </a:t>
            </a:r>
            <a:r>
              <a:rPr lang="en-US" dirty="0" err="1"/>
              <a:t>Lontine</a:t>
            </a:r>
            <a:endParaRPr lang="en-US" dirty="0"/>
          </a:p>
          <a:p>
            <a:r>
              <a:rPr lang="en-US" dirty="0"/>
              <a:t>Representative Janice Rich</a:t>
            </a:r>
          </a:p>
          <a:p>
            <a:r>
              <a:rPr lang="en-US" dirty="0"/>
              <a:t>Senator Julie Gonzales</a:t>
            </a:r>
          </a:p>
          <a:p>
            <a:r>
              <a:rPr lang="en-US" dirty="0"/>
              <a:t>Senator Jack Tate</a:t>
            </a:r>
          </a:p>
          <a:p>
            <a:r>
              <a:rPr lang="en-US" dirty="0"/>
              <a:t>Patty Salazar, Governor’s office</a:t>
            </a:r>
          </a:p>
          <a:p>
            <a:r>
              <a:rPr lang="en-US" dirty="0"/>
              <a:t>Lizzy Stephan, New Era Colorado</a:t>
            </a:r>
          </a:p>
          <a:p>
            <a:r>
              <a:rPr lang="en-US" dirty="0" err="1"/>
              <a:t>Dusti</a:t>
            </a:r>
            <a:r>
              <a:rPr lang="en-US" dirty="0"/>
              <a:t> Gurule, COLOR</a:t>
            </a:r>
          </a:p>
          <a:p>
            <a:r>
              <a:rPr lang="en-US" dirty="0"/>
              <a:t>Rosemary Lytle, NAACP</a:t>
            </a:r>
          </a:p>
          <a:p>
            <a:r>
              <a:rPr lang="en-US" dirty="0"/>
              <a:t>Kelly Byrne, America Votes</a:t>
            </a:r>
          </a:p>
          <a:p>
            <a:r>
              <a:rPr lang="en-US" dirty="0"/>
              <a:t>Karen Goldman, Colorado Municipal League</a:t>
            </a:r>
          </a:p>
        </p:txBody>
      </p:sp>
    </p:spTree>
    <p:extLst>
      <p:ext uri="{BB962C8B-B14F-4D97-AF65-F5344CB8AC3E}">
        <p14:creationId xmlns:p14="http://schemas.microsoft.com/office/powerpoint/2010/main" val="357102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Policies and Procedures</a:t>
            </a:r>
          </a:p>
        </p:txBody>
      </p:sp>
      <p:sp>
        <p:nvSpPr>
          <p:cNvPr id="3" name="Content Placeholder 2"/>
          <p:cNvSpPr>
            <a:spLocks noGrp="1"/>
          </p:cNvSpPr>
          <p:nvPr>
            <p:ph idx="1"/>
          </p:nvPr>
        </p:nvSpPr>
        <p:spPr/>
        <p:txBody>
          <a:bodyPr>
            <a:normAutofit fontScale="92500" lnSpcReduction="20000"/>
          </a:bodyPr>
          <a:lstStyle/>
          <a:p>
            <a:r>
              <a:rPr lang="en-US" dirty="0"/>
              <a:t>23.1.2 Membership of the Commission </a:t>
            </a:r>
          </a:p>
          <a:p>
            <a:pPr lvl="1"/>
            <a:r>
              <a:rPr lang="en-US" dirty="0"/>
              <a:t>The Secretary of State will appoint at least 13 members to the Commission. The Commission may include: (1) A Representative of an organization that advocates on behalf of people with disabilities; (2) A member of the executive branch and at least one legislator from each party; (3) Two County clerk and recorders representing the Colorado County Clerks Association presidential line of leadership; (4) If both clerks in (3) are from the same party or if not all counties are members of the CCCA, additional clerks may be appointed; (5) Two representatives of organizations that advocate on behalf of local governments, including counties, municipalities, and special districts; (6) Chair, party officer, or legal counsel for each major political party; and (7) Two members with expertise on voting rights and/or election integrity. </a:t>
            </a:r>
          </a:p>
          <a:p>
            <a:pPr lvl="1"/>
            <a:r>
              <a:rPr lang="en-US" dirty="0"/>
              <a:t>The Secretary of State or his or her designee, will be a member and serve as chair of the Commission. </a:t>
            </a:r>
          </a:p>
          <a:p>
            <a:pPr lvl="1"/>
            <a:r>
              <a:rPr lang="en-US" dirty="0"/>
              <a:t>The Secretary of State’s office will provide staff support to the Commission as may be directed by the Secretary of State. </a:t>
            </a:r>
          </a:p>
          <a:p>
            <a:endParaRPr lang="en-US" dirty="0"/>
          </a:p>
        </p:txBody>
      </p:sp>
    </p:spTree>
    <p:extLst>
      <p:ext uri="{BB962C8B-B14F-4D97-AF65-F5344CB8AC3E}">
        <p14:creationId xmlns:p14="http://schemas.microsoft.com/office/powerpoint/2010/main" val="800726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Policies and Procedures</a:t>
            </a:r>
          </a:p>
        </p:txBody>
      </p:sp>
      <p:sp>
        <p:nvSpPr>
          <p:cNvPr id="3" name="Content Placeholder 2"/>
          <p:cNvSpPr>
            <a:spLocks noGrp="1"/>
          </p:cNvSpPr>
          <p:nvPr>
            <p:ph idx="1"/>
          </p:nvPr>
        </p:nvSpPr>
        <p:spPr/>
        <p:txBody>
          <a:bodyPr>
            <a:normAutofit lnSpcReduction="10000"/>
          </a:bodyPr>
          <a:lstStyle/>
          <a:p>
            <a:r>
              <a:rPr lang="en-US" dirty="0"/>
              <a:t>23.1.3 Meetings </a:t>
            </a:r>
          </a:p>
          <a:p>
            <a:pPr lvl="1"/>
            <a:r>
              <a:rPr lang="en-US" dirty="0"/>
              <a:t>The Commission must meet no fewer than three times annually. </a:t>
            </a:r>
          </a:p>
          <a:p>
            <a:pPr lvl="1"/>
            <a:r>
              <a:rPr lang="en-US" dirty="0"/>
              <a:t>The meetings will be held at the office of the Secretary of State or regional locations throughout the state as the Commission determines appropriate. </a:t>
            </a:r>
          </a:p>
          <a:p>
            <a:pPr lvl="1"/>
            <a:r>
              <a:rPr lang="en-US" dirty="0"/>
              <a:t>Meetings must comply with Colorado Open Meetings Law and will permit an opportunity for public comment. </a:t>
            </a:r>
          </a:p>
          <a:p>
            <a:pPr lvl="1"/>
            <a:r>
              <a:rPr lang="en-US" dirty="0"/>
              <a:t>Notices, records of meetings, written comments, and documents submitted to the commission will be published on the official website of the Secretary of State. Documents that are otherwise publicly available need not be posted. Any submission containing inflammatory or otherwise inappropriate content will not be posted, including any material that is defamatory, irrelevant, duplicative, or obscene.</a:t>
            </a:r>
          </a:p>
          <a:p>
            <a:endParaRPr lang="en-US" dirty="0"/>
          </a:p>
        </p:txBody>
      </p:sp>
    </p:spTree>
    <p:extLst>
      <p:ext uri="{BB962C8B-B14F-4D97-AF65-F5344CB8AC3E}">
        <p14:creationId xmlns:p14="http://schemas.microsoft.com/office/powerpoint/2010/main" val="1469642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Housekeeping items</a:t>
            </a:r>
          </a:p>
        </p:txBody>
      </p:sp>
      <p:sp>
        <p:nvSpPr>
          <p:cNvPr id="3" name="Content Placeholder 2"/>
          <p:cNvSpPr>
            <a:spLocks noGrp="1"/>
          </p:cNvSpPr>
          <p:nvPr>
            <p:ph idx="1"/>
          </p:nvPr>
        </p:nvSpPr>
        <p:spPr/>
        <p:txBody>
          <a:bodyPr/>
          <a:lstStyle/>
          <a:p>
            <a:r>
              <a:rPr lang="en-US" dirty="0"/>
              <a:t>Travel Reimbursement Policy </a:t>
            </a:r>
          </a:p>
          <a:p>
            <a:r>
              <a:rPr lang="en-US" dirty="0"/>
              <a:t>Call-in information </a:t>
            </a:r>
          </a:p>
          <a:p>
            <a:r>
              <a:rPr lang="en-US" dirty="0"/>
              <a:t>Website resources</a:t>
            </a:r>
          </a:p>
        </p:txBody>
      </p:sp>
    </p:spTree>
    <p:extLst>
      <p:ext uri="{BB962C8B-B14F-4D97-AF65-F5344CB8AC3E}">
        <p14:creationId xmlns:p14="http://schemas.microsoft.com/office/powerpoint/2010/main" val="971086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2019 Legislation </a:t>
            </a:r>
          </a:p>
        </p:txBody>
      </p:sp>
      <p:sp>
        <p:nvSpPr>
          <p:cNvPr id="3" name="Content Placeholder 2"/>
          <p:cNvSpPr>
            <a:spLocks noGrp="1"/>
          </p:cNvSpPr>
          <p:nvPr>
            <p:ph idx="1"/>
          </p:nvPr>
        </p:nvSpPr>
        <p:spPr/>
        <p:txBody>
          <a:bodyPr>
            <a:normAutofit/>
          </a:bodyPr>
          <a:lstStyle/>
          <a:p>
            <a:r>
              <a:rPr lang="en-US" b="1" dirty="0"/>
              <a:t>Modifications to Uniform Election Code </a:t>
            </a:r>
            <a:r>
              <a:rPr lang="en-US" dirty="0"/>
              <a:t>(HB19-1278 - </a:t>
            </a:r>
            <a:r>
              <a:rPr lang="en-US" dirty="0" err="1"/>
              <a:t>Lontine</a:t>
            </a:r>
            <a:r>
              <a:rPr lang="en-US" dirty="0"/>
              <a:t>, </a:t>
            </a:r>
            <a:r>
              <a:rPr lang="en-US" dirty="0" err="1"/>
              <a:t>Fenberg</a:t>
            </a:r>
            <a:r>
              <a:rPr lang="en-US" dirty="0"/>
              <a:t>):</a:t>
            </a:r>
            <a:r>
              <a:rPr lang="en-US" b="1" dirty="0"/>
              <a:t> </a:t>
            </a:r>
            <a:endParaRPr lang="en-US" dirty="0"/>
          </a:p>
          <a:p>
            <a:pPr lvl="1"/>
            <a:r>
              <a:rPr lang="en-US" dirty="0"/>
              <a:t>Increases access to Voter Service &amp; Polling Centers (VSPCs) and ballot drop boxes across Colorado</a:t>
            </a:r>
          </a:p>
          <a:p>
            <a:pPr lvl="1"/>
            <a:r>
              <a:rPr lang="en-US" dirty="0"/>
              <a:t>Gives county clerks the tools they need to run efficient elections in their communities. </a:t>
            </a:r>
          </a:p>
          <a:p>
            <a:pPr lvl="1"/>
            <a:r>
              <a:rPr lang="en-US" dirty="0"/>
              <a:t>Improves access to voting for college students by guaranteeing ballot drop boxes on small public higher education institutions and VSPCs on large public higher education institutions. </a:t>
            </a:r>
          </a:p>
          <a:p>
            <a:pPr lvl="1"/>
            <a:r>
              <a:rPr lang="en-US" dirty="0"/>
              <a:t>Expands access to voters living on Colorado's tribal lands. </a:t>
            </a:r>
          </a:p>
          <a:p>
            <a:pPr lvl="1"/>
            <a:r>
              <a:rPr lang="en-US" dirty="0"/>
              <a:t>Includes needed technical modifications to ballot access and other election laws.</a:t>
            </a:r>
          </a:p>
          <a:p>
            <a:endParaRPr lang="en-US" dirty="0"/>
          </a:p>
        </p:txBody>
      </p:sp>
    </p:spTree>
    <p:extLst>
      <p:ext uri="{BB962C8B-B14F-4D97-AF65-F5344CB8AC3E}">
        <p14:creationId xmlns:p14="http://schemas.microsoft.com/office/powerpoint/2010/main" val="3697006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2019 Legislation</a:t>
            </a:r>
          </a:p>
        </p:txBody>
      </p:sp>
      <p:sp>
        <p:nvSpPr>
          <p:cNvPr id="3" name="Content Placeholder 2"/>
          <p:cNvSpPr>
            <a:spLocks noGrp="1"/>
          </p:cNvSpPr>
          <p:nvPr>
            <p:ph idx="1"/>
          </p:nvPr>
        </p:nvSpPr>
        <p:spPr/>
        <p:txBody>
          <a:bodyPr>
            <a:normAutofit/>
          </a:bodyPr>
          <a:lstStyle/>
          <a:p>
            <a:r>
              <a:rPr lang="en-US" b="1" dirty="0"/>
              <a:t>Automatic Voter Registration </a:t>
            </a:r>
            <a:r>
              <a:rPr lang="en-US" dirty="0"/>
              <a:t>(SB19-235 - </a:t>
            </a:r>
            <a:r>
              <a:rPr lang="en-US" dirty="0" err="1"/>
              <a:t>Fenberg</a:t>
            </a:r>
            <a:r>
              <a:rPr lang="en-US" dirty="0"/>
              <a:t>, Danielson, Mullica, </a:t>
            </a:r>
            <a:r>
              <a:rPr lang="en-US" dirty="0" err="1"/>
              <a:t>Esgar</a:t>
            </a:r>
            <a:r>
              <a:rPr lang="en-US" dirty="0"/>
              <a:t>): Streamlines automatic voter registration at drivers' license offices and expands the program to eligible Coloradans applying for Medicaid. </a:t>
            </a:r>
          </a:p>
          <a:p>
            <a:r>
              <a:rPr lang="en-US" b="1" dirty="0"/>
              <a:t>Voting access for people with Disabilities </a:t>
            </a:r>
            <a:r>
              <a:rPr lang="en-US" dirty="0"/>
              <a:t>(SB19-202 - Danielson, </a:t>
            </a:r>
            <a:r>
              <a:rPr lang="en-US" dirty="0" err="1"/>
              <a:t>Zenzinger</a:t>
            </a:r>
            <a:r>
              <a:rPr lang="en-US" dirty="0"/>
              <a:t>, </a:t>
            </a:r>
            <a:r>
              <a:rPr lang="en-US" dirty="0" err="1"/>
              <a:t>Froelich</a:t>
            </a:r>
            <a:r>
              <a:rPr lang="en-US" dirty="0"/>
              <a:t>)</a:t>
            </a:r>
            <a:r>
              <a:rPr lang="en-US" b="1" dirty="0"/>
              <a:t>: </a:t>
            </a:r>
            <a:r>
              <a:rPr lang="en-US" dirty="0"/>
              <a:t>Requires the Secretary of State to develop policies to increase access to the ballot for voters with disabilities.</a:t>
            </a:r>
          </a:p>
          <a:p>
            <a:r>
              <a:rPr lang="en-US" b="1" dirty="0"/>
              <a:t>Parolee Voting </a:t>
            </a:r>
            <a:r>
              <a:rPr lang="en-US" dirty="0"/>
              <a:t>(HB19-1266 - Herod, </a:t>
            </a:r>
            <a:r>
              <a:rPr lang="en-US" dirty="0" err="1"/>
              <a:t>Fenberg</a:t>
            </a:r>
            <a:r>
              <a:rPr lang="en-US" dirty="0"/>
              <a:t>):</a:t>
            </a:r>
            <a:r>
              <a:rPr lang="en-US" b="1" dirty="0"/>
              <a:t> </a:t>
            </a:r>
            <a:r>
              <a:rPr lang="en-US" dirty="0"/>
              <a:t>Restores the right to vote to people serving a sentence of parole for a felony.</a:t>
            </a:r>
          </a:p>
          <a:p>
            <a:endParaRPr lang="en-US" dirty="0"/>
          </a:p>
        </p:txBody>
      </p:sp>
    </p:spTree>
    <p:extLst>
      <p:ext uri="{BB962C8B-B14F-4D97-AF65-F5344CB8AC3E}">
        <p14:creationId xmlns:p14="http://schemas.microsoft.com/office/powerpoint/2010/main" val="22302762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Legislation Implementation</a:t>
            </a:r>
          </a:p>
        </p:txBody>
      </p:sp>
      <p:sp>
        <p:nvSpPr>
          <p:cNvPr id="3" name="Content Placeholder 2"/>
          <p:cNvSpPr>
            <a:spLocks noGrp="1"/>
          </p:cNvSpPr>
          <p:nvPr>
            <p:ph idx="1"/>
          </p:nvPr>
        </p:nvSpPr>
        <p:spPr/>
        <p:txBody>
          <a:bodyPr>
            <a:normAutofit/>
          </a:bodyPr>
          <a:lstStyle/>
          <a:p>
            <a:r>
              <a:rPr lang="en-US" dirty="0"/>
              <a:t>Administering grant program for voting equipment and drop boxes</a:t>
            </a:r>
          </a:p>
          <a:p>
            <a:pPr lvl="1"/>
            <a:r>
              <a:rPr lang="en-US" dirty="0"/>
              <a:t>13 counties with additional VSPC locations on election day (33 total VSPCs)</a:t>
            </a:r>
          </a:p>
          <a:p>
            <a:pPr lvl="1"/>
            <a:r>
              <a:rPr lang="en-US" dirty="0"/>
              <a:t>14 counties with additional drop box locations (69 total drop boxes)</a:t>
            </a:r>
          </a:p>
          <a:p>
            <a:r>
              <a:rPr lang="en-US" dirty="0"/>
              <a:t>SCORE User Panel - Working on SCORE and </a:t>
            </a:r>
            <a:r>
              <a:rPr lang="en-US" dirty="0" err="1"/>
              <a:t>webSCORE</a:t>
            </a:r>
            <a:r>
              <a:rPr lang="en-US" dirty="0"/>
              <a:t> development</a:t>
            </a:r>
          </a:p>
          <a:p>
            <a:r>
              <a:rPr lang="en-US" dirty="0"/>
              <a:t>Drafting Election Rules and other form and policy updates</a:t>
            </a:r>
          </a:p>
          <a:p>
            <a:r>
              <a:rPr lang="en-US" dirty="0"/>
              <a:t>Working with CDOR on automatic voter registration implementation for July, 2020</a:t>
            </a:r>
          </a:p>
          <a:p>
            <a:r>
              <a:rPr lang="en-US" dirty="0"/>
              <a:t>Contracting with vendor for online ballot delivery solution for disability voters</a:t>
            </a:r>
          </a:p>
        </p:txBody>
      </p:sp>
    </p:spTree>
    <p:extLst>
      <p:ext uri="{BB962C8B-B14F-4D97-AF65-F5344CB8AC3E}">
        <p14:creationId xmlns:p14="http://schemas.microsoft.com/office/powerpoint/2010/main" val="64589440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1_Office Theme">
  <a:themeElements>
    <a:clrScheme name="COSOS">
      <a:dk1>
        <a:srgbClr val="002F6C"/>
      </a:dk1>
      <a:lt1>
        <a:srgbClr val="FFFFFF"/>
      </a:lt1>
      <a:dk2>
        <a:srgbClr val="BA0C2F"/>
      </a:dk2>
      <a:lt2>
        <a:srgbClr val="FFCD00"/>
      </a:lt2>
      <a:accent1>
        <a:srgbClr val="512A44"/>
      </a:accent1>
      <a:accent2>
        <a:srgbClr val="D45D00"/>
      </a:accent2>
      <a:accent3>
        <a:srgbClr val="205C40"/>
      </a:accent3>
      <a:accent4>
        <a:srgbClr val="009CDE"/>
      </a:accent4>
      <a:accent5>
        <a:srgbClr val="83786F"/>
      </a:accent5>
      <a:accent6>
        <a:srgbClr val="CBC4BC"/>
      </a:accent6>
      <a:hlink>
        <a:srgbClr val="0563C1"/>
      </a:hlink>
      <a:folHlink>
        <a:srgbClr val="954F72"/>
      </a:folHlink>
    </a:clrScheme>
    <a:fontScheme name="COSOS">
      <a:majorFont>
        <a:latin typeface="Arial"/>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0e1c29ea-1168-4472-854a-4da45bed4d71" ContentTypeId="0x0101001E98A06BD994954495880ED56CFFCFE7" PreviousValue="false"/>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Category xmlns="4fd18dd3-be77-4537-bf1a-7e73003be7e9" xsi:nil="true"/>
    <Content_x0020_Location xmlns="4fd18dd3-be77-4537-bf1a-7e73003be7e9" xsi:nil="true"/>
    <_dlc_DocId xmlns="683b8b7d-9dbb-47db-9c1c-6a3812e0373e">XKV674FVVVMR-6-1437</_dlc_DocId>
    <i89bf99be0734afaad0f11e7f7340caa xmlns="7ef082cd-876d-41c4-a4ee-fed821a997e6">
      <Terms xmlns="http://schemas.microsoft.com/office/infopath/2007/PartnerControls"/>
    </i89bf99be0734afaad0f11e7f7340caa>
    <TaxCatchAll xmlns="7ef082cd-876d-41c4-a4ee-fed821a997e6"/>
    <_dlc_DocIdUrl xmlns="683b8b7d-9dbb-47db-9c1c-6a3812e0373e">
      <Url>https://intranet.sos.state.co.us/_layouts/15/DocIdRedir.aspx?ID=XKV674FVVVMR-6-1437</Url>
      <Description>XKV674FVVVMR-6-1437</Description>
    </_dlc_DocIdUrl>
    <b202013f7921451cb1f7feee3c42e03e xmlns="7ef082cd-876d-41c4-a4ee-fed821a997e6">
      <Terms xmlns="http://schemas.microsoft.com/office/infopath/2007/PartnerControls"/>
    </b202013f7921451cb1f7feee3c42e03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ct:contentTypeSchema xmlns:ct="http://schemas.microsoft.com/office/2006/metadata/contentType" xmlns:ma="http://schemas.microsoft.com/office/2006/metadata/properties/metaAttributes" ct:_="" ma:_="" ma:contentTypeName="CDOS Document" ma:contentTypeID="0x0101001E98A06BD994954495880ED56CFFCFE700554D21DC2394FB43A11482605DF22549" ma:contentTypeVersion="16" ma:contentTypeDescription="Use this content type for CDOS document (Document_CDOS)" ma:contentTypeScope="" ma:versionID="b407f1809033ad1a0253abda77e36752">
  <xsd:schema xmlns:xsd="http://www.w3.org/2001/XMLSchema" xmlns:xs="http://www.w3.org/2001/XMLSchema" xmlns:p="http://schemas.microsoft.com/office/2006/metadata/properties" xmlns:ns2="7ef082cd-876d-41c4-a4ee-fed821a997e6" xmlns:ns3="4fd18dd3-be77-4537-bf1a-7e73003be7e9" xmlns:ns4="683b8b7d-9dbb-47db-9c1c-6a3812e0373e" targetNamespace="http://schemas.microsoft.com/office/2006/metadata/properties" ma:root="true" ma:fieldsID="125e9c9d7a909574e15b8f1ba69892fe" ns2:_="" ns3:_="" ns4:_="">
    <xsd:import namespace="7ef082cd-876d-41c4-a4ee-fed821a997e6"/>
    <xsd:import namespace="4fd18dd3-be77-4537-bf1a-7e73003be7e9"/>
    <xsd:import namespace="683b8b7d-9dbb-47db-9c1c-6a3812e0373e"/>
    <xsd:element name="properties">
      <xsd:complexType>
        <xsd:sequence>
          <xsd:element name="documentManagement">
            <xsd:complexType>
              <xsd:all>
                <xsd:element ref="ns2:b202013f7921451cb1f7feee3c42e03e" minOccurs="0"/>
                <xsd:element ref="ns2:TaxCatchAll" minOccurs="0"/>
                <xsd:element ref="ns2:TaxCatchAllLabel" minOccurs="0"/>
                <xsd:element ref="ns2:i89bf99be0734afaad0f11e7f7340caa" minOccurs="0"/>
                <xsd:element ref="ns3:Category" minOccurs="0"/>
                <xsd:element ref="ns3:Content_x0020_Location" minOccurs="0"/>
                <xsd:element ref="ns4:_dlc_DocId" minOccurs="0"/>
                <xsd:element ref="ns4:_dlc_DocIdUrl" minOccurs="0"/>
                <xsd:element ref="ns4: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f082cd-876d-41c4-a4ee-fed821a997e6" elementFormDefault="qualified">
    <xsd:import namespace="http://schemas.microsoft.com/office/2006/documentManagement/types"/>
    <xsd:import namespace="http://schemas.microsoft.com/office/infopath/2007/PartnerControls"/>
    <xsd:element name="b202013f7921451cb1f7feee3c42e03e" ma:index="8" nillable="true" ma:taxonomy="true" ma:internalName="b202013f7921451cb1f7feee3c42e03e" ma:taxonomyFieldName="Division" ma:displayName="Division" ma:default="" ma:fieldId="{b202013f-7921-451c-b1f7-feee3c42e03e}" ma:sspId="0e1c29ea-1168-4472-854a-4da45bed4d71" ma:termSetId="5fccc6ff-cb7d-416d-b84b-a68a565946a9"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c4eb0fb4-3591-48f4-9134-2ad31e8701b7}" ma:internalName="TaxCatchAll" ma:showField="CatchAllData" ma:web="683b8b7d-9dbb-47db-9c1c-6a3812e0373e">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c4eb0fb4-3591-48f4-9134-2ad31e8701b7}" ma:internalName="TaxCatchAllLabel" ma:readOnly="true" ma:showField="CatchAllDataLabel" ma:web="683b8b7d-9dbb-47db-9c1c-6a3812e0373e">
      <xsd:complexType>
        <xsd:complexContent>
          <xsd:extension base="dms:MultiChoiceLookup">
            <xsd:sequence>
              <xsd:element name="Value" type="dms:Lookup" maxOccurs="unbounded" minOccurs="0" nillable="true"/>
            </xsd:sequence>
          </xsd:extension>
        </xsd:complexContent>
      </xsd:complexType>
    </xsd:element>
    <xsd:element name="i89bf99be0734afaad0f11e7f7340caa" ma:index="12" nillable="true" ma:taxonomy="true" ma:internalName="i89bf99be0734afaad0f11e7f7340caa" ma:taxonomyFieldName="Type_x0020_of_x0020_Document" ma:displayName="Type of Document" ma:default="" ma:fieldId="{289bf99b-e073-4afa-ad0f-11e7f7340caa}" ma:sspId="0e1c29ea-1168-4472-854a-4da45bed4d71" ma:termSetId="f190b1d9-64e7-4d5f-b0f5-d94771f9768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fd18dd3-be77-4537-bf1a-7e73003be7e9" elementFormDefault="qualified">
    <xsd:import namespace="http://schemas.microsoft.com/office/2006/documentManagement/types"/>
    <xsd:import namespace="http://schemas.microsoft.com/office/infopath/2007/PartnerControls"/>
    <xsd:element name="Category" ma:index="14" nillable="true" ma:displayName="Category" ma:format="Dropdown" ma:internalName="Category">
      <xsd:simpleType>
        <xsd:restriction base="dms:Choice">
          <xsd:enumeration value="General"/>
          <xsd:enumeration value="Email"/>
          <xsd:enumeration value="Phone/Voicemail"/>
          <xsd:enumeration value="Web"/>
        </xsd:restriction>
      </xsd:simpleType>
    </xsd:element>
    <xsd:element name="Content_x0020_Location" ma:index="15" nillable="true" ma:displayName="Content Location" ma:format="Dropdown" ma:internalName="Content_x0020_Location">
      <xsd:simpleType>
        <xsd:restriction base="dms:Choice">
          <xsd:enumeration value="Benefits"/>
          <xsd:enumeration value="Emergency Information"/>
          <xsd:enumeration value="IT Services Desk"/>
        </xsd:restriction>
      </xsd:simpleType>
    </xsd:element>
  </xsd:schema>
  <xsd:schema xmlns:xsd="http://www.w3.org/2001/XMLSchema" xmlns:xs="http://www.w3.org/2001/XMLSchema" xmlns:dms="http://schemas.microsoft.com/office/2006/documentManagement/types" xmlns:pc="http://schemas.microsoft.com/office/infopath/2007/PartnerControls" targetNamespace="683b8b7d-9dbb-47db-9c1c-6a3812e0373e"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15CC07-04AB-41B1-8850-97FF8616D8AE}">
  <ds:schemaRefs>
    <ds:schemaRef ds:uri="Microsoft.SharePoint.Taxonomy.ContentTypeSync"/>
  </ds:schemaRefs>
</ds:datastoreItem>
</file>

<file path=customXml/itemProps2.xml><?xml version="1.0" encoding="utf-8"?>
<ds:datastoreItem xmlns:ds="http://schemas.openxmlformats.org/officeDocument/2006/customXml" ds:itemID="{348D2ADE-561E-4662-B3C5-F488944620D2}">
  <ds:schemaRefs>
    <ds:schemaRef ds:uri="http://schemas.microsoft.com/sharepoint/events"/>
  </ds:schemaRefs>
</ds:datastoreItem>
</file>

<file path=customXml/itemProps3.xml><?xml version="1.0" encoding="utf-8"?>
<ds:datastoreItem xmlns:ds="http://schemas.openxmlformats.org/officeDocument/2006/customXml" ds:itemID="{775B96DD-3C6A-46E5-AB23-B3EEF50DC5AF}">
  <ds:schemaRefs>
    <ds:schemaRef ds:uri="7ef082cd-876d-41c4-a4ee-fed821a997e6"/>
    <ds:schemaRef ds:uri="http://purl.org/dc/elements/1.1/"/>
    <ds:schemaRef ds:uri="http://schemas.microsoft.com/office/2006/documentManagement/types"/>
    <ds:schemaRef ds:uri="http://purl.org/dc/dcmitype/"/>
    <ds:schemaRef ds:uri="http://schemas.microsoft.com/office/infopath/2007/PartnerControls"/>
    <ds:schemaRef ds:uri="http://www.w3.org/XML/1998/namespace"/>
    <ds:schemaRef ds:uri="http://purl.org/dc/terms/"/>
    <ds:schemaRef ds:uri="http://schemas.microsoft.com/office/2006/metadata/properties"/>
    <ds:schemaRef ds:uri="http://schemas.openxmlformats.org/package/2006/metadata/core-properties"/>
    <ds:schemaRef ds:uri="683b8b7d-9dbb-47db-9c1c-6a3812e0373e"/>
    <ds:schemaRef ds:uri="4fd18dd3-be77-4537-bf1a-7e73003be7e9"/>
  </ds:schemaRefs>
</ds:datastoreItem>
</file>

<file path=customXml/itemProps4.xml><?xml version="1.0" encoding="utf-8"?>
<ds:datastoreItem xmlns:ds="http://schemas.openxmlformats.org/officeDocument/2006/customXml" ds:itemID="{4B798184-6BA1-44E2-9F5E-08D76CCD4391}">
  <ds:schemaRefs>
    <ds:schemaRef ds:uri="http://schemas.microsoft.com/sharepoint/v3/contenttype/forms"/>
  </ds:schemaRefs>
</ds:datastoreItem>
</file>

<file path=customXml/itemProps5.xml><?xml version="1.0" encoding="utf-8"?>
<ds:datastoreItem xmlns:ds="http://schemas.openxmlformats.org/officeDocument/2006/customXml" ds:itemID="{C3D34127-1479-411F-8855-6637329EE8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f082cd-876d-41c4-a4ee-fed821a997e6"/>
    <ds:schemaRef ds:uri="4fd18dd3-be77-4537-bf1a-7e73003be7e9"/>
    <ds:schemaRef ds:uri="683b8b7d-9dbb-47db-9c1c-6a3812e037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13702</TotalTime>
  <Words>1003</Words>
  <Application>Microsoft Macintosh PowerPoint</Application>
  <PresentationFormat>Widescreen</PresentationFormat>
  <Paragraphs>92</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Arial Narrow</vt:lpstr>
      <vt:lpstr>Calibri</vt:lpstr>
      <vt:lpstr>1_Office Theme</vt:lpstr>
      <vt:lpstr>Bipartisan Election Advisory Commission</vt:lpstr>
      <vt:lpstr>Welcome – Jena Griswold, Secretary of State </vt:lpstr>
      <vt:lpstr>2019 BEAC Members</vt:lpstr>
      <vt:lpstr>Policies and Procedures</vt:lpstr>
      <vt:lpstr>Policies and Procedures</vt:lpstr>
      <vt:lpstr>Housekeeping items</vt:lpstr>
      <vt:lpstr>2019 Legislation </vt:lpstr>
      <vt:lpstr>2019 Legislation</vt:lpstr>
      <vt:lpstr>Legislation Implementation</vt:lpstr>
      <vt:lpstr>Preparing for 2019-2020</vt:lpstr>
      <vt:lpstr>2019-2020 Timelines</vt:lpstr>
      <vt:lpstr>Presidential Primary</vt:lpstr>
      <vt:lpstr>Cybersecurity</vt:lpstr>
      <vt:lpstr>Public Comment</vt:lpstr>
      <vt:lpstr>Future Meetings &amp; Agenda Items</vt:lpstr>
    </vt:vector>
  </TitlesOfParts>
  <Company>CDOS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 Sunny</dc:creator>
  <cp:lastModifiedBy>Amy Grant</cp:lastModifiedBy>
  <cp:revision>72</cp:revision>
  <cp:lastPrinted>2019-06-19T15:49:35Z</cp:lastPrinted>
  <dcterms:created xsi:type="dcterms:W3CDTF">2018-07-19T18:09:46Z</dcterms:created>
  <dcterms:modified xsi:type="dcterms:W3CDTF">2022-03-24T19:55:04Z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176b7e50-4242-4a37-98e7-eea5006b3487</vt:lpwstr>
  </property>
  <property fmtid="{D5CDD505-2E9C-101B-9397-08002B2CF9AE}" pid="3" name="ContentTypeId">
    <vt:lpwstr>0x0101001E98A06BD994954495880ED56CFFCFE700554D21DC2394FB43A11482605DF22549</vt:lpwstr>
  </property>
</Properties>
</file>