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63" r:id="rId6"/>
    <p:sldId id="259" r:id="rId7"/>
    <p:sldId id="266" r:id="rId8"/>
    <p:sldId id="26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B3A15-5B76-4D84-8E5B-9F26E8E175C3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88212-F854-4042-A50D-FEC444ED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1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y.municode.com/mn/minneapolis/codes/code_of_ordinances?nodeId=COOR_TIT8.5EL_CH167MUELRUCO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nkedchoicevoting.org/ballot_layout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nkedchoicevoting.org/ballot_layout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nkedchoicevoting.org/ballot_layout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nkedchoicevoting.org/ballot_layout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Minneapolis: </a:t>
            </a:r>
            <a:r>
              <a:rPr lang="en-US" dirty="0">
                <a:hlinkClick r:id="rId3"/>
              </a:rPr>
              <a:t>https://library.municode.com/mn/minneapolis/codes/code_of_ordinances?nodeId=COOR_TIT8.5EL_CH167MUELRUCO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88212-F854-4042-A50D-FEC444ED10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35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most notably from Center for Civic Design</a:t>
            </a:r>
          </a:p>
          <a:p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https://www.rankedchoicevoting.org/ballot_layout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88212-F854-4042-A50D-FEC444ED10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49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most notably from Center for Civic Design</a:t>
            </a:r>
          </a:p>
          <a:p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https://www.rankedchoicevoting.org/ballot_layout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88212-F854-4042-A50D-FEC444ED10C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09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most notably from Center for Civic Design</a:t>
            </a:r>
          </a:p>
          <a:p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https://www.rankedchoicevoting.org/ballot_layout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88212-F854-4042-A50D-FEC444ED10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6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most notably from Center for Civic Design</a:t>
            </a:r>
          </a:p>
          <a:p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https://www.rankedchoicevoting.org/ballot_layout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788212-F854-4042-A50D-FEC444ED10C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917A2-386E-4436-B51C-FF83A1008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0E483-FE57-42E4-926A-0557AF1AD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D7A3A-7C7A-4898-AD8A-0D2662F0A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CB1DE-EE61-432A-9D43-124FAC54D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2D532-B7E2-4BE9-A8DF-A04CF03E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0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C9486-2102-4E29-934E-13BC7A107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95259-0660-4207-B4CA-42276275F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A78D7-6751-4819-9B12-1ADCCE730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C2364-4FB3-429D-B1BD-DCFAB645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D8C81-B3C4-4179-9D67-A3BE448C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2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F15C7C-19DE-4786-B48E-218F16AE29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140BF-692A-42E4-985A-09266ACCE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E2AE0-1E4F-4625-A4E6-9E382CD52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C360D-9855-4EB6-AEA6-EB327A47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8AA90-89BC-439F-B11D-120580C4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9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D738E-FD4B-4864-99E9-B848AC0D0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CC9DF-5496-446C-A2CD-512391628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9D771-4AC8-41C3-832B-9E9838BA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32135-C6F2-4471-A2B0-44A6F549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6A079-6996-4A58-A871-9C617A568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7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6D251-45DF-48C4-ADFA-66745C9DE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D7612-FA22-4317-91BE-D18BC717C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44833-87AC-4057-8570-B9560865C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A67FA-3DD2-472F-9D53-9DA3C1D5D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6F2A4-951F-4FE4-A3FF-1C882C4B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AB3A9-8C2B-49B7-8798-58332A61B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51B07-5134-4A18-9E79-3CA5B8AC71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935AF-4371-4DA5-A3EB-0F7B4F883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B4BBA-EB6A-4CEE-BA12-25A8D4C70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292B1-0043-43B8-B653-8CAE015F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1A42B-AF30-448D-95F8-CB7689B1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512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26673-9A67-4CF6-9933-C397BB91D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4636E-97A5-4A1B-90F1-44A8E5676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0D8EF-A856-44C2-885A-DBA99DFB7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37344-E6C6-44F4-80FC-E15ACD5051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C141C-B250-48C0-8124-A914E41232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6460FC-33F9-40B2-9B75-232F30A7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766491-B94C-4640-8C1C-AC8AF7695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98C44-3EAA-4612-8A86-2A326EFB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13299-3B30-4195-AAAC-946A28026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0287F-149E-4C97-A815-BDC4D517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60502F-9CFB-4D9E-8625-5AE93105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E1ABA-6765-4D70-B8C9-87E702D55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5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AAA50-611E-4E58-AFCB-647258AD5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CEE0A-90F6-45DA-B544-08BC0F4EF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5AB7A6-8BEA-4DBE-95DA-826AD231B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7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C8464-9BEA-495F-84B2-271931315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F2ADB-2230-4527-854B-67177CFF4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250CE4-68AE-405C-8C73-598DEB1AB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5F551C-F5AE-45E7-AEF7-918ACCA17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A039F-17C5-44D1-ACFC-24035DE4A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27AFE-CBE8-48A7-8F3C-36A402766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3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018BE-12D5-42BC-A8E4-7B5E095F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8DC89-E267-4DF4-A153-8F33D301B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44517-64D8-4711-A4AE-FBE803D40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79DA9-5ACF-40CD-AB6C-7801877E0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9B589-90E5-4FDB-A640-40B7C1EE5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A77C4-1A0B-4136-A1DF-B3979177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3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26FCB-2AB1-47B9-82F0-601B5BE0E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D838C-5A1C-427C-A9DF-EAB2C125D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FBA1B-AC8D-4BC5-827F-CA226CF89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74F52-F89E-4675-9D4B-2A7877FC694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B27C8-8F74-40B3-961A-7EF25E6D7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7EC39-D2F7-42B0-AE39-A0ACF6FBB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4626E-DD06-4341-AC60-7F04EF2B3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5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D4D1-BA1C-4131-B5D3-C7992B3C95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RCV Implementation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E9FA4-9C97-41DC-B2EF-8929010927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Considerations</a:t>
            </a:r>
          </a:p>
          <a:p>
            <a:endParaRPr lang="en-US" dirty="0"/>
          </a:p>
          <a:p>
            <a:r>
              <a:rPr lang="en-US" sz="1900" dirty="0"/>
              <a:t>Alternative Voting Stakeholders Group Public Meeting</a:t>
            </a:r>
          </a:p>
          <a:p>
            <a:r>
              <a:rPr lang="en-US" sz="1900" dirty="0"/>
              <a:t>2/6/2019</a:t>
            </a:r>
          </a:p>
          <a:p>
            <a:r>
              <a:rPr lang="en-US" sz="1900" dirty="0"/>
              <a:t>Luke Belant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99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583E0-3EDE-4ED6-8C85-DCC101F2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RCV Law/Rule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AC654-3826-4254-BE8B-28C586A75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Thorough consideration of the end-to-end election process can ensure the best possible experience for election administrators, and support voter outreach efforts. </a:t>
            </a:r>
          </a:p>
          <a:p>
            <a:endParaRPr lang="en-US" dirty="0"/>
          </a:p>
          <a:p>
            <a:r>
              <a:rPr lang="en-US" dirty="0"/>
              <a:t>Jurisdictions that have used RCV in multiple election cycles may have updated laws to improve processes and can serve as a reference point.</a:t>
            </a:r>
          </a:p>
        </p:txBody>
      </p:sp>
    </p:spTree>
    <p:extLst>
      <p:ext uri="{BB962C8B-B14F-4D97-AF65-F5344CB8AC3E}">
        <p14:creationId xmlns:p14="http://schemas.microsoft.com/office/powerpoint/2010/main" val="219922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03077-CA89-43D5-B450-F9DC3E66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 Terms and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B61BF-9075-4B7C-8722-1DEBB8D52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Developing clear, standardized vocabulary is key for administrators, voters, and other stakeholders.</a:t>
            </a:r>
          </a:p>
          <a:p>
            <a:endParaRPr lang="en-US" dirty="0"/>
          </a:p>
          <a:p>
            <a:r>
              <a:rPr lang="en-US" dirty="0"/>
              <a:t>All key concepts necessary to conduct tabulation must be defined so that administrators and voting system vendors can understand requirements.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743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265C2-0E45-4588-8FB3-DA7DBF98B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Procedure and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32441-48DA-4D3A-BD9E-1E92235A4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RCV tabulation processes should be outlined so that administrators can be certain they are operating in a uniform manner across jurisdictions. </a:t>
            </a:r>
          </a:p>
          <a:p>
            <a:endParaRPr lang="en-US" dirty="0"/>
          </a:p>
          <a:p>
            <a:r>
              <a:rPr lang="en-US" dirty="0"/>
              <a:t>Establishing clear standards for what software tools may be used will allow administrators make good decisions.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86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856A-6A24-4C7A-977D-CA3494C24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 to Hand-Count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97F42-78EC-4F22-87BB-E0EBCA181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Minneapolis Method using spreadsheet software.</a:t>
            </a:r>
          </a:p>
          <a:p>
            <a:endParaRPr lang="en-US" dirty="0"/>
          </a:p>
          <a:p>
            <a:r>
              <a:rPr lang="en-US" dirty="0"/>
              <a:t>There are now more options available from voting system vendors and nonprofits. There are several RCV tabulation programs on the market.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13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7E78-CBB4-4208-8868-DC8E965E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6247-5F28-4D3C-94C8-3B07AF9C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Voting System Testing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RCV tabulation systems, like all voting systems, should be rigorously tested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Ideally, federal or state-established benchmarks would be used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7E78-CBB4-4208-8868-DC8E965E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6247-5F28-4D3C-94C8-3B07AF9C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Testing that can be performed without certified systems available: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End-to-end testing using data created by a jurisdiction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Live data from other jurisdictions (i.e. cast vote records to test software)</a:t>
            </a:r>
          </a:p>
        </p:txBody>
      </p:sp>
    </p:spTree>
    <p:extLst>
      <p:ext uri="{BB962C8B-B14F-4D97-AF65-F5344CB8AC3E}">
        <p14:creationId xmlns:p14="http://schemas.microsoft.com/office/powerpoint/2010/main" val="373005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7E78-CBB4-4208-8868-DC8E965E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6247-5F28-4D3C-94C8-3B07AF9C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Ballot Design: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Increased adoption of RCV has spurred research into ballot design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Capabilities of the voting system influence ballot layout options. This is an important consideration in the creation of RCV law/rule.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5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7E78-CBB4-4208-8868-DC8E965E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RCV as an Election Administrator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6247-5F28-4D3C-94C8-3B07AF9C9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RCV elections require significant changes to existing election processes (as do any significant changes to voting systems).</a:t>
            </a:r>
          </a:p>
          <a:p>
            <a:endParaRPr lang="en-US" dirty="0"/>
          </a:p>
          <a:p>
            <a:r>
              <a:rPr lang="en-US" dirty="0"/>
              <a:t>Increased resources have made RCV more accessible than in the past, but adoption is still not a trivial undertaking.</a:t>
            </a:r>
          </a:p>
          <a:p>
            <a:endParaRPr lang="en-US" dirty="0"/>
          </a:p>
          <a:p>
            <a:r>
              <a:rPr lang="en-US" dirty="0"/>
              <a:t>RCV can be implemented effectively, and it is essential for all parties that any adoption of RCV involves rigorous testing and adoption of best practices wherever possible.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8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465</Words>
  <Application>Microsoft Office PowerPoint</Application>
  <PresentationFormat>Widescreen</PresentationFormat>
  <Paragraphs>71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RCV Implementation</vt:lpstr>
      <vt:lpstr>Establishing RCV Law/Rule</vt:lpstr>
      <vt:lpstr>Clear Terms and Definitions</vt:lpstr>
      <vt:lpstr>Developing Procedure and Standards</vt:lpstr>
      <vt:lpstr>Alternatives to Hand-Count</vt:lpstr>
      <vt:lpstr>Implementation</vt:lpstr>
      <vt:lpstr>Implementation</vt:lpstr>
      <vt:lpstr>Implementation</vt:lpstr>
      <vt:lpstr>RCV as an Election Administrator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RCV Implementation</dc:title>
  <dc:creator>Belant, Luke</dc:creator>
  <cp:lastModifiedBy>Belant, Luke</cp:lastModifiedBy>
  <cp:revision>10</cp:revision>
  <dcterms:created xsi:type="dcterms:W3CDTF">2020-02-06T00:05:24Z</dcterms:created>
  <dcterms:modified xsi:type="dcterms:W3CDTF">2020-02-06T04:23:56Z</dcterms:modified>
</cp:coreProperties>
</file>