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1" r:id="rId4"/>
    <p:sldId id="272" r:id="rId5"/>
    <p:sldId id="268" r:id="rId6"/>
    <p:sldId id="261" r:id="rId7"/>
    <p:sldId id="260" r:id="rId8"/>
    <p:sldId id="262" r:id="rId9"/>
    <p:sldId id="263" r:id="rId10"/>
    <p:sldId id="265" r:id="rId11"/>
    <p:sldId id="266" r:id="rId12"/>
    <p:sldId id="264" r:id="rId13"/>
    <p:sldId id="267"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4" autoAdjust="0"/>
    <p:restoredTop sz="94660"/>
  </p:normalViewPr>
  <p:slideViewPr>
    <p:cSldViewPr snapToGrid="0" showGuides="1">
      <p:cViewPr varScale="1">
        <p:scale>
          <a:sx n="128" d="100"/>
          <a:sy n="128" d="100"/>
        </p:scale>
        <p:origin x="78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EA9E33-F144-42AC-8C36-1146750CE71E}" type="datetimeFigureOut">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359472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A9E33-F144-42AC-8C36-1146750CE71E}" type="datetimeFigureOut">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234705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A9E33-F144-42AC-8C36-1146750CE71E}" type="datetimeFigureOut">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190936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A9E33-F144-42AC-8C36-1146750CE71E}" type="datetimeFigureOut">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241399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A9E33-F144-42AC-8C36-1146750CE71E}" type="datetimeFigureOut">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206683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EA9E33-F144-42AC-8C36-1146750CE71E}" type="datetimeFigureOut">
              <a:rPr lang="en-US" smtClean="0"/>
              <a:t>3/31/22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325833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EA9E33-F144-42AC-8C36-1146750CE71E}" type="datetimeFigureOut">
              <a:rPr lang="en-US" smtClean="0"/>
              <a:t>3/31/22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86054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EA9E33-F144-42AC-8C36-1146750CE71E}" type="datetimeFigureOut">
              <a:rPr lang="en-US" smtClean="0"/>
              <a:t>3/31/22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45477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A9E33-F144-42AC-8C36-1146750CE71E}" type="datetimeFigureOut">
              <a:rPr lang="en-US" smtClean="0"/>
              <a:t>3/31/22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141342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EA9E33-F144-42AC-8C36-1146750CE71E}" type="datetimeFigureOut">
              <a:rPr lang="en-US" smtClean="0"/>
              <a:t>3/31/22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188237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EA9E33-F144-42AC-8C36-1146750CE71E}" type="datetimeFigureOut">
              <a:rPr lang="en-US" smtClean="0"/>
              <a:t>3/31/22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62ABF-654D-4CDF-95A2-DD21D51D79D4}" type="slidenum">
              <a:rPr lang="en-US" smtClean="0"/>
              <a:t>‹#›</a:t>
            </a:fld>
            <a:endParaRPr lang="en-US"/>
          </a:p>
        </p:txBody>
      </p:sp>
    </p:spTree>
    <p:extLst>
      <p:ext uri="{BB962C8B-B14F-4D97-AF65-F5344CB8AC3E}">
        <p14:creationId xmlns:p14="http://schemas.microsoft.com/office/powerpoint/2010/main" val="76074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A9E33-F144-42AC-8C36-1146750CE71E}" type="datetimeFigureOut">
              <a:rPr lang="en-US" smtClean="0"/>
              <a:t>3/31/22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62ABF-654D-4CDF-95A2-DD21D51D79D4}" type="slidenum">
              <a:rPr lang="en-US" smtClean="0"/>
              <a:t>‹#›</a:t>
            </a:fld>
            <a:endParaRPr lang="en-US"/>
          </a:p>
        </p:txBody>
      </p:sp>
    </p:spTree>
    <p:extLst>
      <p:ext uri="{BB962C8B-B14F-4D97-AF65-F5344CB8AC3E}">
        <p14:creationId xmlns:p14="http://schemas.microsoft.com/office/powerpoint/2010/main" val="160760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rasmussenreports.com/public_content/politics/elections/election_2020/61_think_trump_should_concede_to_bide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os.state.co.us/pubs/elections/VotingSystems/CertifiedSystem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os.state.co.us/pubs/elections/VotingSystems/CertifiedSystem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Bottom-Line</a:t>
            </a:r>
          </a:p>
        </p:txBody>
      </p:sp>
      <p:sp>
        <p:nvSpPr>
          <p:cNvPr id="3" name="Content Placeholder 2"/>
          <p:cNvSpPr>
            <a:spLocks noGrp="1"/>
          </p:cNvSpPr>
          <p:nvPr>
            <p:ph idx="1"/>
          </p:nvPr>
        </p:nvSpPr>
        <p:spPr>
          <a:xfrm>
            <a:off x="838200" y="1825625"/>
            <a:ext cx="10591800" cy="4351338"/>
          </a:xfrm>
        </p:spPr>
        <p:txBody>
          <a:bodyPr>
            <a:normAutofit/>
          </a:bodyPr>
          <a:lstStyle/>
          <a:p>
            <a:r>
              <a:rPr lang="en-US" dirty="0">
                <a:solidFill>
                  <a:srgbClr val="FFFF00"/>
                </a:solidFill>
              </a:rPr>
              <a:t>A large proportion of American voters have no confidence in the integrity of the 2020 election</a:t>
            </a:r>
          </a:p>
          <a:p>
            <a:r>
              <a:rPr lang="en-US" dirty="0">
                <a:solidFill>
                  <a:srgbClr val="FFFF00"/>
                </a:solidFill>
              </a:rPr>
              <a:t>American citizens will accept a bitter loss in a fair election, but even the perception of unaddressed fraud is corrosive, dangerous, and delegitimizes our government</a:t>
            </a:r>
          </a:p>
          <a:p>
            <a:r>
              <a:rPr lang="en-US" dirty="0">
                <a:solidFill>
                  <a:srgbClr val="FFFF00"/>
                </a:solidFill>
              </a:rPr>
              <a:t>Colorado elected officials’ oaths to our Constitutions and faithful duty performance obligate thorough investigation and either repudiation or validation of election fraud and security concerns</a:t>
            </a:r>
          </a:p>
          <a:p>
            <a:pPr marL="0" indent="0">
              <a:buNone/>
            </a:pPr>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pPr marL="0" indent="0">
              <a:buNone/>
            </a:pPr>
            <a:endParaRPr lang="en-US" sz="1800" dirty="0">
              <a:solidFill>
                <a:srgbClr val="FFFF00"/>
              </a:solidFill>
            </a:endParaRPr>
          </a:p>
          <a:p>
            <a:pPr marL="0" indent="0">
              <a:buNone/>
            </a:pPr>
            <a:endParaRPr lang="en-US" dirty="0">
              <a:solidFill>
                <a:srgbClr val="FFFF00"/>
              </a:solidFill>
            </a:endParaRPr>
          </a:p>
        </p:txBody>
      </p:sp>
      <p:sp>
        <p:nvSpPr>
          <p:cNvPr id="7" name="TextBox 6"/>
          <p:cNvSpPr txBox="1"/>
          <p:nvPr/>
        </p:nvSpPr>
        <p:spPr>
          <a:xfrm>
            <a:off x="209863" y="5761464"/>
            <a:ext cx="13351166" cy="830997"/>
          </a:xfrm>
          <a:prstGeom prst="rect">
            <a:avLst/>
          </a:prstGeom>
          <a:noFill/>
        </p:spPr>
        <p:txBody>
          <a:bodyPr wrap="square" rtlCol="0">
            <a:spAutoFit/>
          </a:bodyPr>
          <a:lstStyle/>
          <a:p>
            <a:endParaRPr lang="en-US" sz="1200" dirty="0">
              <a:solidFill>
                <a:srgbClr val="FFFF00"/>
              </a:solidFill>
            </a:endParaRPr>
          </a:p>
          <a:p>
            <a:r>
              <a:rPr lang="en-US" sz="1200" dirty="0">
                <a:solidFill>
                  <a:srgbClr val="FFFF00"/>
                </a:solidFill>
              </a:rPr>
              <a:t>1. 47% of voters believe there was significant fraud which affected the outcome of this election : </a:t>
            </a:r>
            <a:r>
              <a:rPr lang="en-US" sz="1200" dirty="0">
                <a:solidFill>
                  <a:srgbClr val="FFFF00"/>
                </a:solidFill>
                <a:hlinkClick r:id="rId2"/>
              </a:rPr>
              <a:t>https://www.rasmussenreports.com/public_content/politics/elections/election_2020/61_think_trump_should_concede_to_biden</a:t>
            </a:r>
            <a:endParaRPr lang="en-US" sz="1200" dirty="0">
              <a:solidFill>
                <a:srgbClr val="FFFF00"/>
              </a:solidFill>
            </a:endParaRPr>
          </a:p>
          <a:p>
            <a:endParaRPr lang="en-US" sz="1200" dirty="0"/>
          </a:p>
        </p:txBody>
      </p:sp>
    </p:spTree>
    <p:extLst>
      <p:ext uri="{BB962C8B-B14F-4D97-AF65-F5344CB8AC3E}">
        <p14:creationId xmlns:p14="http://schemas.microsoft.com/office/powerpoint/2010/main" val="297009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Facts</a:t>
            </a:r>
            <a:endParaRPr lang="en-US" dirty="0"/>
          </a:p>
        </p:txBody>
      </p:sp>
      <p:sp>
        <p:nvSpPr>
          <p:cNvPr id="3" name="Content Placeholder 2"/>
          <p:cNvSpPr>
            <a:spLocks noGrp="1"/>
          </p:cNvSpPr>
          <p:nvPr>
            <p:ph idx="1"/>
          </p:nvPr>
        </p:nvSpPr>
        <p:spPr>
          <a:xfrm>
            <a:off x="838200" y="1464678"/>
            <a:ext cx="10591800" cy="4351338"/>
          </a:xfrm>
        </p:spPr>
        <p:txBody>
          <a:bodyPr>
            <a:normAutofit/>
          </a:bodyPr>
          <a:lstStyle/>
          <a:p>
            <a:r>
              <a:rPr lang="en-US" sz="2000" dirty="0">
                <a:solidFill>
                  <a:srgbClr val="FFFF00"/>
                </a:solidFill>
              </a:rPr>
              <a:t>There are multiple kinds of security involved with and required in elections, including physical security of facilities, IT, and materials (e.g. ballots), cybersecurity for the IT, Privacy Act obligations, compliance, and auditing, </a:t>
            </a:r>
            <a:r>
              <a:rPr lang="en-US" sz="2000" dirty="0" err="1">
                <a:solidFill>
                  <a:srgbClr val="FFFF00"/>
                </a:solidFill>
              </a:rPr>
              <a:t>etc</a:t>
            </a:r>
            <a:endParaRPr lang="en-US" sz="2000" dirty="0">
              <a:solidFill>
                <a:srgbClr val="FFFF00"/>
              </a:solidFill>
            </a:endParaRPr>
          </a:p>
          <a:p>
            <a:r>
              <a:rPr lang="en-US" sz="2000" dirty="0">
                <a:solidFill>
                  <a:srgbClr val="FFFF00"/>
                </a:solidFill>
              </a:rPr>
              <a:t>All require procedures, oversight, expert and knowledgeable personnel, auditing, and independent verification</a:t>
            </a:r>
          </a:p>
          <a:p>
            <a:r>
              <a:rPr lang="en-US" sz="2000" dirty="0">
                <a:solidFill>
                  <a:srgbClr val="FFFF00"/>
                </a:solidFill>
              </a:rPr>
              <a:t>No amount of experience running elections can make an individual adequately prepared to design, execute, audit, or verify security, particularly </a:t>
            </a:r>
            <a:endParaRPr lang="en-US" dirty="0">
              <a:solidFill>
                <a:srgbClr val="FFFF00"/>
              </a:solidFill>
            </a:endParaRPr>
          </a:p>
        </p:txBody>
      </p:sp>
    </p:spTree>
    <p:extLst>
      <p:ext uri="{BB962C8B-B14F-4D97-AF65-F5344CB8AC3E}">
        <p14:creationId xmlns:p14="http://schemas.microsoft.com/office/powerpoint/2010/main" val="349088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Facts</a:t>
            </a:r>
            <a:endParaRPr lang="en-US" dirty="0"/>
          </a:p>
        </p:txBody>
      </p:sp>
      <p:sp>
        <p:nvSpPr>
          <p:cNvPr id="3" name="Content Placeholder 2"/>
          <p:cNvSpPr>
            <a:spLocks noGrp="1"/>
          </p:cNvSpPr>
          <p:nvPr>
            <p:ph idx="1"/>
          </p:nvPr>
        </p:nvSpPr>
        <p:spPr>
          <a:xfrm>
            <a:off x="838200" y="1464678"/>
            <a:ext cx="10591800" cy="4351338"/>
          </a:xfrm>
        </p:spPr>
        <p:txBody>
          <a:bodyPr>
            <a:normAutofit/>
          </a:bodyPr>
          <a:lstStyle/>
          <a:p>
            <a:r>
              <a:rPr lang="en-US" sz="2400" dirty="0">
                <a:solidFill>
                  <a:srgbClr val="FFFF00"/>
                </a:solidFill>
              </a:rPr>
              <a:t>In 2019, MI SOS Benson appointed a first-ever full-time elections security specialist, Ms. </a:t>
            </a:r>
            <a:r>
              <a:rPr lang="en-US" sz="2400" dirty="0" err="1">
                <a:solidFill>
                  <a:srgbClr val="FFFF00"/>
                </a:solidFill>
              </a:rPr>
              <a:t>Ashiya</a:t>
            </a:r>
            <a:r>
              <a:rPr lang="en-US" sz="2400" dirty="0">
                <a:solidFill>
                  <a:srgbClr val="FFFF00"/>
                </a:solidFill>
              </a:rPr>
              <a:t> Monice Brown, “to ensure the integrity of the 2020 election,” stating </a:t>
            </a:r>
            <a:br>
              <a:rPr lang="en-US" sz="2400" dirty="0">
                <a:solidFill>
                  <a:srgbClr val="FFFF00"/>
                </a:solidFill>
              </a:rPr>
            </a:br>
            <a:r>
              <a:rPr lang="en-US" sz="2000" dirty="0">
                <a:solidFill>
                  <a:srgbClr val="FFFF00"/>
                </a:solidFill>
              </a:rPr>
              <a:t>"The security of our elections in Michigan has always been of paramount importance to all of my predecessors, and you've not seen evidence of the types of potential threats that have impacted systems in other states," Benson, a Democrat, said in an interview.”</a:t>
            </a:r>
          </a:p>
          <a:p>
            <a:r>
              <a:rPr lang="en-US" sz="2000" dirty="0">
                <a:solidFill>
                  <a:srgbClr val="FFFF00"/>
                </a:solidFill>
              </a:rPr>
              <a:t>There are multiple kinds of security involved with and required in elections, including physical security of facilities, IT, and materials (e.g. ballots), cybersecurity for the IT, Privacy Act obligations, compliance, and auditing, </a:t>
            </a:r>
            <a:r>
              <a:rPr lang="en-US" sz="2000" dirty="0" err="1">
                <a:solidFill>
                  <a:srgbClr val="FFFF00"/>
                </a:solidFill>
              </a:rPr>
              <a:t>etc</a:t>
            </a:r>
            <a:r>
              <a:rPr lang="en-US" sz="2000" dirty="0">
                <a:solidFill>
                  <a:srgbClr val="FFFF00"/>
                </a:solidFill>
              </a:rPr>
              <a:t>; all require procedures</a:t>
            </a:r>
            <a:endParaRPr lang="en-US" dirty="0">
              <a:solidFill>
                <a:srgbClr val="FFFF00"/>
              </a:solidFill>
            </a:endParaRPr>
          </a:p>
          <a:p>
            <a:r>
              <a:rPr lang="en-US" sz="2000" dirty="0">
                <a:solidFill>
                  <a:srgbClr val="FFFF00"/>
                </a:solidFill>
              </a:rPr>
              <a:t>Ms. Brown’s CV</a:t>
            </a:r>
          </a:p>
          <a:p>
            <a:pPr lvl="1"/>
            <a:r>
              <a:rPr lang="en-US" sz="1600" dirty="0">
                <a:solidFill>
                  <a:srgbClr val="FFFF00"/>
                </a:solidFill>
              </a:rPr>
              <a:t>Education: BA, Public Relations; 3 semesters, Cooley Law School; MBA</a:t>
            </a:r>
          </a:p>
          <a:p>
            <a:pPr lvl="1"/>
            <a:r>
              <a:rPr lang="en-US" sz="1600" dirty="0">
                <a:solidFill>
                  <a:srgbClr val="FFFF00"/>
                </a:solidFill>
              </a:rPr>
              <a:t>Work experience: Scoring Supervisor, Pearson Global Education; Election Co-Chair, Ingham </a:t>
            </a:r>
            <a:r>
              <a:rPr lang="en-US" sz="1600" dirty="0" err="1">
                <a:solidFill>
                  <a:srgbClr val="FFFF00"/>
                </a:solidFill>
              </a:rPr>
              <a:t>Cty</a:t>
            </a:r>
            <a:r>
              <a:rPr lang="en-US" sz="1600" dirty="0">
                <a:solidFill>
                  <a:srgbClr val="FFFF00"/>
                </a:solidFill>
              </a:rPr>
              <a:t>, MI; Calculations Assistant; Medicaid Exceptions Team, Senior Systems and Operations Analyst dealing with contacts and State contractors for healthcare in MI; Departmental Specialist II in Healthcare Information Technology</a:t>
            </a:r>
          </a:p>
        </p:txBody>
      </p:sp>
    </p:spTree>
    <p:extLst>
      <p:ext uri="{BB962C8B-B14F-4D97-AF65-F5344CB8AC3E}">
        <p14:creationId xmlns:p14="http://schemas.microsoft.com/office/powerpoint/2010/main" val="254816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Facts</a:t>
            </a:r>
            <a:endParaRPr lang="en-US" dirty="0"/>
          </a:p>
        </p:txBody>
      </p:sp>
      <p:sp>
        <p:nvSpPr>
          <p:cNvPr id="3" name="Content Placeholder 2"/>
          <p:cNvSpPr>
            <a:spLocks noGrp="1"/>
          </p:cNvSpPr>
          <p:nvPr>
            <p:ph idx="1"/>
          </p:nvPr>
        </p:nvSpPr>
        <p:spPr>
          <a:xfrm>
            <a:off x="838200" y="1323428"/>
            <a:ext cx="10937488" cy="5471381"/>
          </a:xfrm>
        </p:spPr>
        <p:txBody>
          <a:bodyPr>
            <a:noAutofit/>
          </a:bodyPr>
          <a:lstStyle/>
          <a:p>
            <a:r>
              <a:rPr lang="en-US" sz="1600" dirty="0">
                <a:solidFill>
                  <a:srgbClr val="FFFF00"/>
                </a:solidFill>
              </a:rPr>
              <a:t>The CV of an cybersecurity expert (coder)</a:t>
            </a:r>
          </a:p>
          <a:p>
            <a:pPr lvl="1"/>
            <a:r>
              <a:rPr lang="en-US" sz="1400" dirty="0">
                <a:solidFill>
                  <a:srgbClr val="FFFF00"/>
                </a:solidFill>
              </a:rPr>
              <a:t>Education: undisclosed</a:t>
            </a:r>
          </a:p>
          <a:p>
            <a:pPr lvl="1"/>
            <a:r>
              <a:rPr lang="en-US" sz="1400" dirty="0">
                <a:solidFill>
                  <a:srgbClr val="FFFF00"/>
                </a:solidFill>
              </a:rPr>
              <a:t>Work experience: Senior Cyber Intelligence Analyst, Aggressor Team Lead Analyst, Lead of Tactics Development</a:t>
            </a:r>
          </a:p>
          <a:p>
            <a:r>
              <a:rPr lang="en-US" sz="1600" dirty="0">
                <a:solidFill>
                  <a:srgbClr val="FFFF00"/>
                </a:solidFill>
              </a:rPr>
              <a:t>And another (~non-coder)</a:t>
            </a:r>
          </a:p>
          <a:p>
            <a:pPr lvl="1"/>
            <a:r>
              <a:rPr lang="en-US" sz="1400" dirty="0">
                <a:solidFill>
                  <a:srgbClr val="FFFF00"/>
                </a:solidFill>
              </a:rPr>
              <a:t>Education: Certified GIAC Systems and Network Auditor (SANS); Security+(CompTIA); Foundations of </a:t>
            </a:r>
            <a:r>
              <a:rPr lang="en-US" sz="1400" dirty="0" err="1">
                <a:solidFill>
                  <a:srgbClr val="FFFF00"/>
                </a:solidFill>
              </a:rPr>
              <a:t>CyberSecurity</a:t>
            </a:r>
            <a:r>
              <a:rPr lang="en-US" sz="1400" dirty="0">
                <a:solidFill>
                  <a:srgbClr val="FFFF00"/>
                </a:solidFill>
              </a:rPr>
              <a:t> (UMA) AD, Military Info Systems Technology; MA Cyber Security</a:t>
            </a:r>
          </a:p>
          <a:p>
            <a:pPr lvl="1"/>
            <a:r>
              <a:rPr lang="en-US" sz="1400" dirty="0">
                <a:solidFill>
                  <a:srgbClr val="FFFF00"/>
                </a:solidFill>
              </a:rPr>
              <a:t>Work Experience: Deputy task lead, cyber requirements; Program Manager, Oracle US Public Sector Continuous Monitoring Program; Senior Manager, Compliance Operations – US Public Sector Cloud; Principle Technical Program Manager, Information Security &amp; Compliance; Senior Manager, IT Regulatory Compliance</a:t>
            </a:r>
            <a:endParaRPr lang="en-US" sz="900" dirty="0">
              <a:solidFill>
                <a:srgbClr val="FFFF00"/>
              </a:solidFill>
            </a:endParaRPr>
          </a:p>
          <a:p>
            <a:r>
              <a:rPr lang="en-US" sz="1600" dirty="0">
                <a:solidFill>
                  <a:srgbClr val="FFFF00"/>
                </a:solidFill>
              </a:rPr>
              <a:t>And another (~non-coder)</a:t>
            </a:r>
          </a:p>
          <a:p>
            <a:pPr lvl="1"/>
            <a:r>
              <a:rPr lang="en-US" sz="1400" dirty="0">
                <a:solidFill>
                  <a:srgbClr val="FFFF00"/>
                </a:solidFill>
              </a:rPr>
              <a:t>Education:  BE, Electrical/Computer Engineering; George C. Marshall European Center Program for Cybersecurity Studies</a:t>
            </a:r>
          </a:p>
          <a:p>
            <a:pPr lvl="1"/>
            <a:r>
              <a:rPr lang="en-US" sz="1400" dirty="0">
                <a:solidFill>
                  <a:srgbClr val="FFFF00"/>
                </a:solidFill>
              </a:rPr>
              <a:t>Work experience: Certified Info Systems Security Professional (CISSP); AXELOS ITIL Foundation Level; Directed cybersecurity plan for 146 worldwide USAF installations; Chief information Security Officer for 27k-person USAF base; Chief Information Security Officer/Team Leader Task Force Cyber at Supreme Headquarters Allied Powers Europe, SACEUR representative to NATO Cyber Defense Committee; Commander,  USAF cybersecurity center of excellence; managing director </a:t>
            </a:r>
            <a:r>
              <a:rPr lang="en-US" sz="1400" dirty="0" err="1">
                <a:solidFill>
                  <a:srgbClr val="FFFF00"/>
                </a:solidFill>
              </a:rPr>
              <a:t>cyMars</a:t>
            </a:r>
            <a:r>
              <a:rPr lang="en-US" sz="1400" dirty="0">
                <a:solidFill>
                  <a:srgbClr val="FFFF00"/>
                </a:solidFill>
              </a:rPr>
              <a:t> advisors on cybersecurity/risk assessment/management to Fortune 500 companies; Cybersecurity Policy Fellow at New America; Director, National Security Research Center, Los Alamos National Laboratory</a:t>
            </a:r>
          </a:p>
          <a:p>
            <a:r>
              <a:rPr lang="en-US" sz="1600" dirty="0">
                <a:solidFill>
                  <a:srgbClr val="FFFF00"/>
                </a:solidFill>
              </a:rPr>
              <a:t>And Another (coder)</a:t>
            </a:r>
          </a:p>
          <a:p>
            <a:pPr lvl="1"/>
            <a:r>
              <a:rPr lang="en-US" sz="1400" dirty="0">
                <a:solidFill>
                  <a:srgbClr val="FFFF00"/>
                </a:solidFill>
              </a:rPr>
              <a:t>Education: Certified Offensive Security Certified Professional (OS), GIAC Certified Penetration Tester (GPEN)(SANS), GIAC Web Application Penetration Tester (GWAPT)(SANS), GIAC Incident Handler (GCIH)(SANS), GIAC Reverse Engineering Malware (GREM)(SANS), GIAC Security Essentials (GSEC)(SANS) BS, Computer Science; MS, Global Leadership</a:t>
            </a:r>
          </a:p>
          <a:p>
            <a:pPr lvl="1"/>
            <a:r>
              <a:rPr lang="en-US" sz="1400" dirty="0">
                <a:solidFill>
                  <a:srgbClr val="FFFF00"/>
                </a:solidFill>
              </a:rPr>
              <a:t>Work experience: Ops network Systems Analyst, Team Chief, USAF Red Team; Instructor, Offensive Cyber Operations; Malware Analyst, Incident Response, Cyber Intelligence Analyst, Senior Cyber Security Consultant &amp; Red Team Lead; Director, offensive Cybersecurity Operations</a:t>
            </a:r>
          </a:p>
          <a:p>
            <a:endParaRPr lang="en-US" sz="600" dirty="0">
              <a:solidFill>
                <a:srgbClr val="FFFF00"/>
              </a:solidFill>
            </a:endParaRPr>
          </a:p>
        </p:txBody>
      </p:sp>
    </p:spTree>
    <p:extLst>
      <p:ext uri="{BB962C8B-B14F-4D97-AF65-F5344CB8AC3E}">
        <p14:creationId xmlns:p14="http://schemas.microsoft.com/office/powerpoint/2010/main" val="315849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00707" y="0"/>
            <a:ext cx="9390586" cy="6858000"/>
          </a:xfrm>
          <a:prstGeom prst="rect">
            <a:avLst/>
          </a:prstGeom>
        </p:spPr>
      </p:pic>
    </p:spTree>
    <p:extLst>
      <p:ext uri="{BB962C8B-B14F-4D97-AF65-F5344CB8AC3E}">
        <p14:creationId xmlns:p14="http://schemas.microsoft.com/office/powerpoint/2010/main" val="103981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stretch>
            <a:fillRect/>
          </a:stretch>
        </p:blipFill>
        <p:spPr>
          <a:xfrm>
            <a:off x="6781800" y="1150791"/>
            <a:ext cx="5943600" cy="4898390"/>
          </a:xfrm>
          <a:prstGeom prst="rect">
            <a:avLst/>
          </a:prstGeom>
        </p:spPr>
      </p:pic>
      <p:pic>
        <p:nvPicPr>
          <p:cNvPr id="5" name="Picture 4"/>
          <p:cNvPicPr/>
          <p:nvPr/>
        </p:nvPicPr>
        <p:blipFill>
          <a:blip r:embed="rId3"/>
          <a:stretch>
            <a:fillRect/>
          </a:stretch>
        </p:blipFill>
        <p:spPr>
          <a:xfrm>
            <a:off x="152400" y="570865"/>
            <a:ext cx="5943600" cy="5307330"/>
          </a:xfrm>
          <a:prstGeom prst="rect">
            <a:avLst/>
          </a:prstGeom>
        </p:spPr>
      </p:pic>
    </p:spTree>
    <p:extLst>
      <p:ext uri="{BB962C8B-B14F-4D97-AF65-F5344CB8AC3E}">
        <p14:creationId xmlns:p14="http://schemas.microsoft.com/office/powerpoint/2010/main" val="326582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Outline</a:t>
            </a:r>
          </a:p>
        </p:txBody>
      </p:sp>
      <p:sp>
        <p:nvSpPr>
          <p:cNvPr id="3" name="Content Placeholder 2"/>
          <p:cNvSpPr>
            <a:spLocks noGrp="1"/>
          </p:cNvSpPr>
          <p:nvPr>
            <p:ph idx="1"/>
          </p:nvPr>
        </p:nvSpPr>
        <p:spPr>
          <a:xfrm>
            <a:off x="838200" y="1825625"/>
            <a:ext cx="10591800" cy="4351338"/>
          </a:xfrm>
        </p:spPr>
        <p:txBody>
          <a:bodyPr>
            <a:normAutofit/>
          </a:bodyPr>
          <a:lstStyle/>
          <a:p>
            <a:r>
              <a:rPr lang="en-US" dirty="0">
                <a:solidFill>
                  <a:srgbClr val="FFFF00"/>
                </a:solidFill>
              </a:rPr>
              <a:t>Facts</a:t>
            </a:r>
          </a:p>
          <a:p>
            <a:pPr lvl="1"/>
            <a:endParaRPr lang="en-US" dirty="0">
              <a:solidFill>
                <a:srgbClr val="FFFF00"/>
              </a:solidFill>
            </a:endParaRPr>
          </a:p>
          <a:p>
            <a:r>
              <a:rPr lang="en-US" dirty="0">
                <a:solidFill>
                  <a:srgbClr val="FFFF00"/>
                </a:solidFill>
              </a:rPr>
              <a:t>Questions</a:t>
            </a:r>
          </a:p>
          <a:p>
            <a:r>
              <a:rPr lang="en-US" dirty="0">
                <a:solidFill>
                  <a:srgbClr val="FFFF00"/>
                </a:solidFill>
              </a:rPr>
              <a:t>Recommendations</a:t>
            </a:r>
          </a:p>
          <a:p>
            <a:pPr marL="0" indent="0">
              <a:buNone/>
            </a:pPr>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pPr marL="0" indent="0">
              <a:buNone/>
            </a:pPr>
            <a:endParaRPr lang="en-US" sz="1800"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369355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QUESTIONS</a:t>
            </a:r>
          </a:p>
        </p:txBody>
      </p:sp>
      <p:sp>
        <p:nvSpPr>
          <p:cNvPr id="3" name="Content Placeholder 2"/>
          <p:cNvSpPr>
            <a:spLocks noGrp="1"/>
          </p:cNvSpPr>
          <p:nvPr>
            <p:ph idx="1"/>
          </p:nvPr>
        </p:nvSpPr>
        <p:spPr>
          <a:xfrm>
            <a:off x="838200" y="1825625"/>
            <a:ext cx="10591800" cy="4351338"/>
          </a:xfrm>
        </p:spPr>
        <p:txBody>
          <a:bodyPr>
            <a:normAutofit/>
          </a:bodyPr>
          <a:lstStyle/>
          <a:p>
            <a:pPr marL="0" indent="0">
              <a:buNone/>
            </a:pPr>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pPr marL="0" indent="0">
              <a:buNone/>
            </a:pPr>
            <a:endParaRPr lang="en-US" sz="1800"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40709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RECOMMENDATIONS</a:t>
            </a:r>
          </a:p>
        </p:txBody>
      </p:sp>
      <p:sp>
        <p:nvSpPr>
          <p:cNvPr id="3" name="Content Placeholder 2"/>
          <p:cNvSpPr>
            <a:spLocks noGrp="1"/>
          </p:cNvSpPr>
          <p:nvPr>
            <p:ph idx="1"/>
          </p:nvPr>
        </p:nvSpPr>
        <p:spPr>
          <a:xfrm>
            <a:off x="838200" y="1825625"/>
            <a:ext cx="10591800" cy="4351338"/>
          </a:xfrm>
        </p:spPr>
        <p:txBody>
          <a:bodyPr>
            <a:normAutofit/>
          </a:bodyPr>
          <a:lstStyle/>
          <a:p>
            <a:pPr marL="0" indent="0">
              <a:buNone/>
            </a:pPr>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pPr marL="0" indent="0">
              <a:buNone/>
            </a:pPr>
            <a:endParaRPr lang="en-US" sz="1800"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136944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an election</a:t>
            </a:r>
          </a:p>
        </p:txBody>
      </p:sp>
      <p:sp>
        <p:nvSpPr>
          <p:cNvPr id="3" name="Content Placeholder 2"/>
          <p:cNvSpPr>
            <a:spLocks noGrp="1"/>
          </p:cNvSpPr>
          <p:nvPr>
            <p:ph idx="1"/>
          </p:nvPr>
        </p:nvSpPr>
        <p:spPr>
          <a:xfrm>
            <a:off x="838200" y="1825625"/>
            <a:ext cx="10591800" cy="4351338"/>
          </a:xfrm>
        </p:spPr>
        <p:txBody>
          <a:bodyPr>
            <a:normAutofit fontScale="92500" lnSpcReduction="10000"/>
          </a:bodyPr>
          <a:lstStyle/>
          <a:p>
            <a:r>
              <a:rPr lang="en-US" dirty="0">
                <a:solidFill>
                  <a:srgbClr val="FFFF00"/>
                </a:solidFill>
              </a:rPr>
              <a:t>An election is the answer to a question or series of questions, posed by elected officials to the pool of eligible citizen voters in a jurisdiction</a:t>
            </a:r>
          </a:p>
          <a:p>
            <a:r>
              <a:rPr lang="en-US" dirty="0">
                <a:solidFill>
                  <a:srgbClr val="FFFF00"/>
                </a:solidFill>
              </a:rPr>
              <a:t>The components of the election are Questions, Voters, Voting Systems, and Answers</a:t>
            </a:r>
          </a:p>
          <a:p>
            <a:r>
              <a:rPr lang="en-US" dirty="0">
                <a:solidFill>
                  <a:srgbClr val="FFFF00"/>
                </a:solidFill>
              </a:rPr>
              <a:t>Questions = choices between candidates  and options on issues</a:t>
            </a:r>
          </a:p>
          <a:p>
            <a:r>
              <a:rPr lang="en-US" dirty="0">
                <a:solidFill>
                  <a:srgbClr val="FFFF00"/>
                </a:solidFill>
              </a:rPr>
              <a:t>Voters = eligible citizens who interact w/Voting Systems in elections</a:t>
            </a:r>
          </a:p>
          <a:p>
            <a:r>
              <a:rPr lang="en-US" dirty="0">
                <a:solidFill>
                  <a:srgbClr val="FFFF00"/>
                </a:solidFill>
              </a:rPr>
              <a:t>Voting System = combinations of mechanisms and procedures which determine voter eligibility, pose the Questions to Voters, collect their responses, establish and retain an auditable record of votes by Voters</a:t>
            </a:r>
          </a:p>
          <a:p>
            <a:r>
              <a:rPr lang="en-US" dirty="0">
                <a:solidFill>
                  <a:srgbClr val="FFFF00"/>
                </a:solidFill>
              </a:rPr>
              <a:t>Answers = the compiled/tabulated, verified, auditable results of each and all voters’ will</a:t>
            </a:r>
          </a:p>
          <a:p>
            <a:endParaRPr lang="en-US" dirty="0">
              <a:solidFill>
                <a:srgbClr val="FFFF00"/>
              </a:solidFill>
            </a:endParaRPr>
          </a:p>
          <a:p>
            <a:endParaRPr lang="en-US" dirty="0">
              <a:solidFill>
                <a:srgbClr val="FFFF00"/>
              </a:solidFill>
            </a:endParaRPr>
          </a:p>
          <a:p>
            <a:pPr marL="0" indent="0">
              <a:buNone/>
            </a:pPr>
            <a:endParaRPr lang="en-US" sz="1800"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235875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Requirements for legitimacy</a:t>
            </a:r>
          </a:p>
        </p:txBody>
      </p:sp>
      <p:sp>
        <p:nvSpPr>
          <p:cNvPr id="3" name="Content Placeholder 2"/>
          <p:cNvSpPr>
            <a:spLocks noGrp="1"/>
          </p:cNvSpPr>
          <p:nvPr>
            <p:ph idx="1"/>
          </p:nvPr>
        </p:nvSpPr>
        <p:spPr>
          <a:xfrm>
            <a:off x="838200" y="1825625"/>
            <a:ext cx="10591800" cy="4351338"/>
          </a:xfrm>
        </p:spPr>
        <p:txBody>
          <a:bodyPr>
            <a:normAutofit lnSpcReduction="10000"/>
          </a:bodyPr>
          <a:lstStyle/>
          <a:p>
            <a:r>
              <a:rPr lang="en-US" dirty="0">
                <a:solidFill>
                  <a:srgbClr val="FFFF00"/>
                </a:solidFill>
              </a:rPr>
              <a:t>Questions: voters have the opportunity to select any eligible candidate in each contest, and indicate their will on all issues which have met state requirements for ballot inclusion</a:t>
            </a:r>
          </a:p>
          <a:p>
            <a:r>
              <a:rPr lang="en-US" dirty="0">
                <a:solidFill>
                  <a:srgbClr val="FFFF00"/>
                </a:solidFill>
              </a:rPr>
              <a:t>Voters: each eligible citizen has the opportunity to vote, once, and no ineligible person has the opportunity to vote</a:t>
            </a:r>
          </a:p>
          <a:p>
            <a:r>
              <a:rPr lang="en-US" dirty="0">
                <a:solidFill>
                  <a:srgbClr val="FFFF00"/>
                </a:solidFill>
              </a:rPr>
              <a:t>Voting system: </a:t>
            </a:r>
          </a:p>
          <a:p>
            <a:r>
              <a:rPr lang="en-US" dirty="0">
                <a:solidFill>
                  <a:srgbClr val="FFFF00"/>
                </a:solidFill>
              </a:rPr>
              <a:t>Questions = choices between candidates for office/options on issues</a:t>
            </a:r>
          </a:p>
          <a:p>
            <a:r>
              <a:rPr lang="en-US" dirty="0">
                <a:solidFill>
                  <a:srgbClr val="FFFF00"/>
                </a:solidFill>
              </a:rPr>
              <a:t>Voters = those eligible citizens who </a:t>
            </a:r>
          </a:p>
          <a:p>
            <a:r>
              <a:rPr lang="en-US" dirty="0">
                <a:solidFill>
                  <a:srgbClr val="FFFF00"/>
                </a:solidFill>
              </a:rPr>
              <a:t>Voting System = combinations of mechanisms and procedures which pose the Questions to Voters, collect </a:t>
            </a:r>
          </a:p>
          <a:p>
            <a:endParaRPr lang="en-US" dirty="0">
              <a:solidFill>
                <a:srgbClr val="FFFF00"/>
              </a:solidFill>
            </a:endParaRPr>
          </a:p>
          <a:p>
            <a:endParaRPr lang="en-US" dirty="0">
              <a:solidFill>
                <a:srgbClr val="FFFF00"/>
              </a:solidFill>
            </a:endParaRPr>
          </a:p>
          <a:p>
            <a:pPr marL="0" indent="0">
              <a:buNone/>
            </a:pPr>
            <a:endParaRPr lang="en-US" sz="1800"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119569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BUREAU</a:t>
            </a:r>
          </a:p>
        </p:txBody>
      </p:sp>
      <p:sp>
        <p:nvSpPr>
          <p:cNvPr id="3" name="Content Placeholder 2"/>
          <p:cNvSpPr>
            <a:spLocks noGrp="1"/>
          </p:cNvSpPr>
          <p:nvPr>
            <p:ph idx="1"/>
          </p:nvPr>
        </p:nvSpPr>
        <p:spPr>
          <a:xfrm>
            <a:off x="838200" y="1825625"/>
            <a:ext cx="8113295" cy="4351338"/>
          </a:xfrm>
        </p:spPr>
        <p:txBody>
          <a:bodyPr/>
          <a:lstStyle/>
          <a:p>
            <a:r>
              <a:rPr lang="en-US" dirty="0">
                <a:solidFill>
                  <a:srgbClr val="FFFF00"/>
                </a:solidFill>
              </a:rPr>
              <a:t>2019 study: 40/64 CO counties’ voter registration &gt; 100% of eligible CVAP; % CO counties exceeding 100% highest in U.S. </a:t>
            </a:r>
            <a:r>
              <a:rPr lang="en-US" sz="1800" dirty="0">
                <a:solidFill>
                  <a:srgbClr val="FFFF00"/>
                </a:solidFill>
              </a:rPr>
              <a:t>(https://www.judicialwatch.org/wp-content/uploads/2020/10/JW-v-Griswold-complaint-02992.pdf)</a:t>
            </a:r>
          </a:p>
          <a:p>
            <a:r>
              <a:rPr lang="en-US" dirty="0">
                <a:solidFill>
                  <a:srgbClr val="FFFF00"/>
                </a:solidFill>
              </a:rPr>
              <a:t>Acceptable forms of ID for same-day CO voting </a:t>
            </a:r>
            <a:r>
              <a:rPr lang="en-US" dirty="0" err="1">
                <a:solidFill>
                  <a:srgbClr val="FFFF00"/>
                </a:solidFill>
              </a:rPr>
              <a:t>incl</a:t>
            </a:r>
            <a:r>
              <a:rPr lang="en-US" dirty="0">
                <a:solidFill>
                  <a:srgbClr val="FFFF00"/>
                </a:solidFill>
              </a:rPr>
              <a:t>:</a:t>
            </a:r>
            <a:br>
              <a:rPr lang="en-US" dirty="0">
                <a:solidFill>
                  <a:srgbClr val="FFFF00"/>
                </a:solidFill>
              </a:rPr>
            </a:br>
            <a:r>
              <a:rPr lang="en-US" dirty="0">
                <a:solidFill>
                  <a:srgbClr val="FFFF00"/>
                </a:solidFill>
              </a:rPr>
              <a:t> “A copy of a current (within the last 60 days) utility bill, bank statement, government check, paycheck, or other government document that shows the name and address of the elector.” </a:t>
            </a:r>
            <a:r>
              <a:rPr lang="en-US" sz="1800" dirty="0">
                <a:solidFill>
                  <a:srgbClr val="FFFF00"/>
                </a:solidFill>
              </a:rPr>
              <a:t>(https://www.sos.state.co.us/pubs/elections/vote/acceptableFormsOfID.html)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738" t="4679" r="24672" b="8985"/>
          <a:stretch/>
        </p:blipFill>
        <p:spPr>
          <a:xfrm>
            <a:off x="8778277" y="1018478"/>
            <a:ext cx="3248803" cy="3118625"/>
          </a:xfrm>
          <a:prstGeom prst="rect">
            <a:avLst/>
          </a:prstGeom>
        </p:spPr>
      </p:pic>
      <p:sp>
        <p:nvSpPr>
          <p:cNvPr id="5"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FF00"/>
                </a:solidFill>
              </a:rPr>
              <a:t>Facts</a:t>
            </a:r>
            <a:endParaRPr lang="en-US" dirty="0"/>
          </a:p>
        </p:txBody>
      </p:sp>
    </p:spTree>
    <p:extLst>
      <p:ext uri="{BB962C8B-B14F-4D97-AF65-F5344CB8AC3E}">
        <p14:creationId xmlns:p14="http://schemas.microsoft.com/office/powerpoint/2010/main" val="2652217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Facts</a:t>
            </a:r>
            <a:endParaRPr lang="en-US" dirty="0"/>
          </a:p>
        </p:txBody>
      </p:sp>
      <p:sp>
        <p:nvSpPr>
          <p:cNvPr id="3" name="Content Placeholder 2"/>
          <p:cNvSpPr>
            <a:spLocks noGrp="1"/>
          </p:cNvSpPr>
          <p:nvPr>
            <p:ph idx="1"/>
          </p:nvPr>
        </p:nvSpPr>
        <p:spPr>
          <a:xfrm>
            <a:off x="838200" y="1464678"/>
            <a:ext cx="10591800" cy="4351338"/>
          </a:xfrm>
        </p:spPr>
        <p:txBody>
          <a:bodyPr>
            <a:normAutofit/>
          </a:bodyPr>
          <a:lstStyle/>
          <a:p>
            <a:r>
              <a:rPr lang="en-US" sz="2400" dirty="0">
                <a:solidFill>
                  <a:srgbClr val="FFFF00"/>
                </a:solidFill>
              </a:rPr>
              <a:t>CO voting systems, certified by the CO SOS; marking: hand-marked paper ballots, ballot marking devices for accessibility; tabulation:  hand count and optical scan </a:t>
            </a:r>
            <a:r>
              <a:rPr lang="en-US" sz="1050" dirty="0">
                <a:solidFill>
                  <a:srgbClr val="FFFF00"/>
                </a:solidFill>
              </a:rPr>
              <a:t>(</a:t>
            </a:r>
            <a:r>
              <a:rPr lang="en-US" sz="1050" dirty="0">
                <a:solidFill>
                  <a:srgbClr val="FFFF00"/>
                </a:solidFill>
                <a:hlinkClick r:id="rId2"/>
              </a:rPr>
              <a:t>https://www.sos.state.co.us/pubs/elections/VotingSystems/CertifiedSystems.html</a:t>
            </a:r>
            <a:r>
              <a:rPr lang="en-US" sz="1050" dirty="0">
                <a:solidFill>
                  <a:srgbClr val="FFFF00"/>
                </a:solidFill>
              </a:rPr>
              <a:t>)</a:t>
            </a:r>
            <a:r>
              <a:rPr lang="en-US" sz="2400" dirty="0">
                <a:solidFill>
                  <a:srgbClr val="FFFF00"/>
                </a:solidFill>
              </a:rPr>
              <a:t>, with Hand Marked:</a:t>
            </a:r>
          </a:p>
          <a:p>
            <a:pPr lvl="1"/>
            <a:r>
              <a:rPr lang="en-US" dirty="0">
                <a:solidFill>
                  <a:srgbClr val="FFFF00"/>
                </a:solidFill>
              </a:rPr>
              <a:t>Clear Ballot </a:t>
            </a:r>
            <a:r>
              <a:rPr lang="en-US" dirty="0" err="1">
                <a:solidFill>
                  <a:srgbClr val="FFFF00"/>
                </a:solidFill>
              </a:rPr>
              <a:t>ClearVote</a:t>
            </a:r>
            <a:r>
              <a:rPr lang="en-US" dirty="0">
                <a:solidFill>
                  <a:srgbClr val="FFFF00"/>
                </a:solidFill>
              </a:rPr>
              <a:t> 1.41 (Garfield &amp; Douglas counties), consisting of</a:t>
            </a:r>
          </a:p>
          <a:p>
            <a:pPr lvl="1"/>
            <a:endParaRPr lang="en-US" dirty="0">
              <a:solidFill>
                <a:srgbClr val="FFFF00"/>
              </a:solidFill>
            </a:endParaRPr>
          </a:p>
          <a:p>
            <a:pPr lvl="1"/>
            <a:endParaRPr lang="en-US" dirty="0">
              <a:solidFill>
                <a:srgbClr val="FFFF00"/>
              </a:solidFill>
            </a:endParaRPr>
          </a:p>
          <a:p>
            <a:pPr lvl="1"/>
            <a:endParaRPr lang="en-US" dirty="0">
              <a:solidFill>
                <a:srgbClr val="FFFF00"/>
              </a:solidFill>
            </a:endParaRPr>
          </a:p>
          <a:p>
            <a:pPr lvl="1"/>
            <a:endParaRPr lang="en-US" sz="1400" dirty="0">
              <a:solidFill>
                <a:srgbClr val="FFFF00"/>
              </a:solidFill>
            </a:endParaRPr>
          </a:p>
          <a:p>
            <a:pPr lvl="1"/>
            <a:r>
              <a:rPr lang="en-US" dirty="0">
                <a:solidFill>
                  <a:srgbClr val="FFFF00"/>
                </a:solidFill>
              </a:rPr>
              <a:t>Dominion Democracy Suite 5.11 (all other CO counties)</a:t>
            </a:r>
          </a:p>
          <a:p>
            <a:endParaRPr lang="en-US" dirty="0">
              <a:solidFill>
                <a:srgbClr val="FFFF00"/>
              </a:solidFill>
            </a:endParaRPr>
          </a:p>
          <a:p>
            <a:endParaRPr lang="en-US" dirty="0">
              <a:solidFill>
                <a:srgbClr val="FFFF00"/>
              </a:solidFill>
            </a:endParaRPr>
          </a:p>
          <a:p>
            <a:pPr marL="0" indent="0">
              <a:buNone/>
            </a:pPr>
            <a:endParaRPr lang="en-US" sz="1800" dirty="0">
              <a:solidFill>
                <a:srgbClr val="FFFF00"/>
              </a:solidFill>
            </a:endParaRPr>
          </a:p>
          <a:p>
            <a:pPr marL="0" indent="0">
              <a:buNone/>
            </a:pPr>
            <a:endParaRPr lang="en-US"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17612513"/>
              </p:ext>
            </p:extLst>
          </p:nvPr>
        </p:nvGraphicFramePr>
        <p:xfrm>
          <a:off x="1667595" y="2883280"/>
          <a:ext cx="10274968" cy="1280160"/>
        </p:xfrm>
        <a:graphic>
          <a:graphicData uri="http://schemas.openxmlformats.org/drawingml/2006/table">
            <a:tbl>
              <a:tblPr firstRow="1" bandRow="1">
                <a:tableStyleId>{5C22544A-7EE6-4342-B048-85BDC9FD1C3A}</a:tableStyleId>
              </a:tblPr>
              <a:tblGrid>
                <a:gridCol w="1564104">
                  <a:extLst>
                    <a:ext uri="{9D8B030D-6E8A-4147-A177-3AD203B41FA5}">
                      <a16:colId xmlns:a16="http://schemas.microsoft.com/office/drawing/2014/main" val="20000"/>
                    </a:ext>
                  </a:extLst>
                </a:gridCol>
                <a:gridCol w="7605210">
                  <a:extLst>
                    <a:ext uri="{9D8B030D-6E8A-4147-A177-3AD203B41FA5}">
                      <a16:colId xmlns:a16="http://schemas.microsoft.com/office/drawing/2014/main" val="20001"/>
                    </a:ext>
                  </a:extLst>
                </a:gridCol>
                <a:gridCol w="1105654">
                  <a:extLst>
                    <a:ext uri="{9D8B030D-6E8A-4147-A177-3AD203B41FA5}">
                      <a16:colId xmlns:a16="http://schemas.microsoft.com/office/drawing/2014/main" val="20002"/>
                    </a:ext>
                  </a:extLst>
                </a:gridCol>
              </a:tblGrid>
              <a:tr h="264070">
                <a:tc>
                  <a:txBody>
                    <a:bodyPr/>
                    <a:lstStyle/>
                    <a:p>
                      <a:r>
                        <a:rPr lang="en-US" sz="1200" b="1" dirty="0">
                          <a:solidFill>
                            <a:schemeClr val="tx1"/>
                          </a:solidFill>
                        </a:rPr>
                        <a:t>Component Name</a:t>
                      </a:r>
                    </a:p>
                  </a:txBody>
                  <a:tcPr/>
                </a:tc>
                <a:tc>
                  <a:txBody>
                    <a:bodyPr/>
                    <a:lstStyle/>
                    <a:p>
                      <a:r>
                        <a:rPr lang="en-US" sz="1200" b="1" dirty="0">
                          <a:solidFill>
                            <a:schemeClr val="tx1"/>
                          </a:solidFill>
                        </a:rPr>
                        <a:t>System Function</a:t>
                      </a:r>
                    </a:p>
                  </a:txBody>
                  <a:tcPr/>
                </a:tc>
                <a:tc>
                  <a:txBody>
                    <a:bodyPr/>
                    <a:lstStyle/>
                    <a:p>
                      <a:r>
                        <a:rPr lang="en-US" sz="1200" b="1" dirty="0">
                          <a:solidFill>
                            <a:schemeClr val="tx1"/>
                          </a:solidFill>
                        </a:rPr>
                        <a:t>Version</a:t>
                      </a:r>
                      <a:r>
                        <a:rPr lang="en-US" sz="1200" b="1" baseline="0" dirty="0">
                          <a:solidFill>
                            <a:schemeClr val="tx1"/>
                          </a:solidFill>
                        </a:rPr>
                        <a:t> </a:t>
                      </a:r>
                      <a:endParaRPr lang="en-US" sz="1200" b="1" dirty="0">
                        <a:solidFill>
                          <a:schemeClr val="tx1"/>
                        </a:solidFill>
                      </a:endParaRPr>
                    </a:p>
                  </a:txBody>
                  <a:tcPr/>
                </a:tc>
                <a:extLst>
                  <a:ext uri="{0D108BD9-81ED-4DB2-BD59-A6C34878D82A}">
                    <a16:rowId xmlns:a16="http://schemas.microsoft.com/office/drawing/2014/main" val="10000"/>
                  </a:ext>
                </a:extLst>
              </a:tr>
              <a:tr h="220340">
                <a:tc>
                  <a:txBody>
                    <a:bodyPr/>
                    <a:lstStyle/>
                    <a:p>
                      <a:r>
                        <a:rPr lang="en-US" sz="1200" b="1" dirty="0" err="1">
                          <a:solidFill>
                            <a:schemeClr val="tx1"/>
                          </a:solidFill>
                        </a:rPr>
                        <a:t>ClearDesign</a:t>
                      </a:r>
                      <a:endParaRPr lang="en-US" sz="1200" b="1" dirty="0">
                        <a:solidFill>
                          <a:schemeClr val="tx1"/>
                        </a:solidFill>
                      </a:endParaRPr>
                    </a:p>
                  </a:txBody>
                  <a:tcPr/>
                </a:tc>
                <a:tc>
                  <a:txBody>
                    <a:bodyPr/>
                    <a:lstStyle/>
                    <a:p>
                      <a:r>
                        <a:rPr lang="en-US" sz="1200" b="1" kern="1200" dirty="0">
                          <a:solidFill>
                            <a:schemeClr val="tx1"/>
                          </a:solidFill>
                          <a:effectLst/>
                          <a:latin typeface="+mn-lt"/>
                          <a:ea typeface="+mn-ea"/>
                          <a:cs typeface="+mn-cs"/>
                        </a:rPr>
                        <a:t>Election management software (for use with Linux operating system)</a:t>
                      </a:r>
                      <a:endParaRPr lang="en-US" sz="1200" b="1" dirty="0">
                        <a:solidFill>
                          <a:schemeClr val="tx1"/>
                        </a:solidFill>
                      </a:endParaRPr>
                    </a:p>
                  </a:txBody>
                  <a:tcPr/>
                </a:tc>
                <a:tc>
                  <a:txBody>
                    <a:bodyPr/>
                    <a:lstStyle/>
                    <a:p>
                      <a:r>
                        <a:rPr lang="en-US" sz="1200" b="1" dirty="0">
                          <a:solidFill>
                            <a:schemeClr val="tx1"/>
                          </a:solidFill>
                        </a:rPr>
                        <a:t>1.4.3</a:t>
                      </a:r>
                    </a:p>
                  </a:txBody>
                  <a:tcPr/>
                </a:tc>
                <a:extLst>
                  <a:ext uri="{0D108BD9-81ED-4DB2-BD59-A6C34878D82A}">
                    <a16:rowId xmlns:a16="http://schemas.microsoft.com/office/drawing/2014/main" val="10001"/>
                  </a:ext>
                </a:extLst>
              </a:tr>
              <a:tr h="271652">
                <a:tc>
                  <a:txBody>
                    <a:bodyPr/>
                    <a:lstStyle/>
                    <a:p>
                      <a:r>
                        <a:rPr lang="en-US" sz="1200" b="1" dirty="0" err="1">
                          <a:solidFill>
                            <a:schemeClr val="tx1"/>
                          </a:solidFill>
                        </a:rPr>
                        <a:t>ClearCount</a:t>
                      </a:r>
                      <a:endParaRPr lang="en-US" sz="1200" b="1" dirty="0">
                        <a:solidFill>
                          <a:schemeClr val="tx1"/>
                        </a:solidFill>
                      </a:endParaRPr>
                    </a:p>
                  </a:txBody>
                  <a:tcPr/>
                </a:tc>
                <a:tc>
                  <a:txBody>
                    <a:bodyPr/>
                    <a:lstStyle/>
                    <a:p>
                      <a:r>
                        <a:rPr lang="en-US" sz="1200" b="1" kern="1200" dirty="0">
                          <a:solidFill>
                            <a:schemeClr val="tx1"/>
                          </a:solidFill>
                          <a:effectLst/>
                          <a:latin typeface="+mn-lt"/>
                          <a:ea typeface="+mn-ea"/>
                          <a:cs typeface="+mn-cs"/>
                        </a:rPr>
                        <a:t>Software Application (for use with Linux operating system) for Central Count Scanners which includes the following three </a:t>
                      </a:r>
                      <a:r>
                        <a:rPr lang="en-US" sz="1200" b="1" kern="1200" dirty="0" err="1">
                          <a:solidFill>
                            <a:schemeClr val="tx1"/>
                          </a:solidFill>
                          <a:effectLst/>
                          <a:latin typeface="+mn-lt"/>
                          <a:ea typeface="+mn-ea"/>
                          <a:cs typeface="+mn-cs"/>
                        </a:rPr>
                        <a:t>scanners:Fujitsu</a:t>
                      </a:r>
                      <a:r>
                        <a:rPr lang="en-US" sz="1200" b="1" kern="1200" dirty="0">
                          <a:solidFill>
                            <a:schemeClr val="tx1"/>
                          </a:solidFill>
                          <a:effectLst/>
                          <a:latin typeface="+mn-lt"/>
                          <a:ea typeface="+mn-ea"/>
                          <a:cs typeface="+mn-cs"/>
                        </a:rPr>
                        <a:t> fi-7180Fujitsu fi-6800Fujitsu fi-6400</a:t>
                      </a:r>
                      <a:endParaRPr lang="en-US" sz="1200" b="1" dirty="0">
                        <a:solidFill>
                          <a:schemeClr val="tx1"/>
                        </a:solidFill>
                      </a:endParaRPr>
                    </a:p>
                  </a:txBody>
                  <a:tcPr/>
                </a:tc>
                <a:tc>
                  <a:txBody>
                    <a:bodyPr/>
                    <a:lstStyle/>
                    <a:p>
                      <a:r>
                        <a:rPr lang="en-US" sz="1200" b="1" dirty="0">
                          <a:solidFill>
                            <a:schemeClr val="tx1"/>
                          </a:solidFill>
                        </a:rPr>
                        <a:t>1.4.2</a:t>
                      </a:r>
                    </a:p>
                  </a:txBody>
                  <a:tcPr/>
                </a:tc>
                <a:extLst>
                  <a:ext uri="{0D108BD9-81ED-4DB2-BD59-A6C34878D82A}">
                    <a16:rowId xmlns:a16="http://schemas.microsoft.com/office/drawing/2014/main" val="10002"/>
                  </a:ext>
                </a:extLst>
              </a:tr>
              <a:tr h="220340">
                <a:tc>
                  <a:txBody>
                    <a:bodyPr/>
                    <a:lstStyle/>
                    <a:p>
                      <a:r>
                        <a:rPr lang="en-US" sz="1200" b="1" dirty="0" err="1">
                          <a:solidFill>
                            <a:schemeClr val="tx1"/>
                          </a:solidFill>
                        </a:rPr>
                        <a:t>ClearAccess</a:t>
                      </a:r>
                      <a:endParaRPr lang="en-US" sz="1200" b="1" dirty="0">
                        <a:solidFill>
                          <a:schemeClr val="tx1"/>
                        </a:solidFill>
                      </a:endParaRPr>
                    </a:p>
                  </a:txBody>
                  <a:tcPr/>
                </a:tc>
                <a:tc>
                  <a:txBody>
                    <a:bodyPr/>
                    <a:lstStyle/>
                    <a:p>
                      <a:r>
                        <a:rPr lang="en-US" sz="1200" b="1" dirty="0">
                          <a:solidFill>
                            <a:schemeClr val="tx1"/>
                          </a:solidFill>
                        </a:rPr>
                        <a:t>Ballot Marking Device:</a:t>
                      </a:r>
                      <a:r>
                        <a:rPr lang="en-US" sz="1200" b="1" baseline="0" dirty="0">
                          <a:solidFill>
                            <a:schemeClr val="tx1"/>
                          </a:solidFill>
                        </a:rPr>
                        <a:t> Dell OptiPlex AIO 5250, Dell 15 Inspiron (w/Win!0 Pro</a:t>
                      </a:r>
                      <a:endParaRPr lang="en-US" sz="1200" b="1" dirty="0">
                        <a:solidFill>
                          <a:schemeClr val="tx1"/>
                        </a:solidFill>
                      </a:endParaRPr>
                    </a:p>
                  </a:txBody>
                  <a:tcPr/>
                </a:tc>
                <a:tc>
                  <a:txBody>
                    <a:bodyPr/>
                    <a:lstStyle/>
                    <a:p>
                      <a:r>
                        <a:rPr lang="en-US" sz="1200" b="1" dirty="0">
                          <a:solidFill>
                            <a:schemeClr val="tx1"/>
                          </a:solidFill>
                        </a:rPr>
                        <a:t>1.4.1</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86832920"/>
              </p:ext>
            </p:extLst>
          </p:nvPr>
        </p:nvGraphicFramePr>
        <p:xfrm>
          <a:off x="1667595" y="4750419"/>
          <a:ext cx="10274968" cy="1920240"/>
        </p:xfrm>
        <a:graphic>
          <a:graphicData uri="http://schemas.openxmlformats.org/drawingml/2006/table">
            <a:tbl>
              <a:tblPr firstRow="1" bandRow="1">
                <a:tableStyleId>{5C22544A-7EE6-4342-B048-85BDC9FD1C3A}</a:tableStyleId>
              </a:tblPr>
              <a:tblGrid>
                <a:gridCol w="1564104">
                  <a:extLst>
                    <a:ext uri="{9D8B030D-6E8A-4147-A177-3AD203B41FA5}">
                      <a16:colId xmlns:a16="http://schemas.microsoft.com/office/drawing/2014/main" val="20000"/>
                    </a:ext>
                  </a:extLst>
                </a:gridCol>
                <a:gridCol w="7605210">
                  <a:extLst>
                    <a:ext uri="{9D8B030D-6E8A-4147-A177-3AD203B41FA5}">
                      <a16:colId xmlns:a16="http://schemas.microsoft.com/office/drawing/2014/main" val="20001"/>
                    </a:ext>
                  </a:extLst>
                </a:gridCol>
                <a:gridCol w="1105654">
                  <a:extLst>
                    <a:ext uri="{9D8B030D-6E8A-4147-A177-3AD203B41FA5}">
                      <a16:colId xmlns:a16="http://schemas.microsoft.com/office/drawing/2014/main" val="20002"/>
                    </a:ext>
                  </a:extLst>
                </a:gridCol>
              </a:tblGrid>
              <a:tr h="557053">
                <a:tc>
                  <a:txBody>
                    <a:bodyPr/>
                    <a:lstStyle/>
                    <a:p>
                      <a:r>
                        <a:rPr lang="en-US" sz="1200" dirty="0">
                          <a:solidFill>
                            <a:schemeClr val="tx1"/>
                          </a:solidFill>
                        </a:rPr>
                        <a:t>System Software (EMS)</a:t>
                      </a:r>
                    </a:p>
                  </a:txBody>
                  <a:tcPr>
                    <a:solidFill>
                      <a:srgbClr val="D2DEEF"/>
                    </a:solidFill>
                  </a:tcPr>
                </a:tc>
                <a:tc>
                  <a:txBody>
                    <a:bodyPr/>
                    <a:lstStyle/>
                    <a:p>
                      <a:r>
                        <a:rPr lang="en-US" sz="1200" kern="1200" dirty="0">
                          <a:solidFill>
                            <a:schemeClr val="tx1"/>
                          </a:solidFill>
                          <a:effectLst/>
                          <a:latin typeface="+mn-lt"/>
                          <a:ea typeface="+mn-ea"/>
                          <a:cs typeface="+mn-cs"/>
                        </a:rPr>
                        <a:t>Software Application which includes (for use w/Win10 or MS Windows Server 2016):Election Event Designer (EED),Results Tally and Reporting (RTR),File System Service (FSS,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Audio Studio (AS), Data Center Manager (DCM,)Election Data Translator (EDT),Application Server (APPS),Adjudication Services, Adjudication Client, Smart Card Helper Service, </a:t>
                      </a:r>
                      <a:r>
                        <a:rPr lang="en-US" sz="1200" kern="1200" dirty="0" err="1">
                          <a:solidFill>
                            <a:schemeClr val="tx1"/>
                          </a:solidFill>
                          <a:effectLst/>
                          <a:latin typeface="+mn-lt"/>
                          <a:ea typeface="+mn-ea"/>
                          <a:cs typeface="+mn-cs"/>
                        </a:rPr>
                        <a:t>ImageCast</a:t>
                      </a:r>
                      <a:r>
                        <a:rPr lang="en-US" sz="1200" kern="1200" dirty="0">
                          <a:solidFill>
                            <a:schemeClr val="tx1"/>
                          </a:solidFill>
                          <a:effectLst/>
                          <a:latin typeface="+mn-lt"/>
                          <a:ea typeface="+mn-ea"/>
                          <a:cs typeface="+mn-cs"/>
                        </a:rPr>
                        <a:t> Voter Activation (ICVA)</a:t>
                      </a:r>
                      <a:endParaRPr lang="en-US" sz="1200" dirty="0">
                        <a:solidFill>
                          <a:schemeClr val="tx1"/>
                        </a:solidFill>
                      </a:endParaRPr>
                    </a:p>
                  </a:txBody>
                  <a:tcPr>
                    <a:solidFill>
                      <a:srgbClr val="D2DEEF"/>
                    </a:solidFill>
                  </a:tcPr>
                </a:tc>
                <a:tc>
                  <a:txBody>
                    <a:bodyPr/>
                    <a:lstStyle/>
                    <a:p>
                      <a:r>
                        <a:rPr lang="en-US" sz="1200" b="1">
                          <a:solidFill>
                            <a:schemeClr val="tx1"/>
                          </a:solidFill>
                        </a:rPr>
                        <a:t>5.11</a:t>
                      </a:r>
                      <a:endParaRPr lang="en-US" sz="1200" b="1" dirty="0">
                        <a:solidFill>
                          <a:schemeClr val="tx1"/>
                        </a:solidFill>
                      </a:endParaRPr>
                    </a:p>
                  </a:txBody>
                  <a:tcPr>
                    <a:solidFill>
                      <a:srgbClr val="D2DEEF"/>
                    </a:solidFill>
                  </a:tcPr>
                </a:tc>
                <a:extLst>
                  <a:ext uri="{0D108BD9-81ED-4DB2-BD59-A6C34878D82A}">
                    <a16:rowId xmlns:a16="http://schemas.microsoft.com/office/drawing/2014/main" val="10000"/>
                  </a:ext>
                </a:extLst>
              </a:tr>
              <a:tr h="137160">
                <a:tc>
                  <a:txBody>
                    <a:bodyPr/>
                    <a:lstStyle/>
                    <a:p>
                      <a:r>
                        <a:rPr lang="en-US" sz="1200" b="1" dirty="0" err="1">
                          <a:solidFill>
                            <a:schemeClr val="tx1"/>
                          </a:solidFill>
                        </a:rPr>
                        <a:t>ImageCast</a:t>
                      </a:r>
                      <a:r>
                        <a:rPr lang="en-US" sz="1200" b="1" dirty="0">
                          <a:solidFill>
                            <a:schemeClr val="tx1"/>
                          </a:solidFill>
                        </a:rPr>
                        <a:t> Central (ICC)</a:t>
                      </a:r>
                    </a:p>
                  </a:txBody>
                  <a:tcPr/>
                </a:tc>
                <a:tc>
                  <a:txBody>
                    <a:bodyPr/>
                    <a:lstStyle/>
                    <a:p>
                      <a:r>
                        <a:rPr lang="en-US" sz="1200" b="1" kern="1200" dirty="0">
                          <a:solidFill>
                            <a:schemeClr val="tx1"/>
                          </a:solidFill>
                          <a:effectLst/>
                          <a:latin typeface="+mn-lt"/>
                          <a:ea typeface="+mn-ea"/>
                          <a:cs typeface="+mn-cs"/>
                        </a:rPr>
                        <a:t>Software Application for Central Count Scanners which includes the following three scanners (for </a:t>
                      </a:r>
                      <a:r>
                        <a:rPr lang="en-US" sz="1200" b="1" kern="1200" dirty="0" err="1">
                          <a:solidFill>
                            <a:schemeClr val="tx1"/>
                          </a:solidFill>
                          <a:effectLst/>
                          <a:latin typeface="+mn-lt"/>
                          <a:ea typeface="+mn-ea"/>
                          <a:cs typeface="+mn-cs"/>
                        </a:rPr>
                        <a:t>usewith</a:t>
                      </a:r>
                      <a:r>
                        <a:rPr lang="en-US" sz="1200" b="1" kern="1200" dirty="0">
                          <a:solidFill>
                            <a:schemeClr val="tx1"/>
                          </a:solidFill>
                          <a:effectLst/>
                          <a:latin typeface="+mn-lt"/>
                          <a:ea typeface="+mn-ea"/>
                          <a:cs typeface="+mn-cs"/>
                        </a:rPr>
                        <a:t> MS Windows 10):Canon DR-X10C Canon DR-G1130 Canon DR-M160II,</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HiPro</a:t>
                      </a:r>
                      <a:r>
                        <a:rPr lang="en-US" sz="1200" b="1" kern="1200" baseline="0" dirty="0">
                          <a:solidFill>
                            <a:schemeClr val="tx1"/>
                          </a:solidFill>
                          <a:effectLst/>
                          <a:latin typeface="+mn-lt"/>
                          <a:ea typeface="+mn-ea"/>
                          <a:cs typeface="+mn-cs"/>
                        </a:rPr>
                        <a:t> 821dd</a:t>
                      </a:r>
                      <a:endParaRPr lang="en-US" sz="1200" b="1" dirty="0">
                        <a:solidFill>
                          <a:schemeClr val="tx1"/>
                        </a:solidFill>
                      </a:endParaRPr>
                    </a:p>
                  </a:txBody>
                  <a:tcPr/>
                </a:tc>
                <a:tc>
                  <a:txBody>
                    <a:bodyPr/>
                    <a:lstStyle/>
                    <a:p>
                      <a:r>
                        <a:rPr lang="en-US" sz="1200" b="1">
                          <a:solidFill>
                            <a:schemeClr val="tx1"/>
                          </a:solidFill>
                        </a:rPr>
                        <a:t>5.11</a:t>
                      </a:r>
                      <a:endParaRPr lang="en-US" sz="1200" b="1" dirty="0">
                        <a:solidFill>
                          <a:schemeClr val="tx1"/>
                        </a:solidFill>
                      </a:endParaRPr>
                    </a:p>
                  </a:txBody>
                  <a:tcPr/>
                </a:tc>
                <a:extLst>
                  <a:ext uri="{0D108BD9-81ED-4DB2-BD59-A6C34878D82A}">
                    <a16:rowId xmlns:a16="http://schemas.microsoft.com/office/drawing/2014/main" val="10001"/>
                  </a:ext>
                </a:extLst>
              </a:tr>
              <a:tr h="137160">
                <a:tc>
                  <a:txBody>
                    <a:bodyPr/>
                    <a:lstStyle/>
                    <a:p>
                      <a:r>
                        <a:rPr lang="en-US" sz="1200" b="1" dirty="0">
                          <a:solidFill>
                            <a:schemeClr val="tx1"/>
                          </a:solidFill>
                        </a:rPr>
                        <a:t>ICX</a:t>
                      </a:r>
                      <a:r>
                        <a:rPr lang="en-US" sz="1200" b="1" baseline="0" dirty="0">
                          <a:solidFill>
                            <a:schemeClr val="tx1"/>
                          </a:solidFill>
                        </a:rPr>
                        <a:t> Platform</a:t>
                      </a:r>
                      <a:br>
                        <a:rPr lang="en-US" sz="1200" b="1" baseline="0" dirty="0">
                          <a:solidFill>
                            <a:schemeClr val="tx1"/>
                          </a:solidFill>
                        </a:rPr>
                      </a:br>
                      <a:r>
                        <a:rPr lang="en-US" sz="1200" b="1" baseline="0" dirty="0">
                          <a:solidFill>
                            <a:schemeClr val="tx1"/>
                          </a:solidFill>
                        </a:rPr>
                        <a:t>ICX Client</a:t>
                      </a:r>
                      <a:endParaRPr lang="en-US" sz="1200" b="1" dirty="0">
                        <a:solidFill>
                          <a:schemeClr val="tx1"/>
                        </a:solidFill>
                      </a:endParaRPr>
                    </a:p>
                  </a:txBody>
                  <a:tcPr/>
                </a:tc>
                <a:tc>
                  <a:txBody>
                    <a:bodyPr/>
                    <a:lstStyle/>
                    <a:p>
                      <a:r>
                        <a:rPr lang="en-US" sz="1200" b="1" dirty="0">
                          <a:solidFill>
                            <a:schemeClr val="tx1"/>
                          </a:solidFill>
                        </a:rPr>
                        <a:t>Ballot</a:t>
                      </a:r>
                      <a:r>
                        <a:rPr lang="en-US" sz="1200" b="1" baseline="0" dirty="0">
                          <a:solidFill>
                            <a:schemeClr val="tx1"/>
                          </a:solidFill>
                        </a:rPr>
                        <a:t> Marking Device</a:t>
                      </a:r>
                    </a:p>
                    <a:p>
                      <a:r>
                        <a:rPr lang="en-US" sz="1200" b="1" baseline="0" dirty="0">
                          <a:solidFill>
                            <a:schemeClr val="tx1"/>
                          </a:solidFill>
                        </a:rPr>
                        <a:t>Samsung Galaxy Tab/Pro</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Andriod</a:t>
                      </a:r>
                      <a:r>
                        <a:rPr lang="en-US" sz="1200" b="1" kern="1200" dirty="0">
                          <a:solidFill>
                            <a:schemeClr val="tx1"/>
                          </a:solidFill>
                          <a:effectLst/>
                          <a:latin typeface="+mn-lt"/>
                          <a:ea typeface="+mn-ea"/>
                          <a:cs typeface="+mn-cs"/>
                        </a:rPr>
                        <a:t> 4.4.2), Samsung Galaxy Note/ Pro (</a:t>
                      </a:r>
                      <a:r>
                        <a:rPr lang="en-US" sz="1200" b="1" kern="1200" dirty="0" err="1">
                          <a:solidFill>
                            <a:schemeClr val="tx1"/>
                          </a:solidFill>
                          <a:effectLst/>
                          <a:latin typeface="+mn-lt"/>
                          <a:ea typeface="+mn-ea"/>
                          <a:cs typeface="+mn-cs"/>
                        </a:rPr>
                        <a:t>Andriod</a:t>
                      </a:r>
                      <a:r>
                        <a:rPr lang="en-US" sz="1200" b="1" kern="1200" dirty="0">
                          <a:solidFill>
                            <a:schemeClr val="tx1"/>
                          </a:solidFill>
                          <a:effectLst/>
                          <a:latin typeface="+mn-lt"/>
                          <a:ea typeface="+mn-ea"/>
                          <a:cs typeface="+mn-cs"/>
                        </a:rPr>
                        <a:t> 5.0.2), and </a:t>
                      </a:r>
                      <a:r>
                        <a:rPr lang="en-US" sz="1200" b="1" kern="1200" dirty="0" err="1">
                          <a:solidFill>
                            <a:schemeClr val="tx1"/>
                          </a:solidFill>
                          <a:effectLst/>
                          <a:latin typeface="+mn-lt"/>
                          <a:ea typeface="+mn-ea"/>
                          <a:cs typeface="+mn-cs"/>
                        </a:rPr>
                        <a:t>Avalue</a:t>
                      </a:r>
                      <a:r>
                        <a:rPr lang="en-US" sz="1200" b="1" kern="1200" dirty="0">
                          <a:solidFill>
                            <a:schemeClr val="tx1"/>
                          </a:solidFill>
                          <a:effectLst/>
                          <a:latin typeface="+mn-lt"/>
                          <a:ea typeface="+mn-ea"/>
                          <a:cs typeface="+mn-cs"/>
                        </a:rPr>
                        <a:t> SID-21VZ37 (Android 8.1 Oreo</a:t>
                      </a:r>
                      <a:endParaRPr lang="en-US" sz="1200" b="1" dirty="0">
                        <a:solidFill>
                          <a:schemeClr val="tx1"/>
                        </a:solidFill>
                      </a:endParaRPr>
                    </a:p>
                  </a:txBody>
                  <a:tcPr/>
                </a:tc>
                <a:tc>
                  <a:txBody>
                    <a:bodyPr/>
                    <a:lstStyle/>
                    <a:p>
                      <a:r>
                        <a:rPr lang="en-US" sz="1200" b="1" dirty="0">
                          <a:solidFill>
                            <a:schemeClr val="tx1"/>
                          </a:solidFill>
                        </a:rPr>
                        <a:t>5.11</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1987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Facts</a:t>
            </a:r>
            <a:endParaRPr lang="en-US" dirty="0"/>
          </a:p>
        </p:txBody>
      </p:sp>
      <p:sp>
        <p:nvSpPr>
          <p:cNvPr id="3" name="Content Placeholder 2"/>
          <p:cNvSpPr>
            <a:spLocks noGrp="1"/>
          </p:cNvSpPr>
          <p:nvPr>
            <p:ph idx="1"/>
          </p:nvPr>
        </p:nvSpPr>
        <p:spPr>
          <a:xfrm>
            <a:off x="838200" y="1464678"/>
            <a:ext cx="10591800" cy="4351338"/>
          </a:xfrm>
        </p:spPr>
        <p:txBody>
          <a:bodyPr>
            <a:normAutofit/>
          </a:bodyPr>
          <a:lstStyle/>
          <a:p>
            <a:r>
              <a:rPr lang="en-US" sz="2400" dirty="0">
                <a:solidFill>
                  <a:srgbClr val="FFFF00"/>
                </a:solidFill>
              </a:rPr>
              <a:t>MI voting systems, certified by the CO SOS; marking: hand-marked paper ballots, ballot marking devices for accessibility; tabulation:  hand count and optical scan </a:t>
            </a:r>
            <a:r>
              <a:rPr lang="en-US" sz="1050" dirty="0">
                <a:solidFill>
                  <a:srgbClr val="FFFF00"/>
                </a:solidFill>
              </a:rPr>
              <a:t>(</a:t>
            </a:r>
            <a:r>
              <a:rPr lang="en-US" sz="1050" dirty="0">
                <a:solidFill>
                  <a:srgbClr val="FFFF00"/>
                </a:solidFill>
                <a:hlinkClick r:id="rId2"/>
              </a:rPr>
              <a:t>https://www.sos.state.co.us/pubs/elections/VotingSystems/CertifiedSystems.html</a:t>
            </a:r>
            <a:r>
              <a:rPr lang="en-US" sz="1050" dirty="0">
                <a:solidFill>
                  <a:srgbClr val="FFFF00"/>
                </a:solidFill>
              </a:rPr>
              <a:t>)</a:t>
            </a:r>
            <a:r>
              <a:rPr lang="en-US" sz="2400" dirty="0">
                <a:solidFill>
                  <a:srgbClr val="FFFF00"/>
                </a:solidFill>
              </a:rPr>
              <a:t>, with Hand Marked:</a:t>
            </a:r>
          </a:p>
          <a:p>
            <a:pPr lvl="1"/>
            <a:r>
              <a:rPr lang="en-US" dirty="0">
                <a:solidFill>
                  <a:srgbClr val="FFFF00"/>
                </a:solidFill>
              </a:rPr>
              <a:t>Clear Ballot </a:t>
            </a:r>
            <a:r>
              <a:rPr lang="en-US" dirty="0" err="1">
                <a:solidFill>
                  <a:srgbClr val="FFFF00"/>
                </a:solidFill>
              </a:rPr>
              <a:t>ClearVote</a:t>
            </a:r>
            <a:r>
              <a:rPr lang="en-US" dirty="0">
                <a:solidFill>
                  <a:srgbClr val="FFFF00"/>
                </a:solidFill>
              </a:rPr>
              <a:t> 1.41 (Garfield &amp; Douglas counties), consisting of</a:t>
            </a:r>
          </a:p>
          <a:p>
            <a:pPr lvl="1"/>
            <a:endParaRPr lang="en-US" dirty="0">
              <a:solidFill>
                <a:srgbClr val="FFFF00"/>
              </a:solidFill>
            </a:endParaRPr>
          </a:p>
          <a:p>
            <a:pPr lvl="1"/>
            <a:endParaRPr lang="en-US" dirty="0">
              <a:solidFill>
                <a:srgbClr val="FFFF00"/>
              </a:solidFill>
            </a:endParaRPr>
          </a:p>
          <a:p>
            <a:pPr lvl="1"/>
            <a:endParaRPr lang="en-US" dirty="0">
              <a:solidFill>
                <a:srgbClr val="FFFF00"/>
              </a:solidFill>
            </a:endParaRPr>
          </a:p>
          <a:p>
            <a:pPr lvl="1"/>
            <a:endParaRPr lang="en-US" sz="1400" dirty="0">
              <a:solidFill>
                <a:srgbClr val="FFFF00"/>
              </a:solidFill>
            </a:endParaRPr>
          </a:p>
          <a:p>
            <a:pPr lvl="1"/>
            <a:r>
              <a:rPr lang="en-US" dirty="0">
                <a:solidFill>
                  <a:srgbClr val="FFFF00"/>
                </a:solidFill>
              </a:rPr>
              <a:t>Dominion Democracy Suite 5.11 (all other CO counties)</a:t>
            </a:r>
          </a:p>
          <a:p>
            <a:endParaRPr lang="en-US" dirty="0">
              <a:solidFill>
                <a:srgbClr val="FFFF00"/>
              </a:solidFill>
            </a:endParaRPr>
          </a:p>
          <a:p>
            <a:endParaRPr lang="en-US" dirty="0">
              <a:solidFill>
                <a:srgbClr val="FFFF00"/>
              </a:solidFill>
            </a:endParaRPr>
          </a:p>
          <a:p>
            <a:pPr marL="0" indent="0">
              <a:buNone/>
            </a:pPr>
            <a:endParaRPr lang="en-US" sz="1800" dirty="0">
              <a:solidFill>
                <a:srgbClr val="FFFF00"/>
              </a:solidFill>
            </a:endParaRPr>
          </a:p>
          <a:p>
            <a:pPr marL="0" indent="0">
              <a:buNone/>
            </a:pPr>
            <a:endParaRPr lang="en-US"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17612513"/>
              </p:ext>
            </p:extLst>
          </p:nvPr>
        </p:nvGraphicFramePr>
        <p:xfrm>
          <a:off x="1667595" y="2883280"/>
          <a:ext cx="10274968" cy="1280160"/>
        </p:xfrm>
        <a:graphic>
          <a:graphicData uri="http://schemas.openxmlformats.org/drawingml/2006/table">
            <a:tbl>
              <a:tblPr firstRow="1" bandRow="1">
                <a:tableStyleId>{5C22544A-7EE6-4342-B048-85BDC9FD1C3A}</a:tableStyleId>
              </a:tblPr>
              <a:tblGrid>
                <a:gridCol w="1564104">
                  <a:extLst>
                    <a:ext uri="{9D8B030D-6E8A-4147-A177-3AD203B41FA5}">
                      <a16:colId xmlns:a16="http://schemas.microsoft.com/office/drawing/2014/main" val="20000"/>
                    </a:ext>
                  </a:extLst>
                </a:gridCol>
                <a:gridCol w="7605210">
                  <a:extLst>
                    <a:ext uri="{9D8B030D-6E8A-4147-A177-3AD203B41FA5}">
                      <a16:colId xmlns:a16="http://schemas.microsoft.com/office/drawing/2014/main" val="20001"/>
                    </a:ext>
                  </a:extLst>
                </a:gridCol>
                <a:gridCol w="1105654">
                  <a:extLst>
                    <a:ext uri="{9D8B030D-6E8A-4147-A177-3AD203B41FA5}">
                      <a16:colId xmlns:a16="http://schemas.microsoft.com/office/drawing/2014/main" val="20002"/>
                    </a:ext>
                  </a:extLst>
                </a:gridCol>
              </a:tblGrid>
              <a:tr h="264070">
                <a:tc>
                  <a:txBody>
                    <a:bodyPr/>
                    <a:lstStyle/>
                    <a:p>
                      <a:r>
                        <a:rPr lang="en-US" sz="1200" b="1" dirty="0">
                          <a:solidFill>
                            <a:schemeClr val="tx1"/>
                          </a:solidFill>
                        </a:rPr>
                        <a:t>Component Name</a:t>
                      </a:r>
                    </a:p>
                  </a:txBody>
                  <a:tcPr/>
                </a:tc>
                <a:tc>
                  <a:txBody>
                    <a:bodyPr/>
                    <a:lstStyle/>
                    <a:p>
                      <a:r>
                        <a:rPr lang="en-US" sz="1200" b="1" dirty="0">
                          <a:solidFill>
                            <a:schemeClr val="tx1"/>
                          </a:solidFill>
                        </a:rPr>
                        <a:t>System Function</a:t>
                      </a:r>
                    </a:p>
                  </a:txBody>
                  <a:tcPr/>
                </a:tc>
                <a:tc>
                  <a:txBody>
                    <a:bodyPr/>
                    <a:lstStyle/>
                    <a:p>
                      <a:r>
                        <a:rPr lang="en-US" sz="1200" b="1" dirty="0">
                          <a:solidFill>
                            <a:schemeClr val="tx1"/>
                          </a:solidFill>
                        </a:rPr>
                        <a:t>Version</a:t>
                      </a:r>
                      <a:r>
                        <a:rPr lang="en-US" sz="1200" b="1" baseline="0" dirty="0">
                          <a:solidFill>
                            <a:schemeClr val="tx1"/>
                          </a:solidFill>
                        </a:rPr>
                        <a:t> </a:t>
                      </a:r>
                      <a:endParaRPr lang="en-US" sz="1200" b="1" dirty="0">
                        <a:solidFill>
                          <a:schemeClr val="tx1"/>
                        </a:solidFill>
                      </a:endParaRPr>
                    </a:p>
                  </a:txBody>
                  <a:tcPr/>
                </a:tc>
                <a:extLst>
                  <a:ext uri="{0D108BD9-81ED-4DB2-BD59-A6C34878D82A}">
                    <a16:rowId xmlns:a16="http://schemas.microsoft.com/office/drawing/2014/main" val="10000"/>
                  </a:ext>
                </a:extLst>
              </a:tr>
              <a:tr h="220340">
                <a:tc>
                  <a:txBody>
                    <a:bodyPr/>
                    <a:lstStyle/>
                    <a:p>
                      <a:r>
                        <a:rPr lang="en-US" sz="1200" b="1" dirty="0" err="1">
                          <a:solidFill>
                            <a:schemeClr val="tx1"/>
                          </a:solidFill>
                        </a:rPr>
                        <a:t>ClearDesign</a:t>
                      </a:r>
                      <a:endParaRPr lang="en-US" sz="1200" b="1" dirty="0">
                        <a:solidFill>
                          <a:schemeClr val="tx1"/>
                        </a:solidFill>
                      </a:endParaRPr>
                    </a:p>
                  </a:txBody>
                  <a:tcPr/>
                </a:tc>
                <a:tc>
                  <a:txBody>
                    <a:bodyPr/>
                    <a:lstStyle/>
                    <a:p>
                      <a:r>
                        <a:rPr lang="en-US" sz="1200" b="1" kern="1200" dirty="0">
                          <a:solidFill>
                            <a:schemeClr val="tx1"/>
                          </a:solidFill>
                          <a:effectLst/>
                          <a:latin typeface="+mn-lt"/>
                          <a:ea typeface="+mn-ea"/>
                          <a:cs typeface="+mn-cs"/>
                        </a:rPr>
                        <a:t>Election management software (for use with Linux operating system)</a:t>
                      </a:r>
                      <a:endParaRPr lang="en-US" sz="1200" b="1" dirty="0">
                        <a:solidFill>
                          <a:schemeClr val="tx1"/>
                        </a:solidFill>
                      </a:endParaRPr>
                    </a:p>
                  </a:txBody>
                  <a:tcPr/>
                </a:tc>
                <a:tc>
                  <a:txBody>
                    <a:bodyPr/>
                    <a:lstStyle/>
                    <a:p>
                      <a:r>
                        <a:rPr lang="en-US" sz="1200" b="1" dirty="0">
                          <a:solidFill>
                            <a:schemeClr val="tx1"/>
                          </a:solidFill>
                        </a:rPr>
                        <a:t>1.4.3</a:t>
                      </a:r>
                    </a:p>
                  </a:txBody>
                  <a:tcPr/>
                </a:tc>
                <a:extLst>
                  <a:ext uri="{0D108BD9-81ED-4DB2-BD59-A6C34878D82A}">
                    <a16:rowId xmlns:a16="http://schemas.microsoft.com/office/drawing/2014/main" val="10001"/>
                  </a:ext>
                </a:extLst>
              </a:tr>
              <a:tr h="271652">
                <a:tc>
                  <a:txBody>
                    <a:bodyPr/>
                    <a:lstStyle/>
                    <a:p>
                      <a:r>
                        <a:rPr lang="en-US" sz="1200" b="1" dirty="0" err="1">
                          <a:solidFill>
                            <a:schemeClr val="tx1"/>
                          </a:solidFill>
                        </a:rPr>
                        <a:t>ClearCount</a:t>
                      </a:r>
                      <a:endParaRPr lang="en-US" sz="1200" b="1" dirty="0">
                        <a:solidFill>
                          <a:schemeClr val="tx1"/>
                        </a:solidFill>
                      </a:endParaRPr>
                    </a:p>
                  </a:txBody>
                  <a:tcPr/>
                </a:tc>
                <a:tc>
                  <a:txBody>
                    <a:bodyPr/>
                    <a:lstStyle/>
                    <a:p>
                      <a:r>
                        <a:rPr lang="en-US" sz="1200" b="1" kern="1200" dirty="0">
                          <a:solidFill>
                            <a:schemeClr val="tx1"/>
                          </a:solidFill>
                          <a:effectLst/>
                          <a:latin typeface="+mn-lt"/>
                          <a:ea typeface="+mn-ea"/>
                          <a:cs typeface="+mn-cs"/>
                        </a:rPr>
                        <a:t>Software Application (for use with Linux operating system) for Central Count Scanners which includes the following three </a:t>
                      </a:r>
                      <a:r>
                        <a:rPr lang="en-US" sz="1200" b="1" kern="1200" dirty="0" err="1">
                          <a:solidFill>
                            <a:schemeClr val="tx1"/>
                          </a:solidFill>
                          <a:effectLst/>
                          <a:latin typeface="+mn-lt"/>
                          <a:ea typeface="+mn-ea"/>
                          <a:cs typeface="+mn-cs"/>
                        </a:rPr>
                        <a:t>scanners:Fujitsu</a:t>
                      </a:r>
                      <a:r>
                        <a:rPr lang="en-US" sz="1200" b="1" kern="1200" dirty="0">
                          <a:solidFill>
                            <a:schemeClr val="tx1"/>
                          </a:solidFill>
                          <a:effectLst/>
                          <a:latin typeface="+mn-lt"/>
                          <a:ea typeface="+mn-ea"/>
                          <a:cs typeface="+mn-cs"/>
                        </a:rPr>
                        <a:t> fi-7180Fujitsu fi-6800Fujitsu fi-6400</a:t>
                      </a:r>
                      <a:endParaRPr lang="en-US" sz="1200" b="1" dirty="0">
                        <a:solidFill>
                          <a:schemeClr val="tx1"/>
                        </a:solidFill>
                      </a:endParaRPr>
                    </a:p>
                  </a:txBody>
                  <a:tcPr/>
                </a:tc>
                <a:tc>
                  <a:txBody>
                    <a:bodyPr/>
                    <a:lstStyle/>
                    <a:p>
                      <a:r>
                        <a:rPr lang="en-US" sz="1200" b="1" dirty="0">
                          <a:solidFill>
                            <a:schemeClr val="tx1"/>
                          </a:solidFill>
                        </a:rPr>
                        <a:t>1.4.2</a:t>
                      </a:r>
                    </a:p>
                  </a:txBody>
                  <a:tcPr/>
                </a:tc>
                <a:extLst>
                  <a:ext uri="{0D108BD9-81ED-4DB2-BD59-A6C34878D82A}">
                    <a16:rowId xmlns:a16="http://schemas.microsoft.com/office/drawing/2014/main" val="10002"/>
                  </a:ext>
                </a:extLst>
              </a:tr>
              <a:tr h="220340">
                <a:tc>
                  <a:txBody>
                    <a:bodyPr/>
                    <a:lstStyle/>
                    <a:p>
                      <a:r>
                        <a:rPr lang="en-US" sz="1200" b="1" dirty="0" err="1">
                          <a:solidFill>
                            <a:schemeClr val="tx1"/>
                          </a:solidFill>
                        </a:rPr>
                        <a:t>ClearAccess</a:t>
                      </a:r>
                      <a:endParaRPr lang="en-US" sz="1200" b="1" dirty="0">
                        <a:solidFill>
                          <a:schemeClr val="tx1"/>
                        </a:solidFill>
                      </a:endParaRPr>
                    </a:p>
                  </a:txBody>
                  <a:tcPr/>
                </a:tc>
                <a:tc>
                  <a:txBody>
                    <a:bodyPr/>
                    <a:lstStyle/>
                    <a:p>
                      <a:r>
                        <a:rPr lang="en-US" sz="1200" b="1" dirty="0">
                          <a:solidFill>
                            <a:schemeClr val="tx1"/>
                          </a:solidFill>
                        </a:rPr>
                        <a:t>Ballot Marking Device:</a:t>
                      </a:r>
                      <a:r>
                        <a:rPr lang="en-US" sz="1200" b="1" baseline="0" dirty="0">
                          <a:solidFill>
                            <a:schemeClr val="tx1"/>
                          </a:solidFill>
                        </a:rPr>
                        <a:t> Dell OptiPlex AIO 5250, Dell 15 Inspiron (w/Win!0 Pro</a:t>
                      </a:r>
                      <a:endParaRPr lang="en-US" sz="1200" b="1" dirty="0">
                        <a:solidFill>
                          <a:schemeClr val="tx1"/>
                        </a:solidFill>
                      </a:endParaRPr>
                    </a:p>
                  </a:txBody>
                  <a:tcPr/>
                </a:tc>
                <a:tc>
                  <a:txBody>
                    <a:bodyPr/>
                    <a:lstStyle/>
                    <a:p>
                      <a:r>
                        <a:rPr lang="en-US" sz="1200" b="1" dirty="0">
                          <a:solidFill>
                            <a:schemeClr val="tx1"/>
                          </a:solidFill>
                        </a:rPr>
                        <a:t>1.4.1</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86832920"/>
              </p:ext>
            </p:extLst>
          </p:nvPr>
        </p:nvGraphicFramePr>
        <p:xfrm>
          <a:off x="1667595" y="4750419"/>
          <a:ext cx="10274968" cy="1920240"/>
        </p:xfrm>
        <a:graphic>
          <a:graphicData uri="http://schemas.openxmlformats.org/drawingml/2006/table">
            <a:tbl>
              <a:tblPr firstRow="1" bandRow="1">
                <a:tableStyleId>{5C22544A-7EE6-4342-B048-85BDC9FD1C3A}</a:tableStyleId>
              </a:tblPr>
              <a:tblGrid>
                <a:gridCol w="1564104">
                  <a:extLst>
                    <a:ext uri="{9D8B030D-6E8A-4147-A177-3AD203B41FA5}">
                      <a16:colId xmlns:a16="http://schemas.microsoft.com/office/drawing/2014/main" val="20000"/>
                    </a:ext>
                  </a:extLst>
                </a:gridCol>
                <a:gridCol w="7605210">
                  <a:extLst>
                    <a:ext uri="{9D8B030D-6E8A-4147-A177-3AD203B41FA5}">
                      <a16:colId xmlns:a16="http://schemas.microsoft.com/office/drawing/2014/main" val="20001"/>
                    </a:ext>
                  </a:extLst>
                </a:gridCol>
                <a:gridCol w="1105654">
                  <a:extLst>
                    <a:ext uri="{9D8B030D-6E8A-4147-A177-3AD203B41FA5}">
                      <a16:colId xmlns:a16="http://schemas.microsoft.com/office/drawing/2014/main" val="20002"/>
                    </a:ext>
                  </a:extLst>
                </a:gridCol>
              </a:tblGrid>
              <a:tr h="557053">
                <a:tc>
                  <a:txBody>
                    <a:bodyPr/>
                    <a:lstStyle/>
                    <a:p>
                      <a:r>
                        <a:rPr lang="en-US" sz="1200" dirty="0">
                          <a:solidFill>
                            <a:schemeClr val="tx1"/>
                          </a:solidFill>
                        </a:rPr>
                        <a:t>System Software (EMS)</a:t>
                      </a:r>
                    </a:p>
                  </a:txBody>
                  <a:tcPr>
                    <a:solidFill>
                      <a:srgbClr val="D2DEEF"/>
                    </a:solidFill>
                  </a:tcPr>
                </a:tc>
                <a:tc>
                  <a:txBody>
                    <a:bodyPr/>
                    <a:lstStyle/>
                    <a:p>
                      <a:r>
                        <a:rPr lang="en-US" sz="1200" kern="1200" dirty="0">
                          <a:solidFill>
                            <a:schemeClr val="tx1"/>
                          </a:solidFill>
                          <a:effectLst/>
                          <a:latin typeface="+mn-lt"/>
                          <a:ea typeface="+mn-ea"/>
                          <a:cs typeface="+mn-cs"/>
                        </a:rPr>
                        <a:t>Software Application which includes (for use w/Win10 or MS Windows Server 2016):Election Event Designer (EED),Results Tally and Reporting (RTR),File System Service (FSS,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Audio Studio (AS), Data Center Manager (DCM,)Election Data Translator (EDT),Application Server (APPS),Adjudication Services, Adjudication Client, Smart Card Helper Service, </a:t>
                      </a:r>
                      <a:r>
                        <a:rPr lang="en-US" sz="1200" kern="1200" dirty="0" err="1">
                          <a:solidFill>
                            <a:schemeClr val="tx1"/>
                          </a:solidFill>
                          <a:effectLst/>
                          <a:latin typeface="+mn-lt"/>
                          <a:ea typeface="+mn-ea"/>
                          <a:cs typeface="+mn-cs"/>
                        </a:rPr>
                        <a:t>ImageCast</a:t>
                      </a:r>
                      <a:r>
                        <a:rPr lang="en-US" sz="1200" kern="1200" dirty="0">
                          <a:solidFill>
                            <a:schemeClr val="tx1"/>
                          </a:solidFill>
                          <a:effectLst/>
                          <a:latin typeface="+mn-lt"/>
                          <a:ea typeface="+mn-ea"/>
                          <a:cs typeface="+mn-cs"/>
                        </a:rPr>
                        <a:t> Voter Activation (ICVA)</a:t>
                      </a:r>
                      <a:endParaRPr lang="en-US" sz="1200" dirty="0">
                        <a:solidFill>
                          <a:schemeClr val="tx1"/>
                        </a:solidFill>
                      </a:endParaRPr>
                    </a:p>
                  </a:txBody>
                  <a:tcPr>
                    <a:solidFill>
                      <a:srgbClr val="D2DEEF"/>
                    </a:solidFill>
                  </a:tcPr>
                </a:tc>
                <a:tc>
                  <a:txBody>
                    <a:bodyPr/>
                    <a:lstStyle/>
                    <a:p>
                      <a:r>
                        <a:rPr lang="en-US" sz="1200" b="1">
                          <a:solidFill>
                            <a:schemeClr val="tx1"/>
                          </a:solidFill>
                        </a:rPr>
                        <a:t>5.11</a:t>
                      </a:r>
                      <a:endParaRPr lang="en-US" sz="1200" b="1" dirty="0">
                        <a:solidFill>
                          <a:schemeClr val="tx1"/>
                        </a:solidFill>
                      </a:endParaRPr>
                    </a:p>
                  </a:txBody>
                  <a:tcPr>
                    <a:solidFill>
                      <a:srgbClr val="D2DEEF"/>
                    </a:solidFill>
                  </a:tcPr>
                </a:tc>
                <a:extLst>
                  <a:ext uri="{0D108BD9-81ED-4DB2-BD59-A6C34878D82A}">
                    <a16:rowId xmlns:a16="http://schemas.microsoft.com/office/drawing/2014/main" val="10000"/>
                  </a:ext>
                </a:extLst>
              </a:tr>
              <a:tr h="137160">
                <a:tc>
                  <a:txBody>
                    <a:bodyPr/>
                    <a:lstStyle/>
                    <a:p>
                      <a:r>
                        <a:rPr lang="en-US" sz="1200" b="1" dirty="0" err="1">
                          <a:solidFill>
                            <a:schemeClr val="tx1"/>
                          </a:solidFill>
                        </a:rPr>
                        <a:t>ImageCast</a:t>
                      </a:r>
                      <a:r>
                        <a:rPr lang="en-US" sz="1200" b="1" dirty="0">
                          <a:solidFill>
                            <a:schemeClr val="tx1"/>
                          </a:solidFill>
                        </a:rPr>
                        <a:t> Central (ICC)</a:t>
                      </a:r>
                    </a:p>
                  </a:txBody>
                  <a:tcPr/>
                </a:tc>
                <a:tc>
                  <a:txBody>
                    <a:bodyPr/>
                    <a:lstStyle/>
                    <a:p>
                      <a:r>
                        <a:rPr lang="en-US" sz="1200" b="1" kern="1200" dirty="0">
                          <a:solidFill>
                            <a:schemeClr val="tx1"/>
                          </a:solidFill>
                          <a:effectLst/>
                          <a:latin typeface="+mn-lt"/>
                          <a:ea typeface="+mn-ea"/>
                          <a:cs typeface="+mn-cs"/>
                        </a:rPr>
                        <a:t>Software Application for Central Count Scanners which includes the following three scanners (for </a:t>
                      </a:r>
                      <a:r>
                        <a:rPr lang="en-US" sz="1200" b="1" kern="1200" dirty="0" err="1">
                          <a:solidFill>
                            <a:schemeClr val="tx1"/>
                          </a:solidFill>
                          <a:effectLst/>
                          <a:latin typeface="+mn-lt"/>
                          <a:ea typeface="+mn-ea"/>
                          <a:cs typeface="+mn-cs"/>
                        </a:rPr>
                        <a:t>usewith</a:t>
                      </a:r>
                      <a:r>
                        <a:rPr lang="en-US" sz="1200" b="1" kern="1200" dirty="0">
                          <a:solidFill>
                            <a:schemeClr val="tx1"/>
                          </a:solidFill>
                          <a:effectLst/>
                          <a:latin typeface="+mn-lt"/>
                          <a:ea typeface="+mn-ea"/>
                          <a:cs typeface="+mn-cs"/>
                        </a:rPr>
                        <a:t> MS Windows 10):Canon DR-X10C Canon DR-G1130 Canon DR-M160II,</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HiPro</a:t>
                      </a:r>
                      <a:r>
                        <a:rPr lang="en-US" sz="1200" b="1" kern="1200" baseline="0" dirty="0">
                          <a:solidFill>
                            <a:schemeClr val="tx1"/>
                          </a:solidFill>
                          <a:effectLst/>
                          <a:latin typeface="+mn-lt"/>
                          <a:ea typeface="+mn-ea"/>
                          <a:cs typeface="+mn-cs"/>
                        </a:rPr>
                        <a:t> 821dd</a:t>
                      </a:r>
                      <a:endParaRPr lang="en-US" sz="1200" b="1" dirty="0">
                        <a:solidFill>
                          <a:schemeClr val="tx1"/>
                        </a:solidFill>
                      </a:endParaRPr>
                    </a:p>
                  </a:txBody>
                  <a:tcPr/>
                </a:tc>
                <a:tc>
                  <a:txBody>
                    <a:bodyPr/>
                    <a:lstStyle/>
                    <a:p>
                      <a:r>
                        <a:rPr lang="en-US" sz="1200" b="1">
                          <a:solidFill>
                            <a:schemeClr val="tx1"/>
                          </a:solidFill>
                        </a:rPr>
                        <a:t>5.11</a:t>
                      </a:r>
                      <a:endParaRPr lang="en-US" sz="1200" b="1" dirty="0">
                        <a:solidFill>
                          <a:schemeClr val="tx1"/>
                        </a:solidFill>
                      </a:endParaRPr>
                    </a:p>
                  </a:txBody>
                  <a:tcPr/>
                </a:tc>
                <a:extLst>
                  <a:ext uri="{0D108BD9-81ED-4DB2-BD59-A6C34878D82A}">
                    <a16:rowId xmlns:a16="http://schemas.microsoft.com/office/drawing/2014/main" val="10001"/>
                  </a:ext>
                </a:extLst>
              </a:tr>
              <a:tr h="137160">
                <a:tc>
                  <a:txBody>
                    <a:bodyPr/>
                    <a:lstStyle/>
                    <a:p>
                      <a:r>
                        <a:rPr lang="en-US" sz="1200" b="1" dirty="0">
                          <a:solidFill>
                            <a:schemeClr val="tx1"/>
                          </a:solidFill>
                        </a:rPr>
                        <a:t>ICX</a:t>
                      </a:r>
                      <a:r>
                        <a:rPr lang="en-US" sz="1200" b="1" baseline="0" dirty="0">
                          <a:solidFill>
                            <a:schemeClr val="tx1"/>
                          </a:solidFill>
                        </a:rPr>
                        <a:t> Platform</a:t>
                      </a:r>
                      <a:br>
                        <a:rPr lang="en-US" sz="1200" b="1" baseline="0" dirty="0">
                          <a:solidFill>
                            <a:schemeClr val="tx1"/>
                          </a:solidFill>
                        </a:rPr>
                      </a:br>
                      <a:r>
                        <a:rPr lang="en-US" sz="1200" b="1" baseline="0" dirty="0">
                          <a:solidFill>
                            <a:schemeClr val="tx1"/>
                          </a:solidFill>
                        </a:rPr>
                        <a:t>ICX Client</a:t>
                      </a:r>
                      <a:endParaRPr lang="en-US" sz="1200" b="1" dirty="0">
                        <a:solidFill>
                          <a:schemeClr val="tx1"/>
                        </a:solidFill>
                      </a:endParaRPr>
                    </a:p>
                  </a:txBody>
                  <a:tcPr/>
                </a:tc>
                <a:tc>
                  <a:txBody>
                    <a:bodyPr/>
                    <a:lstStyle/>
                    <a:p>
                      <a:r>
                        <a:rPr lang="en-US" sz="1200" b="1" dirty="0">
                          <a:solidFill>
                            <a:schemeClr val="tx1"/>
                          </a:solidFill>
                        </a:rPr>
                        <a:t>Ballot</a:t>
                      </a:r>
                      <a:r>
                        <a:rPr lang="en-US" sz="1200" b="1" baseline="0" dirty="0">
                          <a:solidFill>
                            <a:schemeClr val="tx1"/>
                          </a:solidFill>
                        </a:rPr>
                        <a:t> Marking Device</a:t>
                      </a:r>
                    </a:p>
                    <a:p>
                      <a:r>
                        <a:rPr lang="en-US" sz="1200" b="1" baseline="0" dirty="0">
                          <a:solidFill>
                            <a:schemeClr val="tx1"/>
                          </a:solidFill>
                        </a:rPr>
                        <a:t>Samsung Galaxy Tab/Pro</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Andriod</a:t>
                      </a:r>
                      <a:r>
                        <a:rPr lang="en-US" sz="1200" b="1" kern="1200" dirty="0">
                          <a:solidFill>
                            <a:schemeClr val="tx1"/>
                          </a:solidFill>
                          <a:effectLst/>
                          <a:latin typeface="+mn-lt"/>
                          <a:ea typeface="+mn-ea"/>
                          <a:cs typeface="+mn-cs"/>
                        </a:rPr>
                        <a:t> 4.4.2), Samsung Galaxy Note/ Pro (</a:t>
                      </a:r>
                      <a:r>
                        <a:rPr lang="en-US" sz="1200" b="1" kern="1200" dirty="0" err="1">
                          <a:solidFill>
                            <a:schemeClr val="tx1"/>
                          </a:solidFill>
                          <a:effectLst/>
                          <a:latin typeface="+mn-lt"/>
                          <a:ea typeface="+mn-ea"/>
                          <a:cs typeface="+mn-cs"/>
                        </a:rPr>
                        <a:t>Andriod</a:t>
                      </a:r>
                      <a:r>
                        <a:rPr lang="en-US" sz="1200" b="1" kern="1200" dirty="0">
                          <a:solidFill>
                            <a:schemeClr val="tx1"/>
                          </a:solidFill>
                          <a:effectLst/>
                          <a:latin typeface="+mn-lt"/>
                          <a:ea typeface="+mn-ea"/>
                          <a:cs typeface="+mn-cs"/>
                        </a:rPr>
                        <a:t> 5.0.2), and </a:t>
                      </a:r>
                      <a:r>
                        <a:rPr lang="en-US" sz="1200" b="1" kern="1200" dirty="0" err="1">
                          <a:solidFill>
                            <a:schemeClr val="tx1"/>
                          </a:solidFill>
                          <a:effectLst/>
                          <a:latin typeface="+mn-lt"/>
                          <a:ea typeface="+mn-ea"/>
                          <a:cs typeface="+mn-cs"/>
                        </a:rPr>
                        <a:t>Avalue</a:t>
                      </a:r>
                      <a:r>
                        <a:rPr lang="en-US" sz="1200" b="1" kern="1200" dirty="0">
                          <a:solidFill>
                            <a:schemeClr val="tx1"/>
                          </a:solidFill>
                          <a:effectLst/>
                          <a:latin typeface="+mn-lt"/>
                          <a:ea typeface="+mn-ea"/>
                          <a:cs typeface="+mn-cs"/>
                        </a:rPr>
                        <a:t> SID-21VZ37 (Android 8.1 Oreo</a:t>
                      </a:r>
                      <a:endParaRPr lang="en-US" sz="1200" b="1" dirty="0">
                        <a:solidFill>
                          <a:schemeClr val="tx1"/>
                        </a:solidFill>
                      </a:endParaRPr>
                    </a:p>
                  </a:txBody>
                  <a:tcPr/>
                </a:tc>
                <a:tc>
                  <a:txBody>
                    <a:bodyPr/>
                    <a:lstStyle/>
                    <a:p>
                      <a:r>
                        <a:rPr lang="en-US" sz="1200" b="1" dirty="0">
                          <a:solidFill>
                            <a:schemeClr val="tx1"/>
                          </a:solidFill>
                        </a:rPr>
                        <a:t>5.11</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26213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5169</TotalTime>
  <Words>1681</Words>
  <Application>Microsoft Macintosh PowerPoint</Application>
  <PresentationFormat>Widescreen</PresentationFormat>
  <Paragraphs>139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Bottom-Line</vt:lpstr>
      <vt:lpstr>Outline</vt:lpstr>
      <vt:lpstr>QUESTIONS</vt:lpstr>
      <vt:lpstr>RECOMMENDATIONS</vt:lpstr>
      <vt:lpstr>What IS an election</vt:lpstr>
      <vt:lpstr>Requirements for legitimacy</vt:lpstr>
      <vt:lpstr>BUREAU</vt:lpstr>
      <vt:lpstr>Facts</vt:lpstr>
      <vt:lpstr>Facts</vt:lpstr>
      <vt:lpstr>Facts</vt:lpstr>
      <vt:lpstr>Facts</vt:lpstr>
      <vt:lpstr>Facts</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ICE</dc:creator>
  <cp:lastModifiedBy>Amy Grant</cp:lastModifiedBy>
  <cp:revision>33</cp:revision>
  <dcterms:created xsi:type="dcterms:W3CDTF">2020-05-14T04:26:35Z</dcterms:created>
  <dcterms:modified xsi:type="dcterms:W3CDTF">2022-03-31T17:08:01Z</dcterms:modified>
</cp:coreProperties>
</file>