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handoutMasterIdLst>
    <p:handoutMasterId r:id="rId28"/>
  </p:handoutMasterIdLst>
  <p:sldIdLst>
    <p:sldId id="392" r:id="rId2"/>
    <p:sldId id="423" r:id="rId3"/>
    <p:sldId id="470" r:id="rId4"/>
    <p:sldId id="269" r:id="rId5"/>
    <p:sldId id="341" r:id="rId6"/>
    <p:sldId id="354" r:id="rId7"/>
    <p:sldId id="530" r:id="rId8"/>
    <p:sldId id="491" r:id="rId9"/>
    <p:sldId id="533" r:id="rId10"/>
    <p:sldId id="295" r:id="rId11"/>
    <p:sldId id="296" r:id="rId12"/>
    <p:sldId id="536" r:id="rId13"/>
    <p:sldId id="525" r:id="rId14"/>
    <p:sldId id="528" r:id="rId15"/>
    <p:sldId id="529" r:id="rId16"/>
    <p:sldId id="328" r:id="rId17"/>
    <p:sldId id="362" r:id="rId18"/>
    <p:sldId id="488" r:id="rId19"/>
    <p:sldId id="507" r:id="rId20"/>
    <p:sldId id="524" r:id="rId21"/>
    <p:sldId id="531" r:id="rId22"/>
    <p:sldId id="534" r:id="rId23"/>
    <p:sldId id="535" r:id="rId24"/>
    <p:sldId id="363" r:id="rId25"/>
    <p:sldId id="350" r:id="rId26"/>
  </p:sldIdLst>
  <p:sldSz cx="9144000" cy="6858000" type="screen4x3"/>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5"/>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40" autoAdjust="0"/>
    <p:restoredTop sz="94541" autoAdjust="0"/>
  </p:normalViewPr>
  <p:slideViewPr>
    <p:cSldViewPr snapToGrid="0">
      <p:cViewPr varScale="1">
        <p:scale>
          <a:sx n="64" d="100"/>
          <a:sy n="64" d="100"/>
        </p:scale>
        <p:origin x="372" y="78"/>
      </p:cViewPr>
      <p:guideLst>
        <p:guide orient="horz" pos="2160"/>
        <p:guide pos="2880"/>
      </p:guideLst>
    </p:cSldViewPr>
  </p:slideViewPr>
  <p:outlineViewPr>
    <p:cViewPr>
      <p:scale>
        <a:sx n="33" d="100"/>
        <a:sy n="33" d="100"/>
      </p:scale>
      <p:origin x="0" y="-7308"/>
    </p:cViewPr>
  </p:outlineViewPr>
  <p:notesTextViewPr>
    <p:cViewPr>
      <p:scale>
        <a:sx n="1" d="1"/>
        <a:sy n="1" d="1"/>
      </p:scale>
      <p:origin x="0" y="0"/>
    </p:cViewPr>
  </p:notesTextViewPr>
  <p:sorterViewPr>
    <p:cViewPr>
      <p:scale>
        <a:sx n="100" d="100"/>
        <a:sy n="100" d="100"/>
      </p:scale>
      <p:origin x="0" y="-5598"/>
    </p:cViewPr>
  </p:sorterViewPr>
  <p:notesViewPr>
    <p:cSldViewPr snapToGrid="0">
      <p:cViewPr varScale="1">
        <p:scale>
          <a:sx n="67" d="100"/>
          <a:sy n="67" d="100"/>
        </p:scale>
        <p:origin x="207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1928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68339" cy="355123"/>
          </a:xfrm>
          <a:prstGeom prst="rect">
            <a:avLst/>
          </a:prstGeom>
        </p:spPr>
        <p:txBody>
          <a:bodyPr vert="horz" lIns="94226" tIns="47113" rIns="94226" bIns="47113" rtlCol="0"/>
          <a:lstStyle>
            <a:lvl1pPr algn="l">
              <a:defRPr sz="1200"/>
            </a:lvl1pPr>
          </a:lstStyle>
          <a:p>
            <a:endParaRPr lang="en-US"/>
          </a:p>
        </p:txBody>
      </p:sp>
      <p:sp>
        <p:nvSpPr>
          <p:cNvPr id="3" name="Date Placeholder 2"/>
          <p:cNvSpPr>
            <a:spLocks noGrp="1"/>
          </p:cNvSpPr>
          <p:nvPr>
            <p:ph type="dt" idx="1"/>
          </p:nvPr>
        </p:nvSpPr>
        <p:spPr>
          <a:xfrm>
            <a:off x="5317966" y="1"/>
            <a:ext cx="4068339" cy="355123"/>
          </a:xfrm>
          <a:prstGeom prst="rect">
            <a:avLst/>
          </a:prstGeom>
        </p:spPr>
        <p:txBody>
          <a:bodyPr vert="horz" lIns="94226" tIns="47113" rIns="94226" bIns="47113" rtlCol="0"/>
          <a:lstStyle>
            <a:lvl1pPr algn="r">
              <a:defRPr sz="1200"/>
            </a:lvl1pPr>
          </a:lstStyle>
          <a:p>
            <a:fld id="{D429833A-64E4-4332-B064-44BE01FC9E61}" type="datetimeFigureOut">
              <a:rPr lang="en-US" smtClean="0"/>
              <a:t>2/5/2020</a:t>
            </a:fld>
            <a:endParaRPr lang="en-US"/>
          </a:p>
        </p:txBody>
      </p:sp>
      <p:sp>
        <p:nvSpPr>
          <p:cNvPr id="4" name="Slide Image Placeholder 3"/>
          <p:cNvSpPr>
            <a:spLocks noGrp="1" noRot="1" noChangeAspect="1"/>
          </p:cNvSpPr>
          <p:nvPr>
            <p:ph type="sldImg" idx="2"/>
          </p:nvPr>
        </p:nvSpPr>
        <p:spPr>
          <a:xfrm>
            <a:off x="2917825" y="531813"/>
            <a:ext cx="3552825" cy="2665412"/>
          </a:xfrm>
          <a:prstGeom prst="rect">
            <a:avLst/>
          </a:prstGeom>
          <a:noFill/>
          <a:ln w="12700">
            <a:solidFill>
              <a:prstClr val="black"/>
            </a:solidFill>
          </a:ln>
        </p:spPr>
        <p:txBody>
          <a:bodyPr vert="horz" lIns="94226" tIns="47113" rIns="94226" bIns="47113" rtlCol="0" anchor="ctr"/>
          <a:lstStyle/>
          <a:p>
            <a:endParaRPr lang="en-US"/>
          </a:p>
        </p:txBody>
      </p:sp>
      <p:sp>
        <p:nvSpPr>
          <p:cNvPr id="5" name="Notes Placeholder 4"/>
          <p:cNvSpPr>
            <a:spLocks noGrp="1"/>
          </p:cNvSpPr>
          <p:nvPr>
            <p:ph type="body" sz="quarter" idx="3"/>
          </p:nvPr>
        </p:nvSpPr>
        <p:spPr>
          <a:xfrm>
            <a:off x="938848" y="3373677"/>
            <a:ext cx="7510780" cy="3196114"/>
          </a:xfrm>
          <a:prstGeom prst="rect">
            <a:avLst/>
          </a:prstGeom>
        </p:spPr>
        <p:txBody>
          <a:bodyPr vert="horz" lIns="94226" tIns="47113" rIns="94226"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120"/>
            <a:ext cx="4068339" cy="355123"/>
          </a:xfrm>
          <a:prstGeom prst="rect">
            <a:avLst/>
          </a:prstGeom>
        </p:spPr>
        <p:txBody>
          <a:bodyPr vert="horz" lIns="94226" tIns="47113" rIns="94226" bIns="47113" rtlCol="0" anchor="b"/>
          <a:lstStyle>
            <a:lvl1pPr algn="l">
              <a:defRPr sz="1200"/>
            </a:lvl1pPr>
          </a:lstStyle>
          <a:p>
            <a:endParaRPr lang="en-US"/>
          </a:p>
        </p:txBody>
      </p:sp>
      <p:sp>
        <p:nvSpPr>
          <p:cNvPr id="7" name="Slide Number Placeholder 6"/>
          <p:cNvSpPr>
            <a:spLocks noGrp="1"/>
          </p:cNvSpPr>
          <p:nvPr>
            <p:ph type="sldNum" sz="quarter" idx="5"/>
          </p:nvPr>
        </p:nvSpPr>
        <p:spPr>
          <a:xfrm>
            <a:off x="5317966" y="6746120"/>
            <a:ext cx="4068339" cy="355123"/>
          </a:xfrm>
          <a:prstGeom prst="rect">
            <a:avLst/>
          </a:prstGeom>
        </p:spPr>
        <p:txBody>
          <a:bodyPr vert="horz" lIns="94226" tIns="47113" rIns="94226" bIns="47113" rtlCol="0" anchor="b"/>
          <a:lstStyle>
            <a:lvl1pPr algn="r">
              <a:defRPr sz="1200"/>
            </a:lvl1pPr>
          </a:lstStyle>
          <a:p>
            <a:fld id="{1F3BAC44-10A4-4A78-8F7D-BA16AB9FC4B4}" type="slidenum">
              <a:rPr lang="en-US" smtClean="0"/>
              <a:t>‹#›</a:t>
            </a:fld>
            <a:endParaRPr lang="en-US"/>
          </a:p>
        </p:txBody>
      </p:sp>
    </p:spTree>
    <p:extLst>
      <p:ext uri="{BB962C8B-B14F-4D97-AF65-F5344CB8AC3E}">
        <p14:creationId xmlns:p14="http://schemas.microsoft.com/office/powerpoint/2010/main" val="2490825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endParaRPr lang="en-US" sz="2300" dirty="0"/>
          </a:p>
        </p:txBody>
      </p:sp>
      <p:sp>
        <p:nvSpPr>
          <p:cNvPr id="4" name="Slide Number Placeholder 3"/>
          <p:cNvSpPr>
            <a:spLocks noGrp="1"/>
          </p:cNvSpPr>
          <p:nvPr>
            <p:ph type="sldNum" sz="quarter" idx="10"/>
          </p:nvPr>
        </p:nvSpPr>
        <p:spPr/>
        <p:txBody>
          <a:bodyPr/>
          <a:lstStyle/>
          <a:p>
            <a:fld id="{1F3BAC44-10A4-4A78-8F7D-BA16AB9FC4B4}" type="slidenum">
              <a:rPr lang="en-US" smtClean="0"/>
              <a:t>1</a:t>
            </a:fld>
            <a:endParaRPr lang="en-US"/>
          </a:p>
        </p:txBody>
      </p:sp>
    </p:spTree>
    <p:extLst>
      <p:ext uri="{BB962C8B-B14F-4D97-AF65-F5344CB8AC3E}">
        <p14:creationId xmlns:p14="http://schemas.microsoft.com/office/powerpoint/2010/main" val="3352638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2300" dirty="0"/>
              <a:t>A candidate could win with just over 25% of all the votes.   (Assume no write-in votes.)</a:t>
            </a:r>
          </a:p>
        </p:txBody>
      </p:sp>
      <p:sp>
        <p:nvSpPr>
          <p:cNvPr id="4" name="Slide Number Placeholder 3"/>
          <p:cNvSpPr>
            <a:spLocks noGrp="1"/>
          </p:cNvSpPr>
          <p:nvPr>
            <p:ph type="sldNum" sz="quarter" idx="10"/>
          </p:nvPr>
        </p:nvSpPr>
        <p:spPr/>
        <p:txBody>
          <a:bodyPr/>
          <a:lstStyle/>
          <a:p>
            <a:fld id="{1F3BAC44-10A4-4A78-8F7D-BA16AB9FC4B4}" type="slidenum">
              <a:rPr lang="en-US" smtClean="0"/>
              <a:t>10</a:t>
            </a:fld>
            <a:endParaRPr lang="en-US"/>
          </a:p>
        </p:txBody>
      </p:sp>
    </p:spTree>
    <p:extLst>
      <p:ext uri="{BB962C8B-B14F-4D97-AF65-F5344CB8AC3E}">
        <p14:creationId xmlns:p14="http://schemas.microsoft.com/office/powerpoint/2010/main" val="22926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2300" dirty="0"/>
              <a:t>Don’t have to choose between the two chocolate desserts.</a:t>
            </a:r>
          </a:p>
          <a:p>
            <a:endParaRPr lang="en-US" sz="2300" dirty="0"/>
          </a:p>
          <a:p>
            <a:endParaRPr lang="en-US" sz="2300" dirty="0"/>
          </a:p>
        </p:txBody>
      </p:sp>
      <p:sp>
        <p:nvSpPr>
          <p:cNvPr id="4" name="Slide Number Placeholder 3"/>
          <p:cNvSpPr>
            <a:spLocks noGrp="1"/>
          </p:cNvSpPr>
          <p:nvPr>
            <p:ph type="sldNum" sz="quarter" idx="10"/>
          </p:nvPr>
        </p:nvSpPr>
        <p:spPr/>
        <p:txBody>
          <a:bodyPr/>
          <a:lstStyle/>
          <a:p>
            <a:fld id="{1F3BAC44-10A4-4A78-8F7D-BA16AB9FC4B4}" type="slidenum">
              <a:rPr lang="en-US" smtClean="0"/>
              <a:t>11</a:t>
            </a:fld>
            <a:endParaRPr lang="en-US"/>
          </a:p>
        </p:txBody>
      </p:sp>
    </p:spTree>
    <p:extLst>
      <p:ext uri="{BB962C8B-B14F-4D97-AF65-F5344CB8AC3E}">
        <p14:creationId xmlns:p14="http://schemas.microsoft.com/office/powerpoint/2010/main" val="2241586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2</a:t>
            </a:r>
            <a:r>
              <a:rPr lang="en-US" sz="1600" baseline="30000" dirty="0"/>
              <a:t>nd</a:t>
            </a:r>
            <a:r>
              <a:rPr lang="en-US" sz="1600" dirty="0"/>
              <a:t> bullet point -- IRV reverts to plurality when there is only one round of counting, as happened in Telluride.  When IRV reverts to Plurality, there is no visibility of voters’ other preferences.  Approval voting does not suffer from lack of visibility.</a:t>
            </a:r>
          </a:p>
          <a:p>
            <a:endParaRPr lang="en-US" sz="1600" dirty="0"/>
          </a:p>
          <a:p>
            <a:endParaRPr lang="en-US" sz="1600" dirty="0"/>
          </a:p>
        </p:txBody>
      </p:sp>
      <p:sp>
        <p:nvSpPr>
          <p:cNvPr id="4" name="Slide Number Placeholder 3"/>
          <p:cNvSpPr>
            <a:spLocks noGrp="1"/>
          </p:cNvSpPr>
          <p:nvPr>
            <p:ph type="sldNum" sz="quarter" idx="5"/>
          </p:nvPr>
        </p:nvSpPr>
        <p:spPr/>
        <p:txBody>
          <a:bodyPr/>
          <a:lstStyle/>
          <a:p>
            <a:fld id="{1F3BAC44-10A4-4A78-8F7D-BA16AB9FC4B4}" type="slidenum">
              <a:rPr lang="en-US" smtClean="0"/>
              <a:t>13</a:t>
            </a:fld>
            <a:endParaRPr lang="en-US"/>
          </a:p>
        </p:txBody>
      </p:sp>
    </p:spTree>
    <p:extLst>
      <p:ext uri="{BB962C8B-B14F-4D97-AF65-F5344CB8AC3E}">
        <p14:creationId xmlns:p14="http://schemas.microsoft.com/office/powerpoint/2010/main" val="3458212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3</a:t>
            </a:r>
            <a:r>
              <a:rPr lang="en-US" sz="1600" baseline="30000" dirty="0"/>
              <a:t>rd</a:t>
            </a:r>
            <a:r>
              <a:rPr lang="en-US" sz="1600" dirty="0"/>
              <a:t> bullet point – We earlier said that Approval voting does not guarantee a majority, but majorities are more likely than with Plurality.  </a:t>
            </a:r>
          </a:p>
          <a:p>
            <a:endParaRPr lang="en-US" sz="1600" dirty="0"/>
          </a:p>
          <a:p>
            <a:r>
              <a:rPr lang="en-US" sz="1600" dirty="0"/>
              <a:t>Also, with Approval voting, </a:t>
            </a:r>
            <a:r>
              <a:rPr lang="en-US" sz="1600" b="1" dirty="0"/>
              <a:t>more than one candidate </a:t>
            </a:r>
            <a:r>
              <a:rPr lang="en-US" sz="1600" dirty="0"/>
              <a:t>may have support from a majority of the voters!  What a nice world that is, when you like more than one candidate and can support more than one candidate.</a:t>
            </a:r>
          </a:p>
          <a:p>
            <a:endParaRPr lang="en-US" sz="1600" dirty="0"/>
          </a:p>
          <a:p>
            <a:r>
              <a:rPr lang="en-US" sz="1600" dirty="0"/>
              <a:t>The ranked voting methods considered here today only count one vote on your ballot toward a candidate.  Instant-runoff voting reverts to Plurality voting if your lower-ranked choices never see the light of day. </a:t>
            </a:r>
            <a:endParaRPr lang="en-US" dirty="0"/>
          </a:p>
        </p:txBody>
      </p:sp>
      <p:sp>
        <p:nvSpPr>
          <p:cNvPr id="4" name="Slide Number Placeholder 3"/>
          <p:cNvSpPr>
            <a:spLocks noGrp="1"/>
          </p:cNvSpPr>
          <p:nvPr>
            <p:ph type="sldNum" sz="quarter" idx="5"/>
          </p:nvPr>
        </p:nvSpPr>
        <p:spPr/>
        <p:txBody>
          <a:bodyPr/>
          <a:lstStyle/>
          <a:p>
            <a:fld id="{1F3BAC44-10A4-4A78-8F7D-BA16AB9FC4B4}" type="slidenum">
              <a:rPr lang="en-US" smtClean="0"/>
              <a:t>14</a:t>
            </a:fld>
            <a:endParaRPr lang="en-US"/>
          </a:p>
        </p:txBody>
      </p:sp>
    </p:spTree>
    <p:extLst>
      <p:ext uri="{BB962C8B-B14F-4D97-AF65-F5344CB8AC3E}">
        <p14:creationId xmlns:p14="http://schemas.microsoft.com/office/powerpoint/2010/main" val="2607708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Differentiate</a:t>
            </a:r>
          </a:p>
          <a:p>
            <a:r>
              <a:rPr lang="en-US" sz="1600" dirty="0"/>
              <a:t>Not all rating methods are y/n, black or white.  I’ll introduce you to another rating method.</a:t>
            </a:r>
          </a:p>
        </p:txBody>
      </p:sp>
      <p:sp>
        <p:nvSpPr>
          <p:cNvPr id="4" name="Slide Number Placeholder 3"/>
          <p:cNvSpPr>
            <a:spLocks noGrp="1"/>
          </p:cNvSpPr>
          <p:nvPr>
            <p:ph type="sldNum" sz="quarter" idx="5"/>
          </p:nvPr>
        </p:nvSpPr>
        <p:spPr/>
        <p:txBody>
          <a:bodyPr/>
          <a:lstStyle/>
          <a:p>
            <a:fld id="{1F3BAC44-10A4-4A78-8F7D-BA16AB9FC4B4}" type="slidenum">
              <a:rPr lang="en-US" smtClean="0"/>
              <a:t>15</a:t>
            </a:fld>
            <a:endParaRPr lang="en-US"/>
          </a:p>
        </p:txBody>
      </p:sp>
    </p:spTree>
    <p:extLst>
      <p:ext uri="{BB962C8B-B14F-4D97-AF65-F5344CB8AC3E}">
        <p14:creationId xmlns:p14="http://schemas.microsoft.com/office/powerpoint/2010/main" val="2337520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2000" dirty="0"/>
              <a:t>Score voting is a rating method with more than the two ratings so score voting is more expressive than approval voting.</a:t>
            </a:r>
          </a:p>
          <a:p>
            <a:r>
              <a:rPr lang="en-US" sz="2000" dirty="0"/>
              <a:t>Two counties in Oregon are considering a variation of score voting, called score runoff voting, for their elections.  </a:t>
            </a:r>
          </a:p>
          <a:p>
            <a:r>
              <a:rPr lang="en-US" sz="2000" dirty="0"/>
              <a:t>Score voting ballots are the most work for voters.  There is an expectation but not a requirement that a voter will express an opinion on all the candidates.  This can be hard when there are a dozen or more candidates.  We don’t know any contests like that, do we?</a:t>
            </a:r>
          </a:p>
        </p:txBody>
      </p:sp>
      <p:sp>
        <p:nvSpPr>
          <p:cNvPr id="4" name="Slide Number Placeholder 3"/>
          <p:cNvSpPr>
            <a:spLocks noGrp="1"/>
          </p:cNvSpPr>
          <p:nvPr>
            <p:ph type="sldNum" sz="quarter" idx="10"/>
          </p:nvPr>
        </p:nvSpPr>
        <p:spPr/>
        <p:txBody>
          <a:bodyPr/>
          <a:lstStyle/>
          <a:p>
            <a:fld id="{1F3BAC44-10A4-4A78-8F7D-BA16AB9FC4B4}" type="slidenum">
              <a:rPr lang="en-US" smtClean="0"/>
              <a:t>16</a:t>
            </a:fld>
            <a:endParaRPr lang="en-US"/>
          </a:p>
        </p:txBody>
      </p:sp>
    </p:spTree>
    <p:extLst>
      <p:ext uri="{BB962C8B-B14F-4D97-AF65-F5344CB8AC3E}">
        <p14:creationId xmlns:p14="http://schemas.microsoft.com/office/powerpoint/2010/main" val="252113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1800" dirty="0"/>
              <a:t>I’d like to speak for a moment about boards, councils, legislatures – elected bodies with multiple members.  We have a lot of these types of elected bodies.  There are two ways to elect these members.</a:t>
            </a:r>
          </a:p>
          <a:p>
            <a:pPr marL="342900" indent="-342900">
              <a:buAutoNum type="arabicParenR"/>
            </a:pPr>
            <a:r>
              <a:rPr lang="en-US" sz="1800" dirty="0"/>
              <a:t>Wards or single-winner elections, such as we do for Congress and Senate.</a:t>
            </a:r>
          </a:p>
          <a:p>
            <a:pPr marL="342900" indent="-342900">
              <a:buAutoNum type="arabicParenR"/>
            </a:pPr>
            <a:r>
              <a:rPr lang="en-US" sz="1800" dirty="0"/>
              <a:t>Multi-winner at-large elections.  For instance, the city council of Boulder elects 5 council members every 2 years.  All the candidates run against each other for one of the 5 seats.  Boulder uses Plurality Block elections, but there is interest in moving to a proportional way to elect the city council.</a:t>
            </a:r>
          </a:p>
          <a:p>
            <a:r>
              <a:rPr lang="en-US" sz="1800" dirty="0"/>
              <a:t>When you have districts or wards, you have to draw district lines, which can be subject to gerrymandering  If there are no lines, there is no gerrymandering.</a:t>
            </a:r>
          </a:p>
        </p:txBody>
      </p:sp>
      <p:sp>
        <p:nvSpPr>
          <p:cNvPr id="4" name="Slide Number Placeholder 3"/>
          <p:cNvSpPr>
            <a:spLocks noGrp="1"/>
          </p:cNvSpPr>
          <p:nvPr>
            <p:ph type="sldNum" sz="quarter" idx="10"/>
          </p:nvPr>
        </p:nvSpPr>
        <p:spPr/>
        <p:txBody>
          <a:bodyPr/>
          <a:lstStyle/>
          <a:p>
            <a:fld id="{1F3BAC44-10A4-4A78-8F7D-BA16AB9FC4B4}" type="slidenum">
              <a:rPr lang="en-US" smtClean="0"/>
              <a:t>17</a:t>
            </a:fld>
            <a:endParaRPr lang="en-US"/>
          </a:p>
        </p:txBody>
      </p:sp>
    </p:spTree>
    <p:extLst>
      <p:ext uri="{BB962C8B-B14F-4D97-AF65-F5344CB8AC3E}">
        <p14:creationId xmlns:p14="http://schemas.microsoft.com/office/powerpoint/2010/main" val="24286321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r>
              <a:rPr lang="en-US" sz="2000" dirty="0"/>
              <a:t>Another advantage of multi-winner contests is the </a:t>
            </a:r>
            <a:r>
              <a:rPr lang="en-US" sz="2000" u="sng" dirty="0"/>
              <a:t>option</a:t>
            </a:r>
            <a:r>
              <a:rPr lang="en-US" sz="2000" dirty="0"/>
              <a:t> to use a proportional voting method.  </a:t>
            </a:r>
          </a:p>
        </p:txBody>
      </p:sp>
      <p:sp>
        <p:nvSpPr>
          <p:cNvPr id="4" name="Slide Number Placeholder 3"/>
          <p:cNvSpPr>
            <a:spLocks noGrp="1"/>
          </p:cNvSpPr>
          <p:nvPr>
            <p:ph type="sldNum" sz="quarter" idx="10"/>
          </p:nvPr>
        </p:nvSpPr>
        <p:spPr/>
        <p:txBody>
          <a:bodyPr/>
          <a:lstStyle/>
          <a:p>
            <a:fld id="{1F3BAC44-10A4-4A78-8F7D-BA16AB9FC4B4}" type="slidenum">
              <a:rPr lang="en-US" smtClean="0"/>
              <a:t>18</a:t>
            </a:fld>
            <a:endParaRPr lang="en-US"/>
          </a:p>
        </p:txBody>
      </p:sp>
    </p:spTree>
    <p:extLst>
      <p:ext uri="{BB962C8B-B14F-4D97-AF65-F5344CB8AC3E}">
        <p14:creationId xmlns:p14="http://schemas.microsoft.com/office/powerpoint/2010/main" val="30428465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Just because a jurisdiction has a multi-winner contest doesn’t mean that the elections will result in proportional representation.  </a:t>
            </a:r>
          </a:p>
          <a:p>
            <a:endParaRPr lang="en-US" sz="1600" dirty="0"/>
          </a:p>
          <a:p>
            <a:r>
              <a:rPr lang="en-US" sz="1600" dirty="0"/>
              <a:t>This graphic show two different results.  Plurality Block voting allows a majority or even a plurality to determine the winners of all the seats.  In contrast, a proportional voting method provides representation for all the sizable cohesive groups.  The more seats to fill, the smaller the group that can achieve representation.  </a:t>
            </a:r>
          </a:p>
          <a:p>
            <a:endParaRPr lang="en-US" sz="1600" dirty="0"/>
          </a:p>
          <a:p>
            <a:r>
              <a:rPr lang="en-US" sz="1600" dirty="0"/>
              <a:t>Let’s look at a MW Approval voting ballot.</a:t>
            </a:r>
          </a:p>
        </p:txBody>
      </p:sp>
      <p:sp>
        <p:nvSpPr>
          <p:cNvPr id="4" name="Slide Number Placeholder 3"/>
          <p:cNvSpPr>
            <a:spLocks noGrp="1"/>
          </p:cNvSpPr>
          <p:nvPr>
            <p:ph type="sldNum" sz="quarter" idx="5"/>
          </p:nvPr>
        </p:nvSpPr>
        <p:spPr/>
        <p:txBody>
          <a:bodyPr/>
          <a:lstStyle/>
          <a:p>
            <a:fld id="{1F3BAC44-10A4-4A78-8F7D-BA16AB9FC4B4}" type="slidenum">
              <a:rPr lang="en-US" smtClean="0"/>
              <a:t>19</a:t>
            </a:fld>
            <a:endParaRPr lang="en-US"/>
          </a:p>
        </p:txBody>
      </p:sp>
    </p:spTree>
    <p:extLst>
      <p:ext uri="{BB962C8B-B14F-4D97-AF65-F5344CB8AC3E}">
        <p14:creationId xmlns:p14="http://schemas.microsoft.com/office/powerpoint/2010/main" val="19239350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2300" dirty="0"/>
              <a:t>Voting on single-winner and multi-winner ballots is identical.  (Likewise with ranked voting ballots.)  </a:t>
            </a:r>
          </a:p>
          <a:p>
            <a:endParaRPr lang="en-US" sz="2300" dirty="0"/>
          </a:p>
        </p:txBody>
      </p:sp>
      <p:sp>
        <p:nvSpPr>
          <p:cNvPr id="4" name="Slide Number Placeholder 3"/>
          <p:cNvSpPr>
            <a:spLocks noGrp="1"/>
          </p:cNvSpPr>
          <p:nvPr>
            <p:ph type="sldNum" sz="quarter" idx="10"/>
          </p:nvPr>
        </p:nvSpPr>
        <p:spPr/>
        <p:txBody>
          <a:bodyPr/>
          <a:lstStyle/>
          <a:p>
            <a:fld id="{1F3BAC44-10A4-4A78-8F7D-BA16AB9FC4B4}" type="slidenum">
              <a:rPr lang="en-US" smtClean="0"/>
              <a:t>20</a:t>
            </a:fld>
            <a:endParaRPr lang="en-US"/>
          </a:p>
        </p:txBody>
      </p:sp>
    </p:spTree>
    <p:extLst>
      <p:ext uri="{BB962C8B-B14F-4D97-AF65-F5344CB8AC3E}">
        <p14:creationId xmlns:p14="http://schemas.microsoft.com/office/powerpoint/2010/main" val="60441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3BAC44-10A4-4A78-8F7D-BA16AB9FC4B4}" type="slidenum">
              <a:rPr lang="en-US" smtClean="0"/>
              <a:t>2</a:t>
            </a:fld>
            <a:endParaRPr lang="en-US"/>
          </a:p>
        </p:txBody>
      </p:sp>
    </p:spTree>
    <p:extLst>
      <p:ext uri="{BB962C8B-B14F-4D97-AF65-F5344CB8AC3E}">
        <p14:creationId xmlns:p14="http://schemas.microsoft.com/office/powerpoint/2010/main" val="3469363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A colleague and I have given a presentation on 4 different kinds of multi-winner approval voting, but we won’t go into most of those details today since this is an introductory presentation.  </a:t>
            </a:r>
          </a:p>
          <a:p>
            <a:endParaRPr lang="en-US" sz="1600" dirty="0"/>
          </a:p>
          <a:p>
            <a:r>
              <a:rPr lang="en-US" sz="1600" dirty="0"/>
              <a:t>Suffice it to say….</a:t>
            </a:r>
          </a:p>
        </p:txBody>
      </p:sp>
      <p:sp>
        <p:nvSpPr>
          <p:cNvPr id="4" name="Slide Number Placeholder 3"/>
          <p:cNvSpPr>
            <a:spLocks noGrp="1"/>
          </p:cNvSpPr>
          <p:nvPr>
            <p:ph type="sldNum" sz="quarter" idx="5"/>
          </p:nvPr>
        </p:nvSpPr>
        <p:spPr/>
        <p:txBody>
          <a:bodyPr/>
          <a:lstStyle/>
          <a:p>
            <a:fld id="{1F3BAC44-10A4-4A78-8F7D-BA16AB9FC4B4}" type="slidenum">
              <a:rPr lang="en-US" smtClean="0"/>
              <a:t>21</a:t>
            </a:fld>
            <a:endParaRPr lang="en-US"/>
          </a:p>
        </p:txBody>
      </p:sp>
    </p:spTree>
    <p:extLst>
      <p:ext uri="{BB962C8B-B14F-4D97-AF65-F5344CB8AC3E}">
        <p14:creationId xmlns:p14="http://schemas.microsoft.com/office/powerpoint/2010/main" val="3765540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r>
              <a:rPr lang="en-US" dirty="0"/>
              <a:t>Also Eastpointe, MI</a:t>
            </a:r>
          </a:p>
        </p:txBody>
      </p:sp>
      <p:sp>
        <p:nvSpPr>
          <p:cNvPr id="4" name="Slide Number Placeholder 3"/>
          <p:cNvSpPr>
            <a:spLocks noGrp="1"/>
          </p:cNvSpPr>
          <p:nvPr>
            <p:ph type="sldNum" sz="quarter" idx="10"/>
          </p:nvPr>
        </p:nvSpPr>
        <p:spPr/>
        <p:txBody>
          <a:bodyPr/>
          <a:lstStyle/>
          <a:p>
            <a:fld id="{1F3BAC44-10A4-4A78-8F7D-BA16AB9FC4B4}" type="slidenum">
              <a:rPr lang="en-US" smtClean="0"/>
              <a:t>22</a:t>
            </a:fld>
            <a:endParaRPr lang="en-US"/>
          </a:p>
        </p:txBody>
      </p:sp>
    </p:spTree>
    <p:extLst>
      <p:ext uri="{BB962C8B-B14F-4D97-AF65-F5344CB8AC3E}">
        <p14:creationId xmlns:p14="http://schemas.microsoft.com/office/powerpoint/2010/main" val="24284570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r>
              <a:rPr lang="en-US" dirty="0"/>
              <a:t>Also Eastpointe, MI</a:t>
            </a:r>
          </a:p>
        </p:txBody>
      </p:sp>
      <p:sp>
        <p:nvSpPr>
          <p:cNvPr id="4" name="Slide Number Placeholder 3"/>
          <p:cNvSpPr>
            <a:spLocks noGrp="1"/>
          </p:cNvSpPr>
          <p:nvPr>
            <p:ph type="sldNum" sz="quarter" idx="10"/>
          </p:nvPr>
        </p:nvSpPr>
        <p:spPr/>
        <p:txBody>
          <a:bodyPr/>
          <a:lstStyle/>
          <a:p>
            <a:fld id="{1F3BAC44-10A4-4A78-8F7D-BA16AB9FC4B4}" type="slidenum">
              <a:rPr lang="en-US" smtClean="0"/>
              <a:t>23</a:t>
            </a:fld>
            <a:endParaRPr lang="en-US"/>
          </a:p>
        </p:txBody>
      </p:sp>
    </p:spTree>
    <p:extLst>
      <p:ext uri="{BB962C8B-B14F-4D97-AF65-F5344CB8AC3E}">
        <p14:creationId xmlns:p14="http://schemas.microsoft.com/office/powerpoint/2010/main" val="3090311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F3BAC44-10A4-4A78-8F7D-BA16AB9FC4B4}" type="slidenum">
              <a:rPr lang="en-US" smtClean="0"/>
              <a:t>24</a:t>
            </a:fld>
            <a:endParaRPr lang="en-US"/>
          </a:p>
        </p:txBody>
      </p:sp>
    </p:spTree>
    <p:extLst>
      <p:ext uri="{BB962C8B-B14F-4D97-AF65-F5344CB8AC3E}">
        <p14:creationId xmlns:p14="http://schemas.microsoft.com/office/powerpoint/2010/main" val="2634791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3BAC44-10A4-4A78-8F7D-BA16AB9FC4B4}" type="slidenum">
              <a:rPr lang="en-US" smtClean="0"/>
              <a:t>25</a:t>
            </a:fld>
            <a:endParaRPr lang="en-US"/>
          </a:p>
        </p:txBody>
      </p:sp>
    </p:spTree>
    <p:extLst>
      <p:ext uri="{BB962C8B-B14F-4D97-AF65-F5344CB8AC3E}">
        <p14:creationId xmlns:p14="http://schemas.microsoft.com/office/powerpoint/2010/main" val="148844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3BAC44-10A4-4A78-8F7D-BA16AB9FC4B4}" type="slidenum">
              <a:rPr lang="en-US" smtClean="0"/>
              <a:t>3</a:t>
            </a:fld>
            <a:endParaRPr lang="en-US"/>
          </a:p>
        </p:txBody>
      </p:sp>
    </p:spTree>
    <p:extLst>
      <p:ext uri="{BB962C8B-B14F-4D97-AF65-F5344CB8AC3E}">
        <p14:creationId xmlns:p14="http://schemas.microsoft.com/office/powerpoint/2010/main" val="94328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I don’t expect you to read this entire slide now, but I included it mostly for later reference.  </a:t>
            </a:r>
          </a:p>
          <a:p>
            <a:r>
              <a:rPr lang="en-US" sz="1600" dirty="0"/>
              <a:t>The LWV of Colorado does not endorse any particular voting method, but does encourage alternatives to plurality voting that are more expressive and that improve the election experience.  We are also aware that single-winner and multi-winner elections should be treated differently and have different properties.  And we are proud of Colorado’s role in piloting risk-limiting audits and want the electorate to have faith that the reported election outcomes are valid.</a:t>
            </a:r>
          </a:p>
        </p:txBody>
      </p:sp>
      <p:sp>
        <p:nvSpPr>
          <p:cNvPr id="4" name="Slide Number Placeholder 3"/>
          <p:cNvSpPr>
            <a:spLocks noGrp="1"/>
          </p:cNvSpPr>
          <p:nvPr>
            <p:ph type="sldNum" sz="quarter" idx="5"/>
          </p:nvPr>
        </p:nvSpPr>
        <p:spPr/>
        <p:txBody>
          <a:bodyPr/>
          <a:lstStyle/>
          <a:p>
            <a:fld id="{1F3BAC44-10A4-4A78-8F7D-BA16AB9FC4B4}" type="slidenum">
              <a:rPr lang="en-US" smtClean="0"/>
              <a:t>4</a:t>
            </a:fld>
            <a:endParaRPr lang="en-US"/>
          </a:p>
        </p:txBody>
      </p:sp>
    </p:spTree>
    <p:extLst>
      <p:ext uri="{BB962C8B-B14F-4D97-AF65-F5344CB8AC3E}">
        <p14:creationId xmlns:p14="http://schemas.microsoft.com/office/powerpoint/2010/main" val="3191443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2000" dirty="0"/>
              <a:t>Plurality voting is the most common voting method in the US.  You can see in this election that the winner got about 29% of the vote, the second-place candidate came up just short with about 28%.  Meanwhile, they accounted for less than 60% of the vote between the two of them!  We have a problem here.</a:t>
            </a:r>
          </a:p>
        </p:txBody>
      </p:sp>
      <p:sp>
        <p:nvSpPr>
          <p:cNvPr id="4" name="Slide Number Placeholder 3"/>
          <p:cNvSpPr>
            <a:spLocks noGrp="1"/>
          </p:cNvSpPr>
          <p:nvPr>
            <p:ph type="sldNum" sz="quarter" idx="10"/>
          </p:nvPr>
        </p:nvSpPr>
        <p:spPr/>
        <p:txBody>
          <a:bodyPr/>
          <a:lstStyle/>
          <a:p>
            <a:fld id="{1F3BAC44-10A4-4A78-8F7D-BA16AB9FC4B4}" type="slidenum">
              <a:rPr lang="en-US" smtClean="0"/>
              <a:t>5</a:t>
            </a:fld>
            <a:endParaRPr lang="en-US"/>
          </a:p>
        </p:txBody>
      </p:sp>
    </p:spTree>
    <p:extLst>
      <p:ext uri="{BB962C8B-B14F-4D97-AF65-F5344CB8AC3E}">
        <p14:creationId xmlns:p14="http://schemas.microsoft.com/office/powerpoint/2010/main" val="2216484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r>
              <a:rPr lang="en-US" sz="1600" dirty="0"/>
              <a:t>I don’t use the term RCV because RCV has multiple meanings – instant-runoff voting or IRV, single transferable vote, multi-winner repeated IRV, vote-for-W RCV.  </a:t>
            </a:r>
          </a:p>
          <a:p>
            <a:endParaRPr lang="en-US" sz="1600" dirty="0"/>
          </a:p>
          <a:p>
            <a:r>
              <a:rPr lang="en-US" sz="1600" dirty="0"/>
              <a:t>If RCV is voter-centric, then let’s just say ranked voting, but that includes Bucklin and </a:t>
            </a:r>
            <a:r>
              <a:rPr lang="en-US" sz="1600" dirty="0" err="1"/>
              <a:t>Borda</a:t>
            </a:r>
            <a:r>
              <a:rPr lang="en-US" sz="1600" dirty="0"/>
              <a:t> Count too.  Why not use the specific name, e.g., IRV or STV, to avoid confusion?</a:t>
            </a:r>
          </a:p>
        </p:txBody>
      </p:sp>
      <p:sp>
        <p:nvSpPr>
          <p:cNvPr id="4" name="Slide Number Placeholder 3"/>
          <p:cNvSpPr>
            <a:spLocks noGrp="1"/>
          </p:cNvSpPr>
          <p:nvPr>
            <p:ph type="sldNum" sz="quarter" idx="10"/>
          </p:nvPr>
        </p:nvSpPr>
        <p:spPr/>
        <p:txBody>
          <a:bodyPr/>
          <a:lstStyle/>
          <a:p>
            <a:fld id="{1F3BAC44-10A4-4A78-8F7D-BA16AB9FC4B4}" type="slidenum">
              <a:rPr lang="en-US" smtClean="0"/>
              <a:t>6</a:t>
            </a:fld>
            <a:endParaRPr lang="en-US"/>
          </a:p>
        </p:txBody>
      </p:sp>
    </p:spTree>
    <p:extLst>
      <p:ext uri="{BB962C8B-B14F-4D97-AF65-F5344CB8AC3E}">
        <p14:creationId xmlns:p14="http://schemas.microsoft.com/office/powerpoint/2010/main" val="565847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a:prstGeom prst="rect">
            <a:avLst/>
          </a:prstGeo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3BAC44-10A4-4A78-8F7D-BA16AB9FC4B4}" type="slidenum">
              <a:rPr lang="en-US" smtClean="0"/>
              <a:t>7</a:t>
            </a:fld>
            <a:endParaRPr lang="en-US"/>
          </a:p>
        </p:txBody>
      </p:sp>
    </p:spTree>
    <p:extLst>
      <p:ext uri="{BB962C8B-B14F-4D97-AF65-F5344CB8AC3E}">
        <p14:creationId xmlns:p14="http://schemas.microsoft.com/office/powerpoint/2010/main" val="3312262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17825" y="531813"/>
            <a:ext cx="3552825" cy="26654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3BAC44-10A4-4A78-8F7D-BA16AB9FC4B4}" type="slidenum">
              <a:rPr lang="en-US" smtClean="0"/>
              <a:t>8</a:t>
            </a:fld>
            <a:endParaRPr lang="en-US"/>
          </a:p>
        </p:txBody>
      </p:sp>
    </p:spTree>
    <p:extLst>
      <p:ext uri="{BB962C8B-B14F-4D97-AF65-F5344CB8AC3E}">
        <p14:creationId xmlns:p14="http://schemas.microsoft.com/office/powerpoint/2010/main" val="86205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 pros are true of multiple voting methods, both rating and ranking methods </a:t>
            </a:r>
          </a:p>
        </p:txBody>
      </p:sp>
      <p:sp>
        <p:nvSpPr>
          <p:cNvPr id="4" name="Slide Number Placeholder 3"/>
          <p:cNvSpPr>
            <a:spLocks noGrp="1"/>
          </p:cNvSpPr>
          <p:nvPr>
            <p:ph type="sldNum" sz="quarter" idx="5"/>
          </p:nvPr>
        </p:nvSpPr>
        <p:spPr/>
        <p:txBody>
          <a:bodyPr/>
          <a:lstStyle/>
          <a:p>
            <a:fld id="{1F3BAC44-10A4-4A78-8F7D-BA16AB9FC4B4}" type="slidenum">
              <a:rPr lang="en-US" smtClean="0"/>
              <a:t>9</a:t>
            </a:fld>
            <a:endParaRPr lang="en-US"/>
          </a:p>
        </p:txBody>
      </p:sp>
    </p:spTree>
    <p:extLst>
      <p:ext uri="{BB962C8B-B14F-4D97-AF65-F5344CB8AC3E}">
        <p14:creationId xmlns:p14="http://schemas.microsoft.com/office/powerpoint/2010/main" val="2503689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1143000" y="6356351"/>
            <a:ext cx="4972050" cy="365125"/>
          </a:xfrm>
          <a:prstGeom prst="rect">
            <a:avLst/>
          </a:prstGeom>
        </p:spPr>
        <p:txBody>
          <a:bodyPr/>
          <a:lstStyle/>
          <a:p>
            <a:r>
              <a:rPr lang="en-US" dirty="0"/>
              <a:t>CO Sec of State – Feb 6, 2020</a:t>
            </a:r>
          </a:p>
          <a:p>
            <a:r>
              <a:rPr lang="en-US" dirty="0"/>
              <a:t>Alternative Voting Methods Stakeholder Group – LWV of Boulder County</a:t>
            </a:r>
          </a:p>
        </p:txBody>
      </p:sp>
      <p:sp>
        <p:nvSpPr>
          <p:cNvPr id="6" name="Slide Number Placeholder 5"/>
          <p:cNvSpPr>
            <a:spLocks noGrp="1"/>
          </p:cNvSpPr>
          <p:nvPr>
            <p:ph type="sldNum" sz="quarter" idx="12"/>
          </p:nvPr>
        </p:nvSpPr>
        <p:spPr/>
        <p:txBody>
          <a:bodyPr/>
          <a:lstStyle/>
          <a:p>
            <a:fld id="{89324556-B311-4631-9BAA-0FE72B0E8683}" type="slidenum">
              <a:rPr lang="en-US" smtClean="0"/>
              <a:t>‹#›</a:t>
            </a:fld>
            <a:endParaRPr lang="en-US" dirty="0"/>
          </a:p>
        </p:txBody>
      </p:sp>
    </p:spTree>
    <p:extLst>
      <p:ext uri="{BB962C8B-B14F-4D97-AF65-F5344CB8AC3E}">
        <p14:creationId xmlns:p14="http://schemas.microsoft.com/office/powerpoint/2010/main" val="410422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6" name="Slide Number Placeholder 5"/>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2639038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6" name="Slide Number Placeholder 5"/>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208204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1782094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6" name="Slide Number Placeholder 5"/>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2074686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7" name="Slide Number Placeholder 6"/>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300983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9" name="Slide Number Placeholder 8"/>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3038140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5" name="Slide Number Placeholder 4"/>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3065104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4" name="Slide Number Placeholder 3"/>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1416493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7" name="Slide Number Placeholder 6"/>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3562562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r>
              <a:rPr lang="en-US"/>
              <a:t>LWVCO Convention - Action and Advocacy (&amp; Hot Topics):                                                  May 30, 2019 Workshop</a:t>
            </a:r>
          </a:p>
        </p:txBody>
      </p:sp>
      <p:sp>
        <p:nvSpPr>
          <p:cNvPr id="7" name="Slide Number Placeholder 6"/>
          <p:cNvSpPr>
            <a:spLocks noGrp="1"/>
          </p:cNvSpPr>
          <p:nvPr>
            <p:ph type="sldNum" sz="quarter" idx="12"/>
          </p:nvPr>
        </p:nvSpPr>
        <p:spPr/>
        <p:txBody>
          <a:bodyPr/>
          <a:lstStyle/>
          <a:p>
            <a:fld id="{89324556-B311-4631-9BAA-0FE72B0E8683}" type="slidenum">
              <a:rPr lang="en-US" smtClean="0"/>
              <a:t>‹#›</a:t>
            </a:fld>
            <a:endParaRPr lang="en-US"/>
          </a:p>
        </p:txBody>
      </p:sp>
    </p:spTree>
    <p:extLst>
      <p:ext uri="{BB962C8B-B14F-4D97-AF65-F5344CB8AC3E}">
        <p14:creationId xmlns:p14="http://schemas.microsoft.com/office/powerpoint/2010/main" val="3330793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24556-B311-4631-9BAA-0FE72B0E8683}" type="slidenum">
              <a:rPr lang="en-US" smtClean="0"/>
              <a:t>‹#›</a:t>
            </a:fld>
            <a:endParaRPr lang="en-US"/>
          </a:p>
        </p:txBody>
      </p:sp>
      <p:sp>
        <p:nvSpPr>
          <p:cNvPr id="7" name="Footer Placeholder 4">
            <a:extLst>
              <a:ext uri="{FF2B5EF4-FFF2-40B4-BE49-F238E27FC236}">
                <a16:creationId xmlns:a16="http://schemas.microsoft.com/office/drawing/2014/main" id="{8489DD61-9BF3-4BD5-A31D-1598708C98FA}"/>
              </a:ext>
            </a:extLst>
          </p:cNvPr>
          <p:cNvSpPr txBox="1">
            <a:spLocks/>
          </p:cNvSpPr>
          <p:nvPr userDrawn="1"/>
        </p:nvSpPr>
        <p:spPr>
          <a:xfrm>
            <a:off x="865909" y="6311899"/>
            <a:ext cx="497205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dirty="0">
                <a:solidFill>
                  <a:schemeClr val="bg1">
                    <a:lumMod val="65000"/>
                  </a:schemeClr>
                </a:solidFill>
              </a:rPr>
              <a:t>CO Sec of State – Feb 6, 2020</a:t>
            </a:r>
          </a:p>
          <a:p>
            <a:pPr algn="ctr"/>
            <a:r>
              <a:rPr lang="en-US" sz="1200" dirty="0">
                <a:solidFill>
                  <a:schemeClr val="bg1">
                    <a:lumMod val="65000"/>
                  </a:schemeClr>
                </a:solidFill>
              </a:rPr>
              <a:t>Alternative Voting Methods Stakeholder Group – LWV of Boulder County</a:t>
            </a:r>
          </a:p>
        </p:txBody>
      </p:sp>
    </p:spTree>
    <p:extLst>
      <p:ext uri="{BB962C8B-B14F-4D97-AF65-F5344CB8AC3E}">
        <p14:creationId xmlns:p14="http://schemas.microsoft.com/office/powerpoint/2010/main" val="134674594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drive.google.com/file/d/0ByVu4fDHYJgVSHlRQWtlanA5MFFNdldVQnR6T2VPWlhFRmdr/view"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Jackandji@gmail.com"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mailto:vmteam@lwvbc.org" TargetMode="External"/><Relationship Id="rId4" Type="http://schemas.openxmlformats.org/officeDocument/2006/relationships/hyperlink" Target="mailto:blake@ApprovalVotingParty.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802038"/>
          </a:xfrm>
        </p:spPr>
        <p:txBody>
          <a:bodyPr>
            <a:normAutofit fontScale="90000"/>
          </a:bodyPr>
          <a:lstStyle/>
          <a:p>
            <a:br>
              <a:rPr lang="en-US" b="1" dirty="0">
                <a:solidFill>
                  <a:schemeClr val="accent1">
                    <a:lumMod val="50000"/>
                  </a:schemeClr>
                </a:solidFill>
                <a:latin typeface="+mn-lt"/>
              </a:rPr>
            </a:br>
            <a:r>
              <a:rPr lang="en-US" b="1" dirty="0">
                <a:solidFill>
                  <a:schemeClr val="accent1">
                    <a:lumMod val="50000"/>
                  </a:schemeClr>
                </a:solidFill>
                <a:latin typeface="+mn-lt"/>
              </a:rPr>
              <a:t>Comparing Voting Methods</a:t>
            </a:r>
            <a:br>
              <a:rPr lang="en-US" b="1" dirty="0">
                <a:solidFill>
                  <a:schemeClr val="accent1">
                    <a:lumMod val="50000"/>
                  </a:schemeClr>
                </a:solidFill>
                <a:latin typeface="+mn-lt"/>
              </a:rPr>
            </a:br>
            <a:r>
              <a:rPr lang="en-US" sz="3600" b="1" dirty="0">
                <a:solidFill>
                  <a:schemeClr val="accent1">
                    <a:lumMod val="50000"/>
                  </a:schemeClr>
                </a:solidFill>
                <a:latin typeface="+mn-lt"/>
              </a:rPr>
              <a:t>with an Emphasis on Approval Voting</a:t>
            </a:r>
            <a:endParaRPr lang="en-US" sz="3600" dirty="0">
              <a:solidFill>
                <a:schemeClr val="accent1">
                  <a:lumMod val="50000"/>
                </a:schemeClr>
              </a:solidFill>
              <a:latin typeface="+mn-lt"/>
            </a:endParaRPr>
          </a:p>
        </p:txBody>
      </p:sp>
      <p:sp>
        <p:nvSpPr>
          <p:cNvPr id="8" name="Slide Number Placeholder 7">
            <a:extLst>
              <a:ext uri="{FF2B5EF4-FFF2-40B4-BE49-F238E27FC236}">
                <a16:creationId xmlns:a16="http://schemas.microsoft.com/office/drawing/2014/main" id="{1A9BDAE5-D834-45B0-AB19-F360FECE7AE9}"/>
              </a:ext>
            </a:extLst>
          </p:cNvPr>
          <p:cNvSpPr>
            <a:spLocks noGrp="1"/>
          </p:cNvSpPr>
          <p:nvPr>
            <p:ph type="sldNum" sz="quarter" idx="12"/>
          </p:nvPr>
        </p:nvSpPr>
        <p:spPr/>
        <p:txBody>
          <a:bodyPr/>
          <a:lstStyle/>
          <a:p>
            <a:fld id="{89324556-B311-4631-9BAA-0FE72B0E8683}" type="slidenum">
              <a:rPr lang="en-US" smtClean="0"/>
              <a:t>1</a:t>
            </a:fld>
            <a:endParaRPr lang="en-US" dirty="0"/>
          </a:p>
        </p:txBody>
      </p:sp>
      <p:sp>
        <p:nvSpPr>
          <p:cNvPr id="19" name="TextBox 18">
            <a:extLst>
              <a:ext uri="{FF2B5EF4-FFF2-40B4-BE49-F238E27FC236}">
                <a16:creationId xmlns:a16="http://schemas.microsoft.com/office/drawing/2014/main" id="{E22D04BC-4F39-A146-A4B5-A8A3D0473A62}"/>
              </a:ext>
            </a:extLst>
          </p:cNvPr>
          <p:cNvSpPr txBox="1"/>
          <p:nvPr/>
        </p:nvSpPr>
        <p:spPr>
          <a:xfrm>
            <a:off x="1153112" y="3567114"/>
            <a:ext cx="6834752" cy="523220"/>
          </a:xfrm>
          <a:prstGeom prst="rect">
            <a:avLst/>
          </a:prstGeom>
          <a:noFill/>
        </p:spPr>
        <p:txBody>
          <a:bodyPr wrap="square" rtlCol="0">
            <a:spAutoFit/>
          </a:bodyPr>
          <a:lstStyle/>
          <a:p>
            <a:pPr algn="ctr"/>
            <a:r>
              <a:rPr lang="en-US" sz="2800" b="1" dirty="0">
                <a:solidFill>
                  <a:schemeClr val="accent1">
                    <a:lumMod val="50000"/>
                  </a:schemeClr>
                </a:solidFill>
              </a:rPr>
              <a:t>Presenter: Celeste Landry</a:t>
            </a:r>
          </a:p>
        </p:txBody>
      </p:sp>
      <p:pic>
        <p:nvPicPr>
          <p:cNvPr id="17" name="Picture 16">
            <a:extLst>
              <a:ext uri="{FF2B5EF4-FFF2-40B4-BE49-F238E27FC236}">
                <a16:creationId xmlns:a16="http://schemas.microsoft.com/office/drawing/2014/main" id="{7B42339F-4A28-46AC-B5A6-2D9F88F6357E}"/>
              </a:ext>
            </a:extLst>
          </p:cNvPr>
          <p:cNvPicPr>
            <a:picLocks noChangeAspect="1"/>
          </p:cNvPicPr>
          <p:nvPr/>
        </p:nvPicPr>
        <p:blipFill>
          <a:blip r:embed="rId3"/>
          <a:stretch>
            <a:fillRect/>
          </a:stretch>
        </p:blipFill>
        <p:spPr>
          <a:xfrm rot="741409">
            <a:off x="6871852" y="2195894"/>
            <a:ext cx="1856508" cy="1238974"/>
          </a:xfrm>
          <a:prstGeom prst="rect">
            <a:avLst/>
          </a:prstGeom>
        </p:spPr>
      </p:pic>
      <p:pic>
        <p:nvPicPr>
          <p:cNvPr id="1028" name="Picture 4" descr="Printable American Flag FREE US Flags Color Book Pages Coloring Page Free Us">
            <a:extLst>
              <a:ext uri="{FF2B5EF4-FFF2-40B4-BE49-F238E27FC236}">
                <a16:creationId xmlns:a16="http://schemas.microsoft.com/office/drawing/2014/main" id="{81857E1D-91B8-459B-BAC4-2E1542F51B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0831386">
            <a:off x="540674" y="2213710"/>
            <a:ext cx="1953491" cy="116158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9EFECC11-1352-4737-8DF4-D57E572BF84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65353" y="4303792"/>
            <a:ext cx="7210269" cy="1367930"/>
          </a:xfrm>
          <a:prstGeom prst="rect">
            <a:avLst/>
          </a:prstGeom>
        </p:spPr>
      </p:pic>
    </p:spTree>
    <p:extLst>
      <p:ext uri="{BB962C8B-B14F-4D97-AF65-F5344CB8AC3E}">
        <p14:creationId xmlns:p14="http://schemas.microsoft.com/office/powerpoint/2010/main" val="3143936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79A8-66C7-49AF-A178-B60962A820AC}"/>
              </a:ext>
            </a:extLst>
          </p:cNvPr>
          <p:cNvSpPr>
            <a:spLocks noGrp="1"/>
          </p:cNvSpPr>
          <p:nvPr>
            <p:ph type="title"/>
          </p:nvPr>
        </p:nvSpPr>
        <p:spPr/>
        <p:txBody>
          <a:bodyPr>
            <a:normAutofit/>
          </a:bodyPr>
          <a:lstStyle/>
          <a:p>
            <a:pPr algn="ctr"/>
            <a:r>
              <a:rPr lang="en-US" sz="6000" b="1" dirty="0"/>
              <a:t>Plurality Ballot</a:t>
            </a:r>
          </a:p>
        </p:txBody>
      </p:sp>
      <p:sp>
        <p:nvSpPr>
          <p:cNvPr id="3" name="Content Placeholder 2">
            <a:extLst>
              <a:ext uri="{FF2B5EF4-FFF2-40B4-BE49-F238E27FC236}">
                <a16:creationId xmlns:a16="http://schemas.microsoft.com/office/drawing/2014/main" id="{BA331786-14C6-438C-8FD3-059F50C7DFA2}"/>
              </a:ext>
            </a:extLst>
          </p:cNvPr>
          <p:cNvSpPr>
            <a:spLocks noGrp="1"/>
          </p:cNvSpPr>
          <p:nvPr>
            <p:ph idx="1"/>
          </p:nvPr>
        </p:nvSpPr>
        <p:spPr/>
        <p:txBody>
          <a:bodyPr>
            <a:noAutofit/>
          </a:bodyPr>
          <a:lstStyle/>
          <a:p>
            <a:pPr marL="0" indent="0" fontAlgn="base">
              <a:buNone/>
            </a:pPr>
            <a:r>
              <a:rPr lang="en-US" sz="3000" dirty="0"/>
              <a:t>Vote for ONE.</a:t>
            </a:r>
          </a:p>
          <a:p>
            <a:pPr marL="0" indent="0" fontAlgn="base">
              <a:buNone/>
            </a:pPr>
            <a:endParaRPr lang="en-US" dirty="0"/>
          </a:p>
          <a:p>
            <a:pPr marL="0" indent="0" fontAlgn="base">
              <a:lnSpc>
                <a:spcPct val="100000"/>
              </a:lnSpc>
              <a:spcBef>
                <a:spcPts val="1200"/>
              </a:spcBef>
              <a:buNone/>
            </a:pPr>
            <a:r>
              <a:rPr lang="en-US" dirty="0"/>
              <a:t> 	</a:t>
            </a:r>
            <a:r>
              <a:rPr lang="en-US" sz="3200" dirty="0"/>
              <a:t>sugar cookie</a:t>
            </a:r>
          </a:p>
          <a:p>
            <a:pPr marL="0" indent="0" fontAlgn="base">
              <a:lnSpc>
                <a:spcPct val="100000"/>
              </a:lnSpc>
              <a:spcBef>
                <a:spcPts val="1200"/>
              </a:spcBef>
              <a:buNone/>
            </a:pPr>
            <a:r>
              <a:rPr lang="en-US" sz="3200" dirty="0"/>
              <a:t>	brownie</a:t>
            </a:r>
          </a:p>
          <a:p>
            <a:pPr marL="0" indent="0" fontAlgn="base">
              <a:lnSpc>
                <a:spcPct val="100000"/>
              </a:lnSpc>
              <a:spcBef>
                <a:spcPts val="1200"/>
              </a:spcBef>
              <a:buNone/>
            </a:pPr>
            <a:r>
              <a:rPr lang="en-US" sz="3200" dirty="0"/>
              <a:t>	lemon bar</a:t>
            </a:r>
          </a:p>
          <a:p>
            <a:pPr marL="0" indent="0" fontAlgn="base">
              <a:lnSpc>
                <a:spcPct val="100000"/>
              </a:lnSpc>
              <a:spcBef>
                <a:spcPts val="1200"/>
              </a:spcBef>
              <a:buNone/>
            </a:pPr>
            <a:r>
              <a:rPr lang="en-US" sz="3200" dirty="0"/>
              <a:t>          chocolate chip cookie</a:t>
            </a:r>
          </a:p>
          <a:p>
            <a:pPr marL="0" indent="0" fontAlgn="base">
              <a:lnSpc>
                <a:spcPct val="100000"/>
              </a:lnSpc>
              <a:spcBef>
                <a:spcPts val="1200"/>
              </a:spcBef>
              <a:buNone/>
            </a:pPr>
            <a:endParaRPr lang="en-US" dirty="0"/>
          </a:p>
        </p:txBody>
      </p:sp>
      <p:grpSp>
        <p:nvGrpSpPr>
          <p:cNvPr id="9" name="Group 8">
            <a:extLst>
              <a:ext uri="{FF2B5EF4-FFF2-40B4-BE49-F238E27FC236}">
                <a16:creationId xmlns:a16="http://schemas.microsoft.com/office/drawing/2014/main" id="{7944653E-F80A-6344-B258-2A6124A4452A}"/>
              </a:ext>
            </a:extLst>
          </p:cNvPr>
          <p:cNvGrpSpPr/>
          <p:nvPr/>
        </p:nvGrpSpPr>
        <p:grpSpPr>
          <a:xfrm>
            <a:off x="775667" y="3035004"/>
            <a:ext cx="495192" cy="2247358"/>
            <a:chOff x="-417028" y="2890573"/>
            <a:chExt cx="337516" cy="2170549"/>
          </a:xfrm>
        </p:grpSpPr>
        <p:sp>
          <p:nvSpPr>
            <p:cNvPr id="10" name="Rectangle 9">
              <a:extLst>
                <a:ext uri="{FF2B5EF4-FFF2-40B4-BE49-F238E27FC236}">
                  <a16:creationId xmlns:a16="http://schemas.microsoft.com/office/drawing/2014/main" id="{9119FA8D-2917-4F4B-B69C-2D993B89B6D8}"/>
                </a:ext>
              </a:extLst>
            </p:cNvPr>
            <p:cNvSpPr/>
            <p:nvPr/>
          </p:nvSpPr>
          <p:spPr>
            <a:xfrm>
              <a:off x="-417028" y="2890573"/>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ectangle 10">
              <a:extLst>
                <a:ext uri="{FF2B5EF4-FFF2-40B4-BE49-F238E27FC236}">
                  <a16:creationId xmlns:a16="http://schemas.microsoft.com/office/drawing/2014/main" id="{4C47D441-3D6B-7849-ACCE-367419A5DCD8}"/>
                </a:ext>
              </a:extLst>
            </p:cNvPr>
            <p:cNvSpPr/>
            <p:nvPr/>
          </p:nvSpPr>
          <p:spPr>
            <a:xfrm>
              <a:off x="-417028" y="3462867"/>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ectangle 11">
              <a:extLst>
                <a:ext uri="{FF2B5EF4-FFF2-40B4-BE49-F238E27FC236}">
                  <a16:creationId xmlns:a16="http://schemas.microsoft.com/office/drawing/2014/main" id="{E7F5A08E-718E-ED43-9B45-D1B212FD0758}"/>
                </a:ext>
              </a:extLst>
            </p:cNvPr>
            <p:cNvSpPr/>
            <p:nvPr/>
          </p:nvSpPr>
          <p:spPr>
            <a:xfrm>
              <a:off x="-417028" y="4035159"/>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ectangle 12">
              <a:extLst>
                <a:ext uri="{FF2B5EF4-FFF2-40B4-BE49-F238E27FC236}">
                  <a16:creationId xmlns:a16="http://schemas.microsoft.com/office/drawing/2014/main" id="{02BADC50-F6D2-C547-828E-AB01B8BC8F91}"/>
                </a:ext>
              </a:extLst>
            </p:cNvPr>
            <p:cNvSpPr/>
            <p:nvPr/>
          </p:nvSpPr>
          <p:spPr>
            <a:xfrm>
              <a:off x="-417028" y="4646370"/>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4" name="Slide Number Placeholder 7">
            <a:extLst>
              <a:ext uri="{FF2B5EF4-FFF2-40B4-BE49-F238E27FC236}">
                <a16:creationId xmlns:a16="http://schemas.microsoft.com/office/drawing/2014/main" id="{212AC174-BB46-4BD3-AF1E-27DCE93DA369}"/>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10</a:t>
            </a:fld>
            <a:endParaRPr lang="en-US" dirty="0"/>
          </a:p>
        </p:txBody>
      </p:sp>
    </p:spTree>
    <p:extLst>
      <p:ext uri="{BB962C8B-B14F-4D97-AF65-F5344CB8AC3E}">
        <p14:creationId xmlns:p14="http://schemas.microsoft.com/office/powerpoint/2010/main" val="3878448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79A8-66C7-49AF-A178-B60962A820AC}"/>
              </a:ext>
            </a:extLst>
          </p:cNvPr>
          <p:cNvSpPr>
            <a:spLocks noGrp="1"/>
          </p:cNvSpPr>
          <p:nvPr>
            <p:ph type="title"/>
          </p:nvPr>
        </p:nvSpPr>
        <p:spPr/>
        <p:txBody>
          <a:bodyPr>
            <a:normAutofit/>
          </a:bodyPr>
          <a:lstStyle/>
          <a:p>
            <a:pPr algn="ctr"/>
            <a:r>
              <a:rPr lang="en-US" sz="6000" b="1" dirty="0"/>
              <a:t>Approval Voting Ballot</a:t>
            </a:r>
          </a:p>
        </p:txBody>
      </p:sp>
      <p:sp>
        <p:nvSpPr>
          <p:cNvPr id="3" name="Content Placeholder 2">
            <a:extLst>
              <a:ext uri="{FF2B5EF4-FFF2-40B4-BE49-F238E27FC236}">
                <a16:creationId xmlns:a16="http://schemas.microsoft.com/office/drawing/2014/main" id="{BA331786-14C6-438C-8FD3-059F50C7DFA2}"/>
              </a:ext>
            </a:extLst>
          </p:cNvPr>
          <p:cNvSpPr>
            <a:spLocks noGrp="1"/>
          </p:cNvSpPr>
          <p:nvPr>
            <p:ph idx="1"/>
          </p:nvPr>
        </p:nvSpPr>
        <p:spPr/>
        <p:txBody>
          <a:bodyPr>
            <a:noAutofit/>
          </a:bodyPr>
          <a:lstStyle/>
          <a:p>
            <a:pPr marL="0" indent="0" fontAlgn="base">
              <a:buNone/>
            </a:pPr>
            <a:r>
              <a:rPr lang="en-US" sz="3000" dirty="0"/>
              <a:t>Vote for </a:t>
            </a:r>
            <a:r>
              <a:rPr lang="en-US" sz="3000" b="1" dirty="0"/>
              <a:t>ONE or MORE.   </a:t>
            </a:r>
            <a:r>
              <a:rPr lang="en-US" sz="3000" dirty="0"/>
              <a:t>(One elected.)</a:t>
            </a:r>
          </a:p>
          <a:p>
            <a:pPr marL="0" indent="0" fontAlgn="base">
              <a:buNone/>
            </a:pPr>
            <a:r>
              <a:rPr lang="en-US" dirty="0"/>
              <a:t>	</a:t>
            </a:r>
          </a:p>
          <a:p>
            <a:pPr marL="0" indent="0" fontAlgn="base">
              <a:lnSpc>
                <a:spcPct val="100000"/>
              </a:lnSpc>
              <a:spcBef>
                <a:spcPts val="1200"/>
              </a:spcBef>
              <a:buNone/>
            </a:pPr>
            <a:r>
              <a:rPr lang="en-US" dirty="0"/>
              <a:t> 	</a:t>
            </a:r>
            <a:r>
              <a:rPr lang="en-US" sz="3200" dirty="0"/>
              <a:t>sugar cookie</a:t>
            </a:r>
            <a:endParaRPr lang="en-US" sz="3000" dirty="0"/>
          </a:p>
          <a:p>
            <a:pPr marL="0" indent="0" fontAlgn="base">
              <a:lnSpc>
                <a:spcPct val="100000"/>
              </a:lnSpc>
              <a:spcBef>
                <a:spcPts val="1200"/>
              </a:spcBef>
              <a:buNone/>
            </a:pPr>
            <a:r>
              <a:rPr lang="en-US" dirty="0"/>
              <a:t>	</a:t>
            </a:r>
            <a:r>
              <a:rPr lang="en-US" sz="3200" dirty="0"/>
              <a:t>brownie</a:t>
            </a:r>
          </a:p>
          <a:p>
            <a:pPr marL="0" indent="0" fontAlgn="base">
              <a:lnSpc>
                <a:spcPct val="100000"/>
              </a:lnSpc>
              <a:spcBef>
                <a:spcPts val="1200"/>
              </a:spcBef>
              <a:buNone/>
            </a:pPr>
            <a:r>
              <a:rPr lang="en-US" dirty="0"/>
              <a:t>	</a:t>
            </a:r>
            <a:r>
              <a:rPr lang="en-US" sz="3200" dirty="0"/>
              <a:t>lemon bar</a:t>
            </a:r>
          </a:p>
          <a:p>
            <a:pPr marL="0" indent="0" fontAlgn="base">
              <a:lnSpc>
                <a:spcPct val="100000"/>
              </a:lnSpc>
              <a:spcBef>
                <a:spcPts val="1200"/>
              </a:spcBef>
              <a:buNone/>
            </a:pPr>
            <a:r>
              <a:rPr lang="en-US" dirty="0"/>
              <a:t>           </a:t>
            </a:r>
            <a:r>
              <a:rPr lang="en-US" sz="3200" dirty="0"/>
              <a:t>chocolate chip cookie</a:t>
            </a:r>
          </a:p>
        </p:txBody>
      </p:sp>
      <p:grpSp>
        <p:nvGrpSpPr>
          <p:cNvPr id="5" name="Group 4">
            <a:extLst>
              <a:ext uri="{FF2B5EF4-FFF2-40B4-BE49-F238E27FC236}">
                <a16:creationId xmlns:a16="http://schemas.microsoft.com/office/drawing/2014/main" id="{32CF661A-96F9-4524-A556-202B39317C34}"/>
              </a:ext>
            </a:extLst>
          </p:cNvPr>
          <p:cNvGrpSpPr/>
          <p:nvPr/>
        </p:nvGrpSpPr>
        <p:grpSpPr>
          <a:xfrm>
            <a:off x="775667" y="3050502"/>
            <a:ext cx="495192" cy="2247358"/>
            <a:chOff x="-417028" y="2890573"/>
            <a:chExt cx="337516" cy="2170549"/>
          </a:xfrm>
        </p:grpSpPr>
        <p:sp>
          <p:nvSpPr>
            <p:cNvPr id="15" name="Rectangle 14">
              <a:extLst>
                <a:ext uri="{FF2B5EF4-FFF2-40B4-BE49-F238E27FC236}">
                  <a16:creationId xmlns:a16="http://schemas.microsoft.com/office/drawing/2014/main" id="{CC90B557-5312-4CF3-8E0C-5B594284B5D1}"/>
                </a:ext>
              </a:extLst>
            </p:cNvPr>
            <p:cNvSpPr/>
            <p:nvPr/>
          </p:nvSpPr>
          <p:spPr>
            <a:xfrm>
              <a:off x="-417028" y="2890573"/>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983A01A-7E93-4625-9B7D-4C8040C35B67}"/>
                </a:ext>
              </a:extLst>
            </p:cNvPr>
            <p:cNvSpPr/>
            <p:nvPr/>
          </p:nvSpPr>
          <p:spPr>
            <a:xfrm>
              <a:off x="-417028" y="3462867"/>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Rectangle 16">
              <a:extLst>
                <a:ext uri="{FF2B5EF4-FFF2-40B4-BE49-F238E27FC236}">
                  <a16:creationId xmlns:a16="http://schemas.microsoft.com/office/drawing/2014/main" id="{6EFCCF63-5BA4-415B-9F09-28411AC37896}"/>
                </a:ext>
              </a:extLst>
            </p:cNvPr>
            <p:cNvSpPr/>
            <p:nvPr/>
          </p:nvSpPr>
          <p:spPr>
            <a:xfrm>
              <a:off x="-417028" y="4035159"/>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a:extLst>
                <a:ext uri="{FF2B5EF4-FFF2-40B4-BE49-F238E27FC236}">
                  <a16:creationId xmlns:a16="http://schemas.microsoft.com/office/drawing/2014/main" id="{5DB07C46-BA18-7A49-88DD-D4EAB2C1BA70}"/>
                </a:ext>
              </a:extLst>
            </p:cNvPr>
            <p:cNvSpPr/>
            <p:nvPr/>
          </p:nvSpPr>
          <p:spPr>
            <a:xfrm>
              <a:off x="-417028" y="4646370"/>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0" name="Picture 2" descr="https://upload.wikimedia.org/wikipedia/commons/thumb/e/e8/Thumbs-up-icon.svg/800px-Thumbs-up-icon.svg.png">
            <a:extLst>
              <a:ext uri="{FF2B5EF4-FFF2-40B4-BE49-F238E27FC236}">
                <a16:creationId xmlns:a16="http://schemas.microsoft.com/office/drawing/2014/main" id="{76DAA539-EAFD-44A9-AFA5-74236C3478D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970" y="581321"/>
            <a:ext cx="443360" cy="421244"/>
          </a:xfrm>
          <a:prstGeom prst="rect">
            <a:avLst/>
          </a:prstGeom>
          <a:noFill/>
          <a:extLst>
            <a:ext uri="{909E8E84-426E-40DD-AFC4-6F175D3DCCD1}">
              <a14:hiddenFill xmlns:a14="http://schemas.microsoft.com/office/drawing/2010/main">
                <a:solidFill>
                  <a:srgbClr val="FFFFFF"/>
                </a:solidFill>
              </a14:hiddenFill>
            </a:ext>
          </a:extLst>
        </p:spPr>
      </p:pic>
      <p:sp>
        <p:nvSpPr>
          <p:cNvPr id="11" name="Slide Number Placeholder 7">
            <a:extLst>
              <a:ext uri="{FF2B5EF4-FFF2-40B4-BE49-F238E27FC236}">
                <a16:creationId xmlns:a16="http://schemas.microsoft.com/office/drawing/2014/main" id="{200E99F6-B33E-44D5-A6CA-757A7881D3AD}"/>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11</a:t>
            </a:fld>
            <a:endParaRPr lang="en-US" dirty="0"/>
          </a:p>
        </p:txBody>
      </p:sp>
    </p:spTree>
    <p:extLst>
      <p:ext uri="{BB962C8B-B14F-4D97-AF65-F5344CB8AC3E}">
        <p14:creationId xmlns:p14="http://schemas.microsoft.com/office/powerpoint/2010/main" val="2998558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8D8C2-AEA7-4A29-A652-83A50EA74EDB}"/>
              </a:ext>
            </a:extLst>
          </p:cNvPr>
          <p:cNvSpPr>
            <a:spLocks noGrp="1"/>
          </p:cNvSpPr>
          <p:nvPr>
            <p:ph type="title"/>
          </p:nvPr>
        </p:nvSpPr>
        <p:spPr>
          <a:xfrm>
            <a:off x="628650" y="365126"/>
            <a:ext cx="7886700" cy="1029721"/>
          </a:xfrm>
        </p:spPr>
        <p:txBody>
          <a:bodyPr/>
          <a:lstStyle/>
          <a:p>
            <a:r>
              <a:rPr lang="en-US" b="1" dirty="0">
                <a:latin typeface="+mn-lt"/>
              </a:rPr>
              <a:t>Approval Voting Poll – July 2019</a:t>
            </a:r>
          </a:p>
        </p:txBody>
      </p:sp>
      <p:sp>
        <p:nvSpPr>
          <p:cNvPr id="3" name="Content Placeholder 2">
            <a:extLst>
              <a:ext uri="{FF2B5EF4-FFF2-40B4-BE49-F238E27FC236}">
                <a16:creationId xmlns:a16="http://schemas.microsoft.com/office/drawing/2014/main" id="{FBE08C13-4996-42FD-945F-13BB0146693C}"/>
              </a:ext>
            </a:extLst>
          </p:cNvPr>
          <p:cNvSpPr>
            <a:spLocks noGrp="1"/>
          </p:cNvSpPr>
          <p:nvPr>
            <p:ph idx="1"/>
          </p:nvPr>
        </p:nvSpPr>
        <p:spPr>
          <a:xfrm>
            <a:off x="628650" y="1229193"/>
            <a:ext cx="8050654" cy="892173"/>
          </a:xfrm>
        </p:spPr>
        <p:txBody>
          <a:bodyPr>
            <a:normAutofit/>
          </a:bodyPr>
          <a:lstStyle/>
          <a:p>
            <a:pPr marL="0" indent="0">
              <a:spcBef>
                <a:spcPts val="0"/>
              </a:spcBef>
              <a:buNone/>
            </a:pPr>
            <a:r>
              <a:rPr lang="en-US" sz="1400" dirty="0">
                <a:hlinkClick r:id="rId2"/>
              </a:rPr>
              <a:t>https://drive.google.com/file/d/0ByVu4fDHYJgVSHlRQWtlanA5MFFNdldVQnR6T2VPWlhFRmdr/view</a:t>
            </a:r>
            <a:endParaRPr lang="en-US" sz="1400" dirty="0"/>
          </a:p>
          <a:p>
            <a:pPr marL="0" indent="0">
              <a:spcBef>
                <a:spcPts val="0"/>
              </a:spcBef>
              <a:buNone/>
            </a:pPr>
            <a:r>
              <a:rPr lang="en-US" sz="1400" dirty="0"/>
              <a:t>8760 Registered Democrats in early caucus/primary states</a:t>
            </a:r>
          </a:p>
          <a:p>
            <a:pPr marL="0" indent="0">
              <a:spcBef>
                <a:spcPts val="0"/>
              </a:spcBef>
              <a:buNone/>
            </a:pPr>
            <a:endParaRPr lang="en-US" sz="1400" dirty="0"/>
          </a:p>
          <a:p>
            <a:pPr marL="0" indent="0">
              <a:spcBef>
                <a:spcPts val="0"/>
              </a:spcBef>
              <a:buNone/>
            </a:pPr>
            <a:r>
              <a:rPr lang="en-US" altLang="en-US" sz="1600" b="1" dirty="0">
                <a:latin typeface="Arial" panose="020B0604020202020204" pitchFamily="34" charset="0"/>
                <a:ea typeface="Calibri" panose="020F0502020204030204" pitchFamily="34" charset="0"/>
                <a:cs typeface="Arial" panose="020B0604020202020204" pitchFamily="34" charset="0"/>
              </a:rPr>
              <a:t>Which of these current Democratic candidates are you considering supporting?</a:t>
            </a:r>
            <a:endParaRPr lang="en-US" sz="1600" b="1" dirty="0"/>
          </a:p>
        </p:txBody>
      </p:sp>
      <p:sp>
        <p:nvSpPr>
          <p:cNvPr id="4" name="Slide Number Placeholder 3">
            <a:extLst>
              <a:ext uri="{FF2B5EF4-FFF2-40B4-BE49-F238E27FC236}">
                <a16:creationId xmlns:a16="http://schemas.microsoft.com/office/drawing/2014/main" id="{F0A2FC3F-E47E-40F6-8F39-33A66FE5DB23}"/>
              </a:ext>
            </a:extLst>
          </p:cNvPr>
          <p:cNvSpPr>
            <a:spLocks noGrp="1"/>
          </p:cNvSpPr>
          <p:nvPr>
            <p:ph type="sldNum" sz="quarter" idx="12"/>
          </p:nvPr>
        </p:nvSpPr>
        <p:spPr/>
        <p:txBody>
          <a:bodyPr/>
          <a:lstStyle/>
          <a:p>
            <a:fld id="{89324556-B311-4631-9BAA-0FE72B0E8683}" type="slidenum">
              <a:rPr lang="en-US" smtClean="0"/>
              <a:t>12</a:t>
            </a:fld>
            <a:endParaRPr lang="en-US"/>
          </a:p>
        </p:txBody>
      </p:sp>
      <p:graphicFrame>
        <p:nvGraphicFramePr>
          <p:cNvPr id="8" name="Table 7">
            <a:extLst>
              <a:ext uri="{FF2B5EF4-FFF2-40B4-BE49-F238E27FC236}">
                <a16:creationId xmlns:a16="http://schemas.microsoft.com/office/drawing/2014/main" id="{83EDF249-2314-41A1-B7F2-68054CE82AE6}"/>
              </a:ext>
            </a:extLst>
          </p:cNvPr>
          <p:cNvGraphicFramePr>
            <a:graphicFrameLocks noGrp="1"/>
          </p:cNvGraphicFramePr>
          <p:nvPr>
            <p:extLst>
              <p:ext uri="{D42A27DB-BD31-4B8C-83A1-F6EECF244321}">
                <p14:modId xmlns:p14="http://schemas.microsoft.com/office/powerpoint/2010/main" val="4241459901"/>
              </p:ext>
            </p:extLst>
          </p:nvPr>
        </p:nvGraphicFramePr>
        <p:xfrm>
          <a:off x="1244184" y="2121367"/>
          <a:ext cx="2758189" cy="4062338"/>
        </p:xfrm>
        <a:graphic>
          <a:graphicData uri="http://schemas.openxmlformats.org/drawingml/2006/table">
            <a:tbl>
              <a:tblPr firstRow="1" firstCol="1" bandRow="1">
                <a:tableStyleId>{5C22544A-7EE6-4342-B048-85BDC9FD1C3A}</a:tableStyleId>
              </a:tblPr>
              <a:tblGrid>
                <a:gridCol w="1982259">
                  <a:extLst>
                    <a:ext uri="{9D8B030D-6E8A-4147-A177-3AD203B41FA5}">
                      <a16:colId xmlns:a16="http://schemas.microsoft.com/office/drawing/2014/main" val="248445827"/>
                    </a:ext>
                  </a:extLst>
                </a:gridCol>
                <a:gridCol w="775930">
                  <a:extLst>
                    <a:ext uri="{9D8B030D-6E8A-4147-A177-3AD203B41FA5}">
                      <a16:colId xmlns:a16="http://schemas.microsoft.com/office/drawing/2014/main" val="110402111"/>
                    </a:ext>
                  </a:extLst>
                </a:gridCol>
              </a:tblGrid>
              <a:tr h="580334">
                <a:tc>
                  <a:txBody>
                    <a:bodyPr/>
                    <a:lstStyle/>
                    <a:p>
                      <a:pPr marL="0" marR="0">
                        <a:spcBef>
                          <a:spcPts val="0"/>
                        </a:spcBef>
                        <a:spcAft>
                          <a:spcPts val="0"/>
                        </a:spcAft>
                      </a:pPr>
                      <a:r>
                        <a:rPr lang="en-US" sz="2000" dirty="0">
                          <a:solidFill>
                            <a:schemeClr val="tx1"/>
                          </a:solidFill>
                          <a:effectLst/>
                        </a:rPr>
                        <a:t>Elizabeth Warren</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dirty="0">
                          <a:solidFill>
                            <a:schemeClr val="tx1"/>
                          </a:solidFill>
                          <a:effectLst/>
                        </a:rPr>
                        <a:t>55%</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708698553"/>
                  </a:ext>
                </a:extLst>
              </a:tr>
              <a:tr h="580334">
                <a:tc>
                  <a:txBody>
                    <a:bodyPr/>
                    <a:lstStyle/>
                    <a:p>
                      <a:pPr marL="0" marR="0">
                        <a:spcBef>
                          <a:spcPts val="0"/>
                        </a:spcBef>
                        <a:spcAft>
                          <a:spcPts val="0"/>
                        </a:spcAft>
                      </a:pPr>
                      <a:r>
                        <a:rPr lang="en-US" sz="2000" dirty="0">
                          <a:solidFill>
                            <a:schemeClr val="tx1"/>
                          </a:solidFill>
                          <a:effectLst/>
                        </a:rPr>
                        <a:t>Kamala Harris</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53%</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4027188120"/>
                  </a:ext>
                </a:extLst>
              </a:tr>
              <a:tr h="580334">
                <a:tc>
                  <a:txBody>
                    <a:bodyPr/>
                    <a:lstStyle/>
                    <a:p>
                      <a:pPr marL="0" marR="0">
                        <a:spcBef>
                          <a:spcPts val="0"/>
                        </a:spcBef>
                        <a:spcAft>
                          <a:spcPts val="0"/>
                        </a:spcAft>
                      </a:pPr>
                      <a:r>
                        <a:rPr lang="en-US" sz="2000" dirty="0">
                          <a:solidFill>
                            <a:schemeClr val="tx1"/>
                          </a:solidFill>
                          <a:effectLst/>
                        </a:rPr>
                        <a:t>Joe Biden</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50%</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4029924909"/>
                  </a:ext>
                </a:extLst>
              </a:tr>
              <a:tr h="580334">
                <a:tc>
                  <a:txBody>
                    <a:bodyPr/>
                    <a:lstStyle/>
                    <a:p>
                      <a:pPr marL="0" marR="0">
                        <a:spcBef>
                          <a:spcPts val="0"/>
                        </a:spcBef>
                        <a:spcAft>
                          <a:spcPts val="0"/>
                        </a:spcAft>
                      </a:pPr>
                      <a:r>
                        <a:rPr lang="en-US" sz="2000" dirty="0">
                          <a:solidFill>
                            <a:schemeClr val="tx1"/>
                          </a:solidFill>
                          <a:effectLst/>
                        </a:rPr>
                        <a:t>Bernie Sanders</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40%</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3303670182"/>
                  </a:ext>
                </a:extLst>
              </a:tr>
              <a:tr h="580334">
                <a:tc>
                  <a:txBody>
                    <a:bodyPr/>
                    <a:lstStyle/>
                    <a:p>
                      <a:pPr marL="0" marR="0">
                        <a:spcBef>
                          <a:spcPts val="0"/>
                        </a:spcBef>
                        <a:spcAft>
                          <a:spcPts val="0"/>
                        </a:spcAft>
                      </a:pPr>
                      <a:r>
                        <a:rPr lang="en-US" sz="2000" dirty="0">
                          <a:solidFill>
                            <a:schemeClr val="tx1"/>
                          </a:solidFill>
                          <a:effectLst/>
                        </a:rPr>
                        <a:t>Pete Buttigieg</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32%</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3667636740"/>
                  </a:ext>
                </a:extLst>
              </a:tr>
              <a:tr h="580334">
                <a:tc>
                  <a:txBody>
                    <a:bodyPr/>
                    <a:lstStyle/>
                    <a:p>
                      <a:pPr marL="0" marR="0">
                        <a:spcBef>
                          <a:spcPts val="0"/>
                        </a:spcBef>
                        <a:spcAft>
                          <a:spcPts val="0"/>
                        </a:spcAft>
                      </a:pPr>
                      <a:r>
                        <a:rPr lang="en-US" sz="2000" dirty="0">
                          <a:solidFill>
                            <a:schemeClr val="tx1"/>
                          </a:solidFill>
                          <a:effectLst/>
                        </a:rPr>
                        <a:t>Cory Booker</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19%</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469547807"/>
                  </a:ext>
                </a:extLst>
              </a:tr>
              <a:tr h="580334">
                <a:tc>
                  <a:txBody>
                    <a:bodyPr/>
                    <a:lstStyle/>
                    <a:p>
                      <a:pPr marL="0" marR="0">
                        <a:spcBef>
                          <a:spcPts val="0"/>
                        </a:spcBef>
                        <a:spcAft>
                          <a:spcPts val="0"/>
                        </a:spcAft>
                      </a:pPr>
                      <a:r>
                        <a:rPr lang="en-US" sz="2000" dirty="0" err="1">
                          <a:solidFill>
                            <a:schemeClr val="tx1"/>
                          </a:solidFill>
                          <a:effectLst/>
                        </a:rPr>
                        <a:t>Beto</a:t>
                      </a:r>
                      <a:r>
                        <a:rPr lang="en-US" sz="2000" dirty="0">
                          <a:solidFill>
                            <a:schemeClr val="tx1"/>
                          </a:solidFill>
                          <a:effectLst/>
                        </a:rPr>
                        <a:t> O'Rourke</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19%</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2797543960"/>
                  </a:ext>
                </a:extLst>
              </a:tr>
            </a:tbl>
          </a:graphicData>
        </a:graphic>
      </p:graphicFrame>
      <p:graphicFrame>
        <p:nvGraphicFramePr>
          <p:cNvPr id="9" name="Table 8">
            <a:extLst>
              <a:ext uri="{FF2B5EF4-FFF2-40B4-BE49-F238E27FC236}">
                <a16:creationId xmlns:a16="http://schemas.microsoft.com/office/drawing/2014/main" id="{96E29C4C-3DA1-4050-A546-92106812AD0B}"/>
              </a:ext>
            </a:extLst>
          </p:cNvPr>
          <p:cNvGraphicFramePr>
            <a:graphicFrameLocks noGrp="1"/>
          </p:cNvGraphicFramePr>
          <p:nvPr>
            <p:extLst>
              <p:ext uri="{D42A27DB-BD31-4B8C-83A1-F6EECF244321}">
                <p14:modId xmlns:p14="http://schemas.microsoft.com/office/powerpoint/2010/main" val="3100293543"/>
              </p:ext>
            </p:extLst>
          </p:nvPr>
        </p:nvGraphicFramePr>
        <p:xfrm>
          <a:off x="5141628" y="2121367"/>
          <a:ext cx="2578306" cy="4062338"/>
        </p:xfrm>
        <a:graphic>
          <a:graphicData uri="http://schemas.openxmlformats.org/drawingml/2006/table">
            <a:tbl>
              <a:tblPr firstRow="1" firstCol="1" bandRow="1">
                <a:tableStyleId>{5C22544A-7EE6-4342-B048-85BDC9FD1C3A}</a:tableStyleId>
              </a:tblPr>
              <a:tblGrid>
                <a:gridCol w="1904790">
                  <a:extLst>
                    <a:ext uri="{9D8B030D-6E8A-4147-A177-3AD203B41FA5}">
                      <a16:colId xmlns:a16="http://schemas.microsoft.com/office/drawing/2014/main" val="3600606615"/>
                    </a:ext>
                  </a:extLst>
                </a:gridCol>
                <a:gridCol w="673516">
                  <a:extLst>
                    <a:ext uri="{9D8B030D-6E8A-4147-A177-3AD203B41FA5}">
                      <a16:colId xmlns:a16="http://schemas.microsoft.com/office/drawing/2014/main" val="144660651"/>
                    </a:ext>
                  </a:extLst>
                </a:gridCol>
              </a:tblGrid>
              <a:tr h="580334">
                <a:tc>
                  <a:txBody>
                    <a:bodyPr/>
                    <a:lstStyle/>
                    <a:p>
                      <a:pPr marL="0" marR="0">
                        <a:spcBef>
                          <a:spcPts val="0"/>
                        </a:spcBef>
                        <a:spcAft>
                          <a:spcPts val="0"/>
                        </a:spcAft>
                      </a:pPr>
                      <a:r>
                        <a:rPr lang="en-US" sz="2000" dirty="0">
                          <a:solidFill>
                            <a:schemeClr val="tx1"/>
                          </a:solidFill>
                          <a:effectLst/>
                        </a:rPr>
                        <a:t>Julián Castro</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a:solidFill>
                            <a:schemeClr val="tx1"/>
                          </a:solidFill>
                          <a:effectLst/>
                        </a:rPr>
                        <a:t>17%</a:t>
                      </a:r>
                      <a:endParaRPr lang="en-US" sz="200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847267048"/>
                  </a:ext>
                </a:extLst>
              </a:tr>
              <a:tr h="580334">
                <a:tc>
                  <a:txBody>
                    <a:bodyPr/>
                    <a:lstStyle/>
                    <a:p>
                      <a:pPr marL="0" marR="0">
                        <a:spcBef>
                          <a:spcPts val="0"/>
                        </a:spcBef>
                        <a:spcAft>
                          <a:spcPts val="0"/>
                        </a:spcAft>
                      </a:pPr>
                      <a:r>
                        <a:rPr lang="en-US" sz="2000" dirty="0">
                          <a:solidFill>
                            <a:schemeClr val="tx1"/>
                          </a:solidFill>
                          <a:effectLst/>
                        </a:rPr>
                        <a:t>Amy Klobuchar</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12%</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4020035633"/>
                  </a:ext>
                </a:extLst>
              </a:tr>
              <a:tr h="580334">
                <a:tc>
                  <a:txBody>
                    <a:bodyPr/>
                    <a:lstStyle/>
                    <a:p>
                      <a:pPr marL="0" marR="0">
                        <a:spcBef>
                          <a:spcPts val="0"/>
                        </a:spcBef>
                        <a:spcAft>
                          <a:spcPts val="0"/>
                        </a:spcAft>
                      </a:pPr>
                      <a:r>
                        <a:rPr lang="en-US" sz="2000" dirty="0">
                          <a:solidFill>
                            <a:schemeClr val="tx1"/>
                          </a:solidFill>
                          <a:effectLst/>
                        </a:rPr>
                        <a:t>Kirsten Gillibrand</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7%</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993580761"/>
                  </a:ext>
                </a:extLst>
              </a:tr>
              <a:tr h="580334">
                <a:tc>
                  <a:txBody>
                    <a:bodyPr/>
                    <a:lstStyle/>
                    <a:p>
                      <a:pPr marL="0" marR="0">
                        <a:spcBef>
                          <a:spcPts val="0"/>
                        </a:spcBef>
                        <a:spcAft>
                          <a:spcPts val="0"/>
                        </a:spcAft>
                      </a:pPr>
                      <a:r>
                        <a:rPr lang="en-US" sz="2000" dirty="0">
                          <a:solidFill>
                            <a:schemeClr val="tx1"/>
                          </a:solidFill>
                          <a:effectLst/>
                        </a:rPr>
                        <a:t>Andrew Yang</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7%</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423026513"/>
                  </a:ext>
                </a:extLst>
              </a:tr>
              <a:tr h="580334">
                <a:tc>
                  <a:txBody>
                    <a:bodyPr/>
                    <a:lstStyle/>
                    <a:p>
                      <a:pPr marL="0" marR="0">
                        <a:spcBef>
                          <a:spcPts val="0"/>
                        </a:spcBef>
                        <a:spcAft>
                          <a:spcPts val="0"/>
                        </a:spcAft>
                      </a:pPr>
                      <a:r>
                        <a:rPr lang="en-US" sz="2000" dirty="0" err="1">
                          <a:solidFill>
                            <a:schemeClr val="tx1"/>
                          </a:solidFill>
                          <a:effectLst/>
                        </a:rPr>
                        <a:t>Tulsi</a:t>
                      </a:r>
                      <a:r>
                        <a:rPr lang="en-US" sz="2000" dirty="0">
                          <a:solidFill>
                            <a:schemeClr val="tx1"/>
                          </a:solidFill>
                          <a:effectLst/>
                        </a:rPr>
                        <a:t> Gabbard</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5%</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1319041707"/>
                  </a:ext>
                </a:extLst>
              </a:tr>
              <a:tr h="580334">
                <a:tc>
                  <a:txBody>
                    <a:bodyPr/>
                    <a:lstStyle/>
                    <a:p>
                      <a:pPr marL="0" marR="0">
                        <a:spcBef>
                          <a:spcPts val="0"/>
                        </a:spcBef>
                        <a:spcAft>
                          <a:spcPts val="0"/>
                        </a:spcAft>
                      </a:pPr>
                      <a:r>
                        <a:rPr lang="en-US" sz="2000" dirty="0">
                          <a:solidFill>
                            <a:schemeClr val="tx1"/>
                          </a:solidFill>
                          <a:effectLst/>
                        </a:rPr>
                        <a:t>Jay Inslee</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5%</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2395565080"/>
                  </a:ext>
                </a:extLst>
              </a:tr>
              <a:tr h="580334">
                <a:tc>
                  <a:txBody>
                    <a:bodyPr/>
                    <a:lstStyle/>
                    <a:p>
                      <a:pPr marL="0" marR="0">
                        <a:spcBef>
                          <a:spcPts val="0"/>
                        </a:spcBef>
                        <a:spcAft>
                          <a:spcPts val="0"/>
                        </a:spcAft>
                      </a:pPr>
                      <a:r>
                        <a:rPr lang="en-US" sz="2000" dirty="0">
                          <a:solidFill>
                            <a:schemeClr val="tx1"/>
                          </a:solidFill>
                          <a:effectLst/>
                        </a:rPr>
                        <a:t>Tom Steyer</a:t>
                      </a:r>
                      <a:endParaRPr lang="en-US" sz="2000"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tc>
                  <a:txBody>
                    <a:bodyPr/>
                    <a:lstStyle/>
                    <a:p>
                      <a:pPr marL="0" marR="0" algn="r">
                        <a:spcBef>
                          <a:spcPts val="0"/>
                        </a:spcBef>
                        <a:spcAft>
                          <a:spcPts val="0"/>
                        </a:spcAft>
                      </a:pPr>
                      <a:r>
                        <a:rPr lang="en-US" sz="2000" b="1" dirty="0">
                          <a:solidFill>
                            <a:schemeClr val="tx1"/>
                          </a:solidFill>
                          <a:effectLst/>
                        </a:rPr>
                        <a:t>5%</a:t>
                      </a:r>
                      <a:endParaRPr lang="en-US" sz="2000" b="1" dirty="0">
                        <a:solidFill>
                          <a:schemeClr val="tx1"/>
                        </a:solidFill>
                        <a:effectLst/>
                        <a:latin typeface="Calibri" panose="020F0502020204030204" pitchFamily="34" charset="0"/>
                        <a:ea typeface="Calibri" panose="020F0502020204030204" pitchFamily="34" charset="0"/>
                      </a:endParaRPr>
                    </a:p>
                  </a:txBody>
                  <a:tcPr marL="38100" marR="38100" marT="38100" marB="38100" anchor="ctr">
                    <a:noFill/>
                  </a:tcPr>
                </a:tc>
                <a:extLst>
                  <a:ext uri="{0D108BD9-81ED-4DB2-BD59-A6C34878D82A}">
                    <a16:rowId xmlns:a16="http://schemas.microsoft.com/office/drawing/2014/main" val="1190593984"/>
                  </a:ext>
                </a:extLst>
              </a:tr>
            </a:tbl>
          </a:graphicData>
        </a:graphic>
      </p:graphicFrame>
    </p:spTree>
    <p:extLst>
      <p:ext uri="{BB962C8B-B14F-4D97-AF65-F5344CB8AC3E}">
        <p14:creationId xmlns:p14="http://schemas.microsoft.com/office/powerpoint/2010/main" val="3885758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87F7-AAD1-4C89-B3F4-EDE3198D402E}"/>
              </a:ext>
            </a:extLst>
          </p:cNvPr>
          <p:cNvSpPr>
            <a:spLocks noGrp="1"/>
          </p:cNvSpPr>
          <p:nvPr>
            <p:ph type="title"/>
          </p:nvPr>
        </p:nvSpPr>
        <p:spPr/>
        <p:txBody>
          <a:bodyPr>
            <a:normAutofit/>
          </a:bodyPr>
          <a:lstStyle/>
          <a:p>
            <a:pPr algn="ctr"/>
            <a:r>
              <a:rPr lang="en-US" sz="6000" b="1" dirty="0"/>
              <a:t>SW Approval Voting</a:t>
            </a:r>
            <a:br>
              <a:rPr lang="en-US" sz="6000" b="1" dirty="0"/>
            </a:br>
            <a:r>
              <a:rPr lang="en-US" sz="2800" b="1" dirty="0"/>
              <a:t>(Voters and Candidates)</a:t>
            </a:r>
          </a:p>
        </p:txBody>
      </p:sp>
      <p:sp>
        <p:nvSpPr>
          <p:cNvPr id="3" name="Content Placeholder 2">
            <a:extLst>
              <a:ext uri="{FF2B5EF4-FFF2-40B4-BE49-F238E27FC236}">
                <a16:creationId xmlns:a16="http://schemas.microsoft.com/office/drawing/2014/main" id="{5658AC2C-0386-4E5D-B4FB-7354830887F1}"/>
              </a:ext>
            </a:extLst>
          </p:cNvPr>
          <p:cNvSpPr>
            <a:spLocks noGrp="1"/>
          </p:cNvSpPr>
          <p:nvPr>
            <p:ph idx="1"/>
          </p:nvPr>
        </p:nvSpPr>
        <p:spPr>
          <a:xfrm>
            <a:off x="628650" y="1963711"/>
            <a:ext cx="7886700" cy="4257207"/>
          </a:xfrm>
        </p:spPr>
        <p:txBody>
          <a:bodyPr>
            <a:normAutofit/>
          </a:bodyPr>
          <a:lstStyle/>
          <a:p>
            <a:r>
              <a:rPr lang="en-US" dirty="0"/>
              <a:t>More expressive than Plurality voting.  The voter is not limited to choosing one candidate.</a:t>
            </a:r>
          </a:p>
          <a:p>
            <a:r>
              <a:rPr lang="en-US" dirty="0"/>
              <a:t>Every vote is counted equally.  Better visibility of support for sincere preferences.</a:t>
            </a:r>
          </a:p>
          <a:p>
            <a:r>
              <a:rPr lang="en-US" dirty="0"/>
              <a:t>Candidate with the most votes wins</a:t>
            </a:r>
          </a:p>
          <a:p>
            <a:pPr lvl="1"/>
            <a:r>
              <a:rPr lang="en-US" dirty="0"/>
              <a:t>Q: But what if the winner doesn’t get a majority?</a:t>
            </a:r>
          </a:p>
          <a:p>
            <a:pPr lvl="1"/>
            <a:r>
              <a:rPr lang="en-US" dirty="0"/>
              <a:t>A: When there are more than two candidates in plurality or a ranking or rating method, no candidate is guaranteed a majority, but the approval winner has the </a:t>
            </a:r>
            <a:r>
              <a:rPr lang="en-US" u="sng" dirty="0"/>
              <a:t>broadest support </a:t>
            </a:r>
            <a:r>
              <a:rPr lang="en-US" dirty="0"/>
              <a:t>of all the candidates.</a:t>
            </a:r>
          </a:p>
        </p:txBody>
      </p:sp>
      <p:sp>
        <p:nvSpPr>
          <p:cNvPr id="4" name="Slide Number Placeholder 3">
            <a:extLst>
              <a:ext uri="{FF2B5EF4-FFF2-40B4-BE49-F238E27FC236}">
                <a16:creationId xmlns:a16="http://schemas.microsoft.com/office/drawing/2014/main" id="{805F8D78-BBEE-4010-94B2-A9A6017F80DB}"/>
              </a:ext>
            </a:extLst>
          </p:cNvPr>
          <p:cNvSpPr>
            <a:spLocks noGrp="1"/>
          </p:cNvSpPr>
          <p:nvPr>
            <p:ph type="sldNum" sz="quarter" idx="12"/>
          </p:nvPr>
        </p:nvSpPr>
        <p:spPr/>
        <p:txBody>
          <a:bodyPr/>
          <a:lstStyle/>
          <a:p>
            <a:fld id="{89324556-B311-4631-9BAA-0FE72B0E8683}" type="slidenum">
              <a:rPr lang="en-US" smtClean="0"/>
              <a:t>13</a:t>
            </a:fld>
            <a:endParaRPr lang="en-US"/>
          </a:p>
        </p:txBody>
      </p:sp>
    </p:spTree>
    <p:extLst>
      <p:ext uri="{BB962C8B-B14F-4D97-AF65-F5344CB8AC3E}">
        <p14:creationId xmlns:p14="http://schemas.microsoft.com/office/powerpoint/2010/main" val="798557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87F7-AAD1-4C89-B3F4-EDE3198D402E}"/>
              </a:ext>
            </a:extLst>
          </p:cNvPr>
          <p:cNvSpPr>
            <a:spLocks noGrp="1"/>
          </p:cNvSpPr>
          <p:nvPr>
            <p:ph type="title"/>
          </p:nvPr>
        </p:nvSpPr>
        <p:spPr/>
        <p:txBody>
          <a:bodyPr>
            <a:normAutofit/>
          </a:bodyPr>
          <a:lstStyle/>
          <a:p>
            <a:pPr algn="ctr"/>
            <a:r>
              <a:rPr lang="en-US" sz="6000" b="1" dirty="0"/>
              <a:t>SW Approval Voting</a:t>
            </a:r>
            <a:br>
              <a:rPr lang="en-US" sz="6000" b="1" dirty="0"/>
            </a:br>
            <a:r>
              <a:rPr lang="en-US" sz="2800" b="1" dirty="0"/>
              <a:t>(County/Town Clerks – Implement and Audit)</a:t>
            </a:r>
          </a:p>
        </p:txBody>
      </p:sp>
      <p:sp>
        <p:nvSpPr>
          <p:cNvPr id="3" name="Content Placeholder 2">
            <a:extLst>
              <a:ext uri="{FF2B5EF4-FFF2-40B4-BE49-F238E27FC236}">
                <a16:creationId xmlns:a16="http://schemas.microsoft.com/office/drawing/2014/main" id="{5658AC2C-0386-4E5D-B4FB-7354830887F1}"/>
              </a:ext>
            </a:extLst>
          </p:cNvPr>
          <p:cNvSpPr>
            <a:spLocks noGrp="1"/>
          </p:cNvSpPr>
          <p:nvPr>
            <p:ph idx="1"/>
          </p:nvPr>
        </p:nvSpPr>
        <p:spPr>
          <a:xfrm>
            <a:off x="628650" y="2128631"/>
            <a:ext cx="7886700" cy="4092287"/>
          </a:xfrm>
        </p:spPr>
        <p:txBody>
          <a:bodyPr>
            <a:normAutofit/>
          </a:bodyPr>
          <a:lstStyle/>
          <a:p>
            <a:r>
              <a:rPr lang="en-US" dirty="0"/>
              <a:t>Simple to implement for election administrators: ballot format and tabulation</a:t>
            </a:r>
          </a:p>
          <a:p>
            <a:r>
              <a:rPr lang="en-US" dirty="0"/>
              <a:t>Voters cannot spoil a ballot by “overvoting”</a:t>
            </a:r>
          </a:p>
          <a:p>
            <a:r>
              <a:rPr lang="en-US" dirty="0"/>
              <a:t>More votes cast than ballots.  Report percentages out of ballots cast, not out of votes cast</a:t>
            </a:r>
          </a:p>
          <a:p>
            <a:r>
              <a:rPr lang="en-US" dirty="0"/>
              <a:t>Should work well with Colorado’s risk-limiting audit process</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05F8D78-BBEE-4010-94B2-A9A6017F80DB}"/>
              </a:ext>
            </a:extLst>
          </p:cNvPr>
          <p:cNvSpPr>
            <a:spLocks noGrp="1"/>
          </p:cNvSpPr>
          <p:nvPr>
            <p:ph type="sldNum" sz="quarter" idx="12"/>
          </p:nvPr>
        </p:nvSpPr>
        <p:spPr/>
        <p:txBody>
          <a:bodyPr/>
          <a:lstStyle/>
          <a:p>
            <a:fld id="{89324556-B311-4631-9BAA-0FE72B0E8683}" type="slidenum">
              <a:rPr lang="en-US" smtClean="0"/>
              <a:t>14</a:t>
            </a:fld>
            <a:endParaRPr lang="en-US"/>
          </a:p>
        </p:txBody>
      </p:sp>
    </p:spTree>
    <p:extLst>
      <p:ext uri="{BB962C8B-B14F-4D97-AF65-F5344CB8AC3E}">
        <p14:creationId xmlns:p14="http://schemas.microsoft.com/office/powerpoint/2010/main" val="1238995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87F7-AAD1-4C89-B3F4-EDE3198D402E}"/>
              </a:ext>
            </a:extLst>
          </p:cNvPr>
          <p:cNvSpPr>
            <a:spLocks noGrp="1"/>
          </p:cNvSpPr>
          <p:nvPr>
            <p:ph type="title"/>
          </p:nvPr>
        </p:nvSpPr>
        <p:spPr/>
        <p:txBody>
          <a:bodyPr>
            <a:normAutofit/>
          </a:bodyPr>
          <a:lstStyle/>
          <a:p>
            <a:pPr algn="ctr"/>
            <a:r>
              <a:rPr lang="en-US" sz="6000" b="1" dirty="0"/>
              <a:t>SW Approval Voting</a:t>
            </a:r>
            <a:br>
              <a:rPr lang="en-US" sz="6000" b="1" dirty="0"/>
            </a:br>
            <a:r>
              <a:rPr lang="en-US" sz="2800" b="1" dirty="0"/>
              <a:t>Pro vs Con - Not an Exhaustive List</a:t>
            </a:r>
          </a:p>
        </p:txBody>
      </p:sp>
      <p:sp>
        <p:nvSpPr>
          <p:cNvPr id="3" name="Content Placeholder 2">
            <a:extLst>
              <a:ext uri="{FF2B5EF4-FFF2-40B4-BE49-F238E27FC236}">
                <a16:creationId xmlns:a16="http://schemas.microsoft.com/office/drawing/2014/main" id="{5658AC2C-0386-4E5D-B4FB-7354830887F1}"/>
              </a:ext>
            </a:extLst>
          </p:cNvPr>
          <p:cNvSpPr>
            <a:spLocks noGrp="1"/>
          </p:cNvSpPr>
          <p:nvPr>
            <p:ph idx="1"/>
          </p:nvPr>
        </p:nvSpPr>
        <p:spPr>
          <a:xfrm>
            <a:off x="628650" y="2128631"/>
            <a:ext cx="3613566" cy="4092287"/>
          </a:xfrm>
        </p:spPr>
        <p:txBody>
          <a:bodyPr>
            <a:normAutofit fontScale="92500" lnSpcReduction="10000"/>
          </a:bodyPr>
          <a:lstStyle/>
          <a:p>
            <a:pPr marL="0" indent="0">
              <a:buNone/>
            </a:pPr>
            <a:r>
              <a:rPr lang="en-US" b="1" u="sng" dirty="0"/>
              <a:t>Pros</a:t>
            </a:r>
          </a:p>
          <a:p>
            <a:pPr marL="0" indent="0">
              <a:buNone/>
            </a:pPr>
            <a:r>
              <a:rPr lang="en-US" sz="3000" dirty="0"/>
              <a:t>Voter doesn’t have to choose between two favorites: “Sophie’s Choice”</a:t>
            </a:r>
          </a:p>
          <a:p>
            <a:pPr marL="0" indent="0">
              <a:buNone/>
            </a:pPr>
            <a:endParaRPr lang="en-US" sz="900" dirty="0"/>
          </a:p>
          <a:p>
            <a:pPr marL="0" indent="0">
              <a:buNone/>
            </a:pPr>
            <a:r>
              <a:rPr lang="en-US" sz="3000" dirty="0"/>
              <a:t>Current effort to ask CO voters to adopt Approval voting.  Home-rule cities </a:t>
            </a:r>
            <a:r>
              <a:rPr lang="en-US" sz="3000" i="1" dirty="0"/>
              <a:t>may</a:t>
            </a:r>
            <a:r>
              <a:rPr lang="en-US" sz="3000" dirty="0"/>
              <a:t> be able to adopt now.</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805F8D78-BBEE-4010-94B2-A9A6017F80DB}"/>
              </a:ext>
            </a:extLst>
          </p:cNvPr>
          <p:cNvSpPr>
            <a:spLocks noGrp="1"/>
          </p:cNvSpPr>
          <p:nvPr>
            <p:ph type="sldNum" sz="quarter" idx="12"/>
          </p:nvPr>
        </p:nvSpPr>
        <p:spPr/>
        <p:txBody>
          <a:bodyPr/>
          <a:lstStyle/>
          <a:p>
            <a:fld id="{89324556-B311-4631-9BAA-0FE72B0E8683}" type="slidenum">
              <a:rPr lang="en-US" smtClean="0"/>
              <a:t>15</a:t>
            </a:fld>
            <a:endParaRPr lang="en-US"/>
          </a:p>
        </p:txBody>
      </p:sp>
      <p:sp>
        <p:nvSpPr>
          <p:cNvPr id="6" name="Content Placeholder 2">
            <a:extLst>
              <a:ext uri="{FF2B5EF4-FFF2-40B4-BE49-F238E27FC236}">
                <a16:creationId xmlns:a16="http://schemas.microsoft.com/office/drawing/2014/main" id="{14666DFE-8028-43C5-88C8-BEEB401CAD07}"/>
              </a:ext>
            </a:extLst>
          </p:cNvPr>
          <p:cNvSpPr txBox="1">
            <a:spLocks/>
          </p:cNvSpPr>
          <p:nvPr/>
        </p:nvSpPr>
        <p:spPr>
          <a:xfrm>
            <a:off x="4572000" y="2128631"/>
            <a:ext cx="3613566" cy="40922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Cons</a:t>
            </a:r>
          </a:p>
          <a:p>
            <a:pPr marL="0" indent="0">
              <a:lnSpc>
                <a:spcPct val="80000"/>
              </a:lnSpc>
              <a:buNone/>
            </a:pPr>
            <a:r>
              <a:rPr lang="en-US" dirty="0"/>
              <a:t>Voter may not differentiate their support among candidates.</a:t>
            </a:r>
          </a:p>
          <a:p>
            <a:pPr marL="0" indent="0">
              <a:lnSpc>
                <a:spcPct val="80000"/>
              </a:lnSpc>
              <a:buNone/>
            </a:pPr>
            <a:endParaRPr lang="en-US" sz="800" dirty="0"/>
          </a:p>
          <a:p>
            <a:pPr marL="0" indent="0">
              <a:lnSpc>
                <a:spcPct val="80000"/>
              </a:lnSpc>
              <a:buFont typeface="Arial" panose="020B0604020202020204" pitchFamily="34" charset="0"/>
              <a:buNone/>
            </a:pPr>
            <a:r>
              <a:rPr lang="en-US" dirty="0"/>
              <a:t>Currently no enabling legislation in CO statute.</a:t>
            </a:r>
          </a:p>
          <a:p>
            <a:endParaRPr lang="en-US" dirty="0"/>
          </a:p>
        </p:txBody>
      </p:sp>
    </p:spTree>
    <p:extLst>
      <p:ext uri="{BB962C8B-B14F-4D97-AF65-F5344CB8AC3E}">
        <p14:creationId xmlns:p14="http://schemas.microsoft.com/office/powerpoint/2010/main" val="2835541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79A8-66C7-49AF-A178-B60962A820AC}"/>
              </a:ext>
            </a:extLst>
          </p:cNvPr>
          <p:cNvSpPr>
            <a:spLocks noGrp="1"/>
          </p:cNvSpPr>
          <p:nvPr>
            <p:ph type="title"/>
          </p:nvPr>
        </p:nvSpPr>
        <p:spPr/>
        <p:txBody>
          <a:bodyPr>
            <a:normAutofit/>
          </a:bodyPr>
          <a:lstStyle/>
          <a:p>
            <a:pPr algn="ctr"/>
            <a:r>
              <a:rPr lang="en-US" sz="6000" b="1" dirty="0"/>
              <a:t>Score Voting Ballot</a:t>
            </a:r>
          </a:p>
        </p:txBody>
      </p:sp>
      <p:sp>
        <p:nvSpPr>
          <p:cNvPr id="3" name="Content Placeholder 2">
            <a:extLst>
              <a:ext uri="{FF2B5EF4-FFF2-40B4-BE49-F238E27FC236}">
                <a16:creationId xmlns:a16="http://schemas.microsoft.com/office/drawing/2014/main" id="{BA331786-14C6-438C-8FD3-059F50C7DFA2}"/>
              </a:ext>
            </a:extLst>
          </p:cNvPr>
          <p:cNvSpPr>
            <a:spLocks noGrp="1"/>
          </p:cNvSpPr>
          <p:nvPr>
            <p:ph idx="1"/>
          </p:nvPr>
        </p:nvSpPr>
        <p:spPr>
          <a:xfrm>
            <a:off x="433953" y="1825625"/>
            <a:ext cx="8081397" cy="4351338"/>
          </a:xfrm>
        </p:spPr>
        <p:txBody>
          <a:bodyPr>
            <a:noAutofit/>
          </a:bodyPr>
          <a:lstStyle/>
          <a:p>
            <a:pPr marL="0" indent="0" fontAlgn="base">
              <a:buNone/>
            </a:pPr>
            <a:r>
              <a:rPr lang="en-US" sz="3000" dirty="0"/>
              <a:t>Rate EACH candidate.</a:t>
            </a:r>
          </a:p>
          <a:p>
            <a:pPr marL="0" indent="0" fontAlgn="base">
              <a:buNone/>
            </a:pPr>
            <a:r>
              <a:rPr lang="en-US" sz="3000" dirty="0"/>
              <a:t>	No support = 0    Maximum support = 5</a:t>
            </a:r>
          </a:p>
          <a:p>
            <a:pPr marL="0" indent="0" fontAlgn="base">
              <a:buNone/>
            </a:pPr>
            <a:endParaRPr lang="en-US" dirty="0"/>
          </a:p>
          <a:p>
            <a:pPr marL="0" indent="0" fontAlgn="base">
              <a:lnSpc>
                <a:spcPct val="100000"/>
              </a:lnSpc>
              <a:spcBef>
                <a:spcPts val="1200"/>
              </a:spcBef>
              <a:buNone/>
            </a:pPr>
            <a:r>
              <a:rPr lang="en-US" sz="3200" dirty="0"/>
              <a:t>sugar cookie</a:t>
            </a:r>
          </a:p>
          <a:p>
            <a:pPr marL="0" indent="0" fontAlgn="base">
              <a:lnSpc>
                <a:spcPct val="100000"/>
              </a:lnSpc>
              <a:spcBef>
                <a:spcPts val="1200"/>
              </a:spcBef>
              <a:buNone/>
            </a:pPr>
            <a:r>
              <a:rPr lang="en-US" sz="3200" dirty="0"/>
              <a:t>brownie</a:t>
            </a:r>
            <a:r>
              <a:rPr lang="en-US" sz="3000" dirty="0"/>
              <a:t>	</a:t>
            </a:r>
          </a:p>
          <a:p>
            <a:pPr marL="0" indent="0" fontAlgn="base">
              <a:lnSpc>
                <a:spcPct val="100000"/>
              </a:lnSpc>
              <a:spcBef>
                <a:spcPts val="1200"/>
              </a:spcBef>
              <a:buNone/>
            </a:pPr>
            <a:r>
              <a:rPr lang="en-US" sz="3200" dirty="0"/>
              <a:t>lemon bar</a:t>
            </a:r>
          </a:p>
          <a:p>
            <a:pPr marL="0" indent="0" fontAlgn="base">
              <a:lnSpc>
                <a:spcPct val="100000"/>
              </a:lnSpc>
              <a:spcBef>
                <a:spcPts val="1200"/>
              </a:spcBef>
              <a:buNone/>
            </a:pPr>
            <a:r>
              <a:rPr lang="en-US" sz="3200" dirty="0"/>
              <a:t>chocolate chip cookie</a:t>
            </a:r>
          </a:p>
          <a:p>
            <a:pPr marL="0" indent="0" fontAlgn="base">
              <a:lnSpc>
                <a:spcPct val="100000"/>
              </a:lnSpc>
              <a:spcBef>
                <a:spcPts val="1200"/>
              </a:spcBef>
              <a:buNone/>
            </a:pPr>
            <a:endParaRPr lang="en-US" dirty="0"/>
          </a:p>
        </p:txBody>
      </p:sp>
      <p:grpSp>
        <p:nvGrpSpPr>
          <p:cNvPr id="5" name="Group 4">
            <a:extLst>
              <a:ext uri="{FF2B5EF4-FFF2-40B4-BE49-F238E27FC236}">
                <a16:creationId xmlns:a16="http://schemas.microsoft.com/office/drawing/2014/main" id="{B05A9E80-9371-4624-8112-A4DEAD553F04}"/>
              </a:ext>
            </a:extLst>
          </p:cNvPr>
          <p:cNvGrpSpPr/>
          <p:nvPr/>
        </p:nvGrpSpPr>
        <p:grpSpPr>
          <a:xfrm>
            <a:off x="4375356" y="3525088"/>
            <a:ext cx="4044639" cy="414752"/>
            <a:chOff x="3651971" y="2935478"/>
            <a:chExt cx="3822821" cy="414752"/>
          </a:xfrm>
        </p:grpSpPr>
        <p:sp>
          <p:nvSpPr>
            <p:cNvPr id="10" name="Text Box 4">
              <a:extLst>
                <a:ext uri="{FF2B5EF4-FFF2-40B4-BE49-F238E27FC236}">
                  <a16:creationId xmlns:a16="http://schemas.microsoft.com/office/drawing/2014/main" id="{7D2D9A7E-5AD0-44FA-B1DA-74FF1581EE7A}"/>
                </a:ext>
              </a:extLst>
            </p:cNvPr>
            <p:cNvSpPr txBox="1"/>
            <p:nvPr/>
          </p:nvSpPr>
          <p:spPr>
            <a:xfrm>
              <a:off x="3651971" y="2935478"/>
              <a:ext cx="456165"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0</a:t>
              </a:r>
            </a:p>
          </p:txBody>
        </p:sp>
        <p:sp>
          <p:nvSpPr>
            <p:cNvPr id="14" name="Text Box 4">
              <a:extLst>
                <a:ext uri="{FF2B5EF4-FFF2-40B4-BE49-F238E27FC236}">
                  <a16:creationId xmlns:a16="http://schemas.microsoft.com/office/drawing/2014/main" id="{A0B044D4-0D63-4DB0-9ABA-B8B1E9F3ED37}"/>
                </a:ext>
              </a:extLst>
            </p:cNvPr>
            <p:cNvSpPr txBox="1"/>
            <p:nvPr/>
          </p:nvSpPr>
          <p:spPr>
            <a:xfrm>
              <a:off x="4327473" y="2935478"/>
              <a:ext cx="456165"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1</a:t>
              </a:r>
            </a:p>
          </p:txBody>
        </p:sp>
        <p:sp>
          <p:nvSpPr>
            <p:cNvPr id="24" name="Text Box 4">
              <a:extLst>
                <a:ext uri="{FF2B5EF4-FFF2-40B4-BE49-F238E27FC236}">
                  <a16:creationId xmlns:a16="http://schemas.microsoft.com/office/drawing/2014/main" id="{FE506108-969D-421A-81D9-659F3986D5B1}"/>
                </a:ext>
              </a:extLst>
            </p:cNvPr>
            <p:cNvSpPr txBox="1"/>
            <p:nvPr/>
          </p:nvSpPr>
          <p:spPr>
            <a:xfrm>
              <a:off x="4976419" y="2935478"/>
              <a:ext cx="457200"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2</a:t>
              </a:r>
            </a:p>
          </p:txBody>
        </p:sp>
        <p:sp>
          <p:nvSpPr>
            <p:cNvPr id="28" name="Text Box 4">
              <a:extLst>
                <a:ext uri="{FF2B5EF4-FFF2-40B4-BE49-F238E27FC236}">
                  <a16:creationId xmlns:a16="http://schemas.microsoft.com/office/drawing/2014/main" id="{09DD066C-2FEA-4F02-B06B-7E269F7F155A}"/>
                </a:ext>
              </a:extLst>
            </p:cNvPr>
            <p:cNvSpPr txBox="1"/>
            <p:nvPr/>
          </p:nvSpPr>
          <p:spPr>
            <a:xfrm>
              <a:off x="5636485" y="2935478"/>
              <a:ext cx="457200"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3</a:t>
              </a:r>
            </a:p>
          </p:txBody>
        </p:sp>
        <p:sp>
          <p:nvSpPr>
            <p:cNvPr id="36" name="Text Box 4">
              <a:extLst>
                <a:ext uri="{FF2B5EF4-FFF2-40B4-BE49-F238E27FC236}">
                  <a16:creationId xmlns:a16="http://schemas.microsoft.com/office/drawing/2014/main" id="{AD281528-A34D-EB40-BDD1-05C674909720}"/>
                </a:ext>
              </a:extLst>
            </p:cNvPr>
            <p:cNvSpPr txBox="1"/>
            <p:nvPr/>
          </p:nvSpPr>
          <p:spPr>
            <a:xfrm>
              <a:off x="6330184" y="2935478"/>
              <a:ext cx="456165"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4</a:t>
              </a:r>
            </a:p>
          </p:txBody>
        </p:sp>
        <p:sp>
          <p:nvSpPr>
            <p:cNvPr id="37" name="Text Box 4">
              <a:extLst>
                <a:ext uri="{FF2B5EF4-FFF2-40B4-BE49-F238E27FC236}">
                  <a16:creationId xmlns:a16="http://schemas.microsoft.com/office/drawing/2014/main" id="{6B855BCB-4F42-4E48-BECE-A25AF33495A8}"/>
                </a:ext>
              </a:extLst>
            </p:cNvPr>
            <p:cNvSpPr txBox="1"/>
            <p:nvPr/>
          </p:nvSpPr>
          <p:spPr>
            <a:xfrm>
              <a:off x="7018627" y="2935478"/>
              <a:ext cx="456165"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5</a:t>
              </a:r>
            </a:p>
          </p:txBody>
        </p:sp>
      </p:grpSp>
      <p:grpSp>
        <p:nvGrpSpPr>
          <p:cNvPr id="8" name="Group 7">
            <a:extLst>
              <a:ext uri="{FF2B5EF4-FFF2-40B4-BE49-F238E27FC236}">
                <a16:creationId xmlns:a16="http://schemas.microsoft.com/office/drawing/2014/main" id="{B6E8DAF1-D381-44FA-85EF-C7DC4F5A923F}"/>
              </a:ext>
            </a:extLst>
          </p:cNvPr>
          <p:cNvGrpSpPr/>
          <p:nvPr/>
        </p:nvGrpSpPr>
        <p:grpSpPr>
          <a:xfrm>
            <a:off x="201727" y="256995"/>
            <a:ext cx="1815095" cy="365125"/>
            <a:chOff x="4863668" y="1887232"/>
            <a:chExt cx="1815095" cy="365125"/>
          </a:xfrm>
        </p:grpSpPr>
        <p:sp>
          <p:nvSpPr>
            <p:cNvPr id="19" name="Star: 5 Points 18">
              <a:extLst>
                <a:ext uri="{FF2B5EF4-FFF2-40B4-BE49-F238E27FC236}">
                  <a16:creationId xmlns:a16="http://schemas.microsoft.com/office/drawing/2014/main" id="{158C22BB-EDEE-4E31-90E9-EFE4A081D3F1}"/>
                </a:ext>
              </a:extLst>
            </p:cNvPr>
            <p:cNvSpPr/>
            <p:nvPr/>
          </p:nvSpPr>
          <p:spPr>
            <a:xfrm>
              <a:off x="4863668" y="1887232"/>
              <a:ext cx="325591" cy="365125"/>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tar: 5 Points 21">
              <a:extLst>
                <a:ext uri="{FF2B5EF4-FFF2-40B4-BE49-F238E27FC236}">
                  <a16:creationId xmlns:a16="http://schemas.microsoft.com/office/drawing/2014/main" id="{386C7B6F-41A1-4B8B-91B4-4DD4B844FB9C}"/>
                </a:ext>
              </a:extLst>
            </p:cNvPr>
            <p:cNvSpPr/>
            <p:nvPr/>
          </p:nvSpPr>
          <p:spPr>
            <a:xfrm>
              <a:off x="5254546" y="1887232"/>
              <a:ext cx="325591" cy="365125"/>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tar: 5 Points 24">
              <a:extLst>
                <a:ext uri="{FF2B5EF4-FFF2-40B4-BE49-F238E27FC236}">
                  <a16:creationId xmlns:a16="http://schemas.microsoft.com/office/drawing/2014/main" id="{5EEF3622-0F9C-4994-91B9-9449E38E90FC}"/>
                </a:ext>
              </a:extLst>
            </p:cNvPr>
            <p:cNvSpPr/>
            <p:nvPr/>
          </p:nvSpPr>
          <p:spPr>
            <a:xfrm>
              <a:off x="5645424" y="1887232"/>
              <a:ext cx="325591" cy="365125"/>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tar: 5 Points 24">
              <a:extLst>
                <a:ext uri="{FF2B5EF4-FFF2-40B4-BE49-F238E27FC236}">
                  <a16:creationId xmlns:a16="http://schemas.microsoft.com/office/drawing/2014/main" id="{BD64353E-0463-8944-B571-4B801BD962C9}"/>
                </a:ext>
              </a:extLst>
            </p:cNvPr>
            <p:cNvSpPr/>
            <p:nvPr/>
          </p:nvSpPr>
          <p:spPr>
            <a:xfrm>
              <a:off x="5999298" y="1887232"/>
              <a:ext cx="325591" cy="365125"/>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tar: 5 Points 24">
              <a:extLst>
                <a:ext uri="{FF2B5EF4-FFF2-40B4-BE49-F238E27FC236}">
                  <a16:creationId xmlns:a16="http://schemas.microsoft.com/office/drawing/2014/main" id="{EF6C2ABF-A589-5844-9367-E07D30DAAFE5}"/>
                </a:ext>
              </a:extLst>
            </p:cNvPr>
            <p:cNvSpPr/>
            <p:nvPr/>
          </p:nvSpPr>
          <p:spPr>
            <a:xfrm>
              <a:off x="6353172" y="1887232"/>
              <a:ext cx="325591" cy="365125"/>
            </a:xfrm>
            <a:prstGeom prst="star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AFBF7553-9F96-224A-AE41-A183E484B16D}"/>
              </a:ext>
            </a:extLst>
          </p:cNvPr>
          <p:cNvGrpSpPr/>
          <p:nvPr/>
        </p:nvGrpSpPr>
        <p:grpSpPr>
          <a:xfrm>
            <a:off x="4375356" y="4173424"/>
            <a:ext cx="4044639" cy="414752"/>
            <a:chOff x="4713730" y="4111432"/>
            <a:chExt cx="4044639" cy="414752"/>
          </a:xfrm>
        </p:grpSpPr>
        <p:sp>
          <p:nvSpPr>
            <p:cNvPr id="44" name="Text Box 4">
              <a:extLst>
                <a:ext uri="{FF2B5EF4-FFF2-40B4-BE49-F238E27FC236}">
                  <a16:creationId xmlns:a16="http://schemas.microsoft.com/office/drawing/2014/main" id="{C459DE62-22D8-DA41-91B1-E1CA5F6FD1A7}"/>
                </a:ext>
              </a:extLst>
            </p:cNvPr>
            <p:cNvSpPr txBox="1"/>
            <p:nvPr/>
          </p:nvSpPr>
          <p:spPr>
            <a:xfrm>
              <a:off x="4713730" y="4111432"/>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0</a:t>
              </a:r>
            </a:p>
          </p:txBody>
        </p:sp>
        <p:sp>
          <p:nvSpPr>
            <p:cNvPr id="45" name="Text Box 4">
              <a:extLst>
                <a:ext uri="{FF2B5EF4-FFF2-40B4-BE49-F238E27FC236}">
                  <a16:creationId xmlns:a16="http://schemas.microsoft.com/office/drawing/2014/main" id="{D4C426B2-025D-AC40-8D7A-6DFF7C7A5506}"/>
                </a:ext>
              </a:extLst>
            </p:cNvPr>
            <p:cNvSpPr txBox="1"/>
            <p:nvPr/>
          </p:nvSpPr>
          <p:spPr>
            <a:xfrm>
              <a:off x="5428428" y="4111432"/>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1</a:t>
              </a:r>
            </a:p>
          </p:txBody>
        </p:sp>
        <p:sp>
          <p:nvSpPr>
            <p:cNvPr id="46" name="Text Box 4">
              <a:extLst>
                <a:ext uri="{FF2B5EF4-FFF2-40B4-BE49-F238E27FC236}">
                  <a16:creationId xmlns:a16="http://schemas.microsoft.com/office/drawing/2014/main" id="{A3A24DDA-4229-4C40-A1D0-179C4E0E56B7}"/>
                </a:ext>
              </a:extLst>
            </p:cNvPr>
            <p:cNvSpPr txBox="1"/>
            <p:nvPr/>
          </p:nvSpPr>
          <p:spPr>
            <a:xfrm>
              <a:off x="6115029" y="4111432"/>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2</a:t>
              </a:r>
            </a:p>
          </p:txBody>
        </p:sp>
        <p:sp>
          <p:nvSpPr>
            <p:cNvPr id="47" name="Text Box 4">
              <a:extLst>
                <a:ext uri="{FF2B5EF4-FFF2-40B4-BE49-F238E27FC236}">
                  <a16:creationId xmlns:a16="http://schemas.microsoft.com/office/drawing/2014/main" id="{58DA6481-05D8-D042-8573-C5359AE93E2F}"/>
                </a:ext>
              </a:extLst>
            </p:cNvPr>
            <p:cNvSpPr txBox="1"/>
            <p:nvPr/>
          </p:nvSpPr>
          <p:spPr>
            <a:xfrm>
              <a:off x="6813395" y="4111432"/>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3</a:t>
              </a:r>
            </a:p>
          </p:txBody>
        </p:sp>
        <p:sp>
          <p:nvSpPr>
            <p:cNvPr id="48" name="Text Box 4">
              <a:extLst>
                <a:ext uri="{FF2B5EF4-FFF2-40B4-BE49-F238E27FC236}">
                  <a16:creationId xmlns:a16="http://schemas.microsoft.com/office/drawing/2014/main" id="{F2EA4641-FD03-1B47-B6B8-65432E62CA73}"/>
                </a:ext>
              </a:extLst>
            </p:cNvPr>
            <p:cNvSpPr txBox="1"/>
            <p:nvPr/>
          </p:nvSpPr>
          <p:spPr>
            <a:xfrm>
              <a:off x="7547345" y="4111432"/>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4</a:t>
              </a:r>
            </a:p>
          </p:txBody>
        </p:sp>
        <p:sp>
          <p:nvSpPr>
            <p:cNvPr id="49" name="Text Box 4">
              <a:extLst>
                <a:ext uri="{FF2B5EF4-FFF2-40B4-BE49-F238E27FC236}">
                  <a16:creationId xmlns:a16="http://schemas.microsoft.com/office/drawing/2014/main" id="{08D11025-A593-F747-9B29-7594DEE35615}"/>
                </a:ext>
              </a:extLst>
            </p:cNvPr>
            <p:cNvSpPr txBox="1"/>
            <p:nvPr/>
          </p:nvSpPr>
          <p:spPr>
            <a:xfrm>
              <a:off x="8275735" y="4111432"/>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5</a:t>
              </a:r>
            </a:p>
          </p:txBody>
        </p:sp>
      </p:grpSp>
      <p:grpSp>
        <p:nvGrpSpPr>
          <p:cNvPr id="6" name="Group 5">
            <a:extLst>
              <a:ext uri="{FF2B5EF4-FFF2-40B4-BE49-F238E27FC236}">
                <a16:creationId xmlns:a16="http://schemas.microsoft.com/office/drawing/2014/main" id="{2AB7E39D-7987-5449-A231-DCD8F31D89A0}"/>
              </a:ext>
            </a:extLst>
          </p:cNvPr>
          <p:cNvGrpSpPr/>
          <p:nvPr/>
        </p:nvGrpSpPr>
        <p:grpSpPr>
          <a:xfrm>
            <a:off x="4375356" y="4808861"/>
            <a:ext cx="4044639" cy="414752"/>
            <a:chOff x="4729228" y="4669379"/>
            <a:chExt cx="4044639" cy="414752"/>
          </a:xfrm>
        </p:grpSpPr>
        <p:sp>
          <p:nvSpPr>
            <p:cNvPr id="50" name="Text Box 4">
              <a:extLst>
                <a:ext uri="{FF2B5EF4-FFF2-40B4-BE49-F238E27FC236}">
                  <a16:creationId xmlns:a16="http://schemas.microsoft.com/office/drawing/2014/main" id="{7039F04F-F943-BD41-A7D9-47F41D669FE2}"/>
                </a:ext>
              </a:extLst>
            </p:cNvPr>
            <p:cNvSpPr txBox="1"/>
            <p:nvPr/>
          </p:nvSpPr>
          <p:spPr>
            <a:xfrm>
              <a:off x="4729228" y="4669379"/>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0</a:t>
              </a:r>
            </a:p>
          </p:txBody>
        </p:sp>
        <p:sp>
          <p:nvSpPr>
            <p:cNvPr id="51" name="Text Box 4">
              <a:extLst>
                <a:ext uri="{FF2B5EF4-FFF2-40B4-BE49-F238E27FC236}">
                  <a16:creationId xmlns:a16="http://schemas.microsoft.com/office/drawing/2014/main" id="{6C00C624-043B-7546-A1ED-270EF5EAFAA6}"/>
                </a:ext>
              </a:extLst>
            </p:cNvPr>
            <p:cNvSpPr txBox="1"/>
            <p:nvPr/>
          </p:nvSpPr>
          <p:spPr>
            <a:xfrm>
              <a:off x="5443926" y="4669379"/>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1</a:t>
              </a:r>
            </a:p>
          </p:txBody>
        </p:sp>
        <p:sp>
          <p:nvSpPr>
            <p:cNvPr id="52" name="Text Box 4">
              <a:extLst>
                <a:ext uri="{FF2B5EF4-FFF2-40B4-BE49-F238E27FC236}">
                  <a16:creationId xmlns:a16="http://schemas.microsoft.com/office/drawing/2014/main" id="{BAC0591E-E86F-D64F-BF58-3D5FACF58F9F}"/>
                </a:ext>
              </a:extLst>
            </p:cNvPr>
            <p:cNvSpPr txBox="1"/>
            <p:nvPr/>
          </p:nvSpPr>
          <p:spPr>
            <a:xfrm>
              <a:off x="6130527" y="4669379"/>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2</a:t>
              </a:r>
            </a:p>
          </p:txBody>
        </p:sp>
        <p:sp>
          <p:nvSpPr>
            <p:cNvPr id="53" name="Text Box 4">
              <a:extLst>
                <a:ext uri="{FF2B5EF4-FFF2-40B4-BE49-F238E27FC236}">
                  <a16:creationId xmlns:a16="http://schemas.microsoft.com/office/drawing/2014/main" id="{423536B8-A4DE-9545-9950-CE3DDA48C269}"/>
                </a:ext>
              </a:extLst>
            </p:cNvPr>
            <p:cNvSpPr txBox="1"/>
            <p:nvPr/>
          </p:nvSpPr>
          <p:spPr>
            <a:xfrm>
              <a:off x="6828893" y="4669379"/>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3</a:t>
              </a:r>
            </a:p>
          </p:txBody>
        </p:sp>
        <p:sp>
          <p:nvSpPr>
            <p:cNvPr id="54" name="Text Box 4">
              <a:extLst>
                <a:ext uri="{FF2B5EF4-FFF2-40B4-BE49-F238E27FC236}">
                  <a16:creationId xmlns:a16="http://schemas.microsoft.com/office/drawing/2014/main" id="{0256710A-772A-834A-ABF7-CDCC9165876B}"/>
                </a:ext>
              </a:extLst>
            </p:cNvPr>
            <p:cNvSpPr txBox="1"/>
            <p:nvPr/>
          </p:nvSpPr>
          <p:spPr>
            <a:xfrm>
              <a:off x="7562843" y="4669379"/>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4</a:t>
              </a:r>
            </a:p>
          </p:txBody>
        </p:sp>
        <p:sp>
          <p:nvSpPr>
            <p:cNvPr id="55" name="Text Box 4">
              <a:extLst>
                <a:ext uri="{FF2B5EF4-FFF2-40B4-BE49-F238E27FC236}">
                  <a16:creationId xmlns:a16="http://schemas.microsoft.com/office/drawing/2014/main" id="{697F4DCA-1892-C841-9D11-E3F3F0511076}"/>
                </a:ext>
              </a:extLst>
            </p:cNvPr>
            <p:cNvSpPr txBox="1"/>
            <p:nvPr/>
          </p:nvSpPr>
          <p:spPr>
            <a:xfrm>
              <a:off x="8291233" y="4669379"/>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5</a:t>
              </a:r>
            </a:p>
          </p:txBody>
        </p:sp>
      </p:grpSp>
      <p:grpSp>
        <p:nvGrpSpPr>
          <p:cNvPr id="4" name="Group 3">
            <a:extLst>
              <a:ext uri="{FF2B5EF4-FFF2-40B4-BE49-F238E27FC236}">
                <a16:creationId xmlns:a16="http://schemas.microsoft.com/office/drawing/2014/main" id="{0669ECB6-8E5B-5940-8AEC-C4D54A174109}"/>
              </a:ext>
            </a:extLst>
          </p:cNvPr>
          <p:cNvGrpSpPr/>
          <p:nvPr/>
        </p:nvGrpSpPr>
        <p:grpSpPr>
          <a:xfrm>
            <a:off x="4375356" y="5475277"/>
            <a:ext cx="4044639" cy="414752"/>
            <a:chOff x="4744728" y="5242807"/>
            <a:chExt cx="4044639" cy="414752"/>
          </a:xfrm>
        </p:grpSpPr>
        <p:sp>
          <p:nvSpPr>
            <p:cNvPr id="56" name="Text Box 4">
              <a:extLst>
                <a:ext uri="{FF2B5EF4-FFF2-40B4-BE49-F238E27FC236}">
                  <a16:creationId xmlns:a16="http://schemas.microsoft.com/office/drawing/2014/main" id="{AE24AAC2-CACF-8A44-8266-0CC29546E138}"/>
                </a:ext>
              </a:extLst>
            </p:cNvPr>
            <p:cNvSpPr txBox="1"/>
            <p:nvPr/>
          </p:nvSpPr>
          <p:spPr>
            <a:xfrm>
              <a:off x="4744728" y="5242807"/>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0</a:t>
              </a:r>
            </a:p>
          </p:txBody>
        </p:sp>
        <p:sp>
          <p:nvSpPr>
            <p:cNvPr id="57" name="Text Box 4">
              <a:extLst>
                <a:ext uri="{FF2B5EF4-FFF2-40B4-BE49-F238E27FC236}">
                  <a16:creationId xmlns:a16="http://schemas.microsoft.com/office/drawing/2014/main" id="{CBCF5EC5-657E-194D-8F78-EE0CDC1767BC}"/>
                </a:ext>
              </a:extLst>
            </p:cNvPr>
            <p:cNvSpPr txBox="1"/>
            <p:nvPr/>
          </p:nvSpPr>
          <p:spPr>
            <a:xfrm>
              <a:off x="5459426" y="5242807"/>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1</a:t>
              </a:r>
            </a:p>
          </p:txBody>
        </p:sp>
        <p:sp>
          <p:nvSpPr>
            <p:cNvPr id="58" name="Text Box 4">
              <a:extLst>
                <a:ext uri="{FF2B5EF4-FFF2-40B4-BE49-F238E27FC236}">
                  <a16:creationId xmlns:a16="http://schemas.microsoft.com/office/drawing/2014/main" id="{161676EB-A3AE-314A-933F-D17A1CF04274}"/>
                </a:ext>
              </a:extLst>
            </p:cNvPr>
            <p:cNvSpPr txBox="1"/>
            <p:nvPr/>
          </p:nvSpPr>
          <p:spPr>
            <a:xfrm>
              <a:off x="6146027" y="5242807"/>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2</a:t>
              </a:r>
            </a:p>
          </p:txBody>
        </p:sp>
        <p:sp>
          <p:nvSpPr>
            <p:cNvPr id="59" name="Text Box 4">
              <a:extLst>
                <a:ext uri="{FF2B5EF4-FFF2-40B4-BE49-F238E27FC236}">
                  <a16:creationId xmlns:a16="http://schemas.microsoft.com/office/drawing/2014/main" id="{113A6F5C-4ADE-CB48-AD24-75F701D734FC}"/>
                </a:ext>
              </a:extLst>
            </p:cNvPr>
            <p:cNvSpPr txBox="1"/>
            <p:nvPr/>
          </p:nvSpPr>
          <p:spPr>
            <a:xfrm>
              <a:off x="6844393" y="5242807"/>
              <a:ext cx="483729"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3</a:t>
              </a:r>
            </a:p>
          </p:txBody>
        </p:sp>
        <p:sp>
          <p:nvSpPr>
            <p:cNvPr id="60" name="Text Box 4">
              <a:extLst>
                <a:ext uri="{FF2B5EF4-FFF2-40B4-BE49-F238E27FC236}">
                  <a16:creationId xmlns:a16="http://schemas.microsoft.com/office/drawing/2014/main" id="{9BFE22A8-0429-E340-A4E1-0AB682AC9ABE}"/>
                </a:ext>
              </a:extLst>
            </p:cNvPr>
            <p:cNvSpPr txBox="1"/>
            <p:nvPr/>
          </p:nvSpPr>
          <p:spPr>
            <a:xfrm>
              <a:off x="7578343" y="5242807"/>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4</a:t>
              </a:r>
            </a:p>
          </p:txBody>
        </p:sp>
        <p:sp>
          <p:nvSpPr>
            <p:cNvPr id="61" name="Text Box 4">
              <a:extLst>
                <a:ext uri="{FF2B5EF4-FFF2-40B4-BE49-F238E27FC236}">
                  <a16:creationId xmlns:a16="http://schemas.microsoft.com/office/drawing/2014/main" id="{83EA19E5-B7AF-F240-99AE-894A129AF119}"/>
                </a:ext>
              </a:extLst>
            </p:cNvPr>
            <p:cNvSpPr txBox="1"/>
            <p:nvPr/>
          </p:nvSpPr>
          <p:spPr>
            <a:xfrm>
              <a:off x="8306733" y="5242807"/>
              <a:ext cx="482634" cy="414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defRPr/>
              </a:pPr>
              <a:r>
                <a:rPr lang="en-US" sz="2400" kern="0" dirty="0">
                  <a:solidFill>
                    <a:sysClr val="windowText" lastClr="000000"/>
                  </a:solidFill>
                  <a:latin typeface="Calibri" panose="020F0502020204030204"/>
                  <a:ea typeface="SimSun" panose="02010600030101010101" pitchFamily="2" charset="-122"/>
                  <a:cs typeface="Times New Roman" panose="02020603050405020304" pitchFamily="18" charset="0"/>
                </a:rPr>
                <a:t>5</a:t>
              </a:r>
            </a:p>
          </p:txBody>
        </p:sp>
      </p:grpSp>
      <p:sp>
        <p:nvSpPr>
          <p:cNvPr id="38" name="Slide Number Placeholder 7">
            <a:extLst>
              <a:ext uri="{FF2B5EF4-FFF2-40B4-BE49-F238E27FC236}">
                <a16:creationId xmlns:a16="http://schemas.microsoft.com/office/drawing/2014/main" id="{24AD193D-29B7-4E81-AB6C-EED58164A254}"/>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16</a:t>
            </a:fld>
            <a:endParaRPr lang="en-US" dirty="0"/>
          </a:p>
        </p:txBody>
      </p:sp>
    </p:spTree>
    <p:extLst>
      <p:ext uri="{BB962C8B-B14F-4D97-AF65-F5344CB8AC3E}">
        <p14:creationId xmlns:p14="http://schemas.microsoft.com/office/powerpoint/2010/main" val="317581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9058" y="789709"/>
            <a:ext cx="7741627" cy="5480987"/>
          </a:xfrm>
        </p:spPr>
        <p:txBody>
          <a:bodyPr>
            <a:noAutofit/>
          </a:bodyPr>
          <a:lstStyle/>
          <a:p>
            <a:pPr>
              <a:lnSpc>
                <a:spcPct val="100000"/>
              </a:lnSpc>
              <a:spcBef>
                <a:spcPts val="0"/>
              </a:spcBef>
            </a:pPr>
            <a:r>
              <a:rPr lang="en-US" sz="6000" b="1" dirty="0"/>
              <a:t>Multi-Member Board Elections – 2 Types</a:t>
            </a:r>
          </a:p>
          <a:p>
            <a:pPr>
              <a:lnSpc>
                <a:spcPct val="100000"/>
              </a:lnSpc>
              <a:spcBef>
                <a:spcPts val="0"/>
              </a:spcBef>
            </a:pPr>
            <a:endParaRPr lang="en-US" sz="6000" dirty="0"/>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17</a:t>
            </a:fld>
            <a:endParaRPr lang="en-US" dirty="0"/>
          </a:p>
        </p:txBody>
      </p:sp>
      <p:grpSp>
        <p:nvGrpSpPr>
          <p:cNvPr id="11" name="Group 10">
            <a:extLst>
              <a:ext uri="{FF2B5EF4-FFF2-40B4-BE49-F238E27FC236}">
                <a16:creationId xmlns:a16="http://schemas.microsoft.com/office/drawing/2014/main" id="{F749FB3E-5C22-4F98-BCE0-BBA274B0CE3D}"/>
              </a:ext>
            </a:extLst>
          </p:cNvPr>
          <p:cNvGrpSpPr/>
          <p:nvPr/>
        </p:nvGrpSpPr>
        <p:grpSpPr>
          <a:xfrm>
            <a:off x="1178028" y="2828835"/>
            <a:ext cx="5352284" cy="3239456"/>
            <a:chOff x="2050026" y="3038168"/>
            <a:chExt cx="5352284" cy="2787445"/>
          </a:xfrm>
        </p:grpSpPr>
        <p:sp>
          <p:nvSpPr>
            <p:cNvPr id="2" name="Oval 1">
              <a:extLst>
                <a:ext uri="{FF2B5EF4-FFF2-40B4-BE49-F238E27FC236}">
                  <a16:creationId xmlns:a16="http://schemas.microsoft.com/office/drawing/2014/main" id="{C3BD9B85-C8AB-4347-B507-2527A9E4E510}"/>
                </a:ext>
              </a:extLst>
            </p:cNvPr>
            <p:cNvSpPr/>
            <p:nvPr/>
          </p:nvSpPr>
          <p:spPr>
            <a:xfrm>
              <a:off x="2050026" y="3038168"/>
              <a:ext cx="5279922" cy="27874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E7A7248D-027E-4B08-8DF3-8C12EAFF47D0}"/>
                </a:ext>
              </a:extLst>
            </p:cNvPr>
            <p:cNvCxnSpPr>
              <a:cxnSpLocks/>
              <a:endCxn id="2" idx="4"/>
            </p:cNvCxnSpPr>
            <p:nvPr/>
          </p:nvCxnSpPr>
          <p:spPr>
            <a:xfrm flipH="1">
              <a:off x="4689987" y="4700132"/>
              <a:ext cx="19295" cy="1125481"/>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57CA095-3D95-46F6-A944-01785A53850F}"/>
                </a:ext>
              </a:extLst>
            </p:cNvPr>
            <p:cNvSpPr txBox="1"/>
            <p:nvPr/>
          </p:nvSpPr>
          <p:spPr>
            <a:xfrm>
              <a:off x="2992040" y="3451120"/>
              <a:ext cx="1976285" cy="1774372"/>
            </a:xfrm>
            <a:prstGeom prst="rect">
              <a:avLst/>
            </a:prstGeom>
            <a:noFill/>
          </p:spPr>
          <p:txBody>
            <a:bodyPr wrap="square" rtlCol="0">
              <a:spAutoFit/>
            </a:bodyPr>
            <a:lstStyle/>
            <a:p>
              <a:r>
                <a:rPr lang="en-US" sz="3200" dirty="0"/>
                <a:t>Single-Winner</a:t>
              </a:r>
              <a:br>
                <a:rPr lang="en-US" sz="3200" dirty="0"/>
              </a:br>
              <a:r>
                <a:rPr lang="en-US" sz="3200" dirty="0"/>
                <a:t>(Ward)        Contests</a:t>
              </a:r>
            </a:p>
          </p:txBody>
        </p:sp>
        <p:sp>
          <p:nvSpPr>
            <p:cNvPr id="9" name="TextBox 8">
              <a:extLst>
                <a:ext uri="{FF2B5EF4-FFF2-40B4-BE49-F238E27FC236}">
                  <a16:creationId xmlns:a16="http://schemas.microsoft.com/office/drawing/2014/main" id="{30B14F3D-2633-4455-A0BC-1D8FE9DDAEC4}"/>
                </a:ext>
              </a:extLst>
            </p:cNvPr>
            <p:cNvSpPr txBox="1"/>
            <p:nvPr/>
          </p:nvSpPr>
          <p:spPr>
            <a:xfrm>
              <a:off x="5158724" y="3443747"/>
              <a:ext cx="1976285" cy="1774372"/>
            </a:xfrm>
            <a:prstGeom prst="rect">
              <a:avLst/>
            </a:prstGeom>
            <a:noFill/>
          </p:spPr>
          <p:txBody>
            <a:bodyPr wrap="square" rtlCol="0">
              <a:spAutoFit/>
            </a:bodyPr>
            <a:lstStyle/>
            <a:p>
              <a:r>
                <a:rPr lang="en-US" sz="3200" dirty="0"/>
                <a:t>Multi-Winner  </a:t>
              </a:r>
            </a:p>
            <a:p>
              <a:r>
                <a:rPr lang="en-US" sz="3200" dirty="0"/>
                <a:t>At Large Contests</a:t>
              </a:r>
            </a:p>
          </p:txBody>
        </p:sp>
        <p:sp>
          <p:nvSpPr>
            <p:cNvPr id="10" name="Arrow: Right 9">
              <a:extLst>
                <a:ext uri="{FF2B5EF4-FFF2-40B4-BE49-F238E27FC236}">
                  <a16:creationId xmlns:a16="http://schemas.microsoft.com/office/drawing/2014/main" id="{D08E92E8-F77D-4A28-ADE2-09073C7168DC}"/>
                </a:ext>
              </a:extLst>
            </p:cNvPr>
            <p:cNvSpPr/>
            <p:nvPr/>
          </p:nvSpPr>
          <p:spPr>
            <a:xfrm rot="9068632">
              <a:off x="6564316" y="3632507"/>
              <a:ext cx="837994" cy="5188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TextBox 12">
            <a:extLst>
              <a:ext uri="{FF2B5EF4-FFF2-40B4-BE49-F238E27FC236}">
                <a16:creationId xmlns:a16="http://schemas.microsoft.com/office/drawing/2014/main" id="{9D629F12-2591-41F5-B161-302A982EF24D}"/>
              </a:ext>
            </a:extLst>
          </p:cNvPr>
          <p:cNvSpPr txBox="1"/>
          <p:nvPr/>
        </p:nvSpPr>
        <p:spPr>
          <a:xfrm>
            <a:off x="6603494" y="2828835"/>
            <a:ext cx="2472295" cy="1384995"/>
          </a:xfrm>
          <a:prstGeom prst="rect">
            <a:avLst/>
          </a:prstGeom>
          <a:noFill/>
        </p:spPr>
        <p:txBody>
          <a:bodyPr wrap="square" rtlCol="0">
            <a:spAutoFit/>
          </a:bodyPr>
          <a:lstStyle/>
          <a:p>
            <a:r>
              <a:rPr lang="en-US" sz="2800" dirty="0"/>
              <a:t>Can Promote </a:t>
            </a:r>
            <a:r>
              <a:rPr lang="en-US" sz="2800" b="1" dirty="0"/>
              <a:t>Proportional Representation</a:t>
            </a:r>
          </a:p>
        </p:txBody>
      </p:sp>
      <p:sp>
        <p:nvSpPr>
          <p:cNvPr id="12" name="TextBox 11">
            <a:extLst>
              <a:ext uri="{FF2B5EF4-FFF2-40B4-BE49-F238E27FC236}">
                <a16:creationId xmlns:a16="http://schemas.microsoft.com/office/drawing/2014/main" id="{F3AED455-3442-B941-8D22-F0B27FE8B855}"/>
              </a:ext>
            </a:extLst>
          </p:cNvPr>
          <p:cNvSpPr txBox="1"/>
          <p:nvPr/>
        </p:nvSpPr>
        <p:spPr>
          <a:xfrm rot="20484666">
            <a:off x="4860431" y="5357448"/>
            <a:ext cx="3822051" cy="461665"/>
          </a:xfrm>
          <a:prstGeom prst="rect">
            <a:avLst/>
          </a:prstGeom>
          <a:noFill/>
        </p:spPr>
        <p:txBody>
          <a:bodyPr wrap="square" rtlCol="0">
            <a:spAutoFit/>
          </a:bodyPr>
          <a:lstStyle/>
          <a:p>
            <a:r>
              <a:rPr lang="en-US" sz="2400" b="1" dirty="0">
                <a:solidFill>
                  <a:srgbClr val="FF0000"/>
                </a:solidFill>
              </a:rPr>
              <a:t>Bye-Bye, Gerrymandering!</a:t>
            </a:r>
          </a:p>
        </p:txBody>
      </p:sp>
      <p:sp>
        <p:nvSpPr>
          <p:cNvPr id="4" name="TextBox 3">
            <a:extLst>
              <a:ext uri="{FF2B5EF4-FFF2-40B4-BE49-F238E27FC236}">
                <a16:creationId xmlns:a16="http://schemas.microsoft.com/office/drawing/2014/main" id="{AE037F6B-90F8-5541-BB75-64596527667E}"/>
              </a:ext>
            </a:extLst>
          </p:cNvPr>
          <p:cNvSpPr txBox="1"/>
          <p:nvPr/>
        </p:nvSpPr>
        <p:spPr>
          <a:xfrm>
            <a:off x="3344799" y="4037891"/>
            <a:ext cx="984358" cy="707886"/>
          </a:xfrm>
          <a:prstGeom prst="rect">
            <a:avLst/>
          </a:prstGeom>
          <a:noFill/>
        </p:spPr>
        <p:txBody>
          <a:bodyPr wrap="square" rtlCol="0">
            <a:spAutoFit/>
          </a:bodyPr>
          <a:lstStyle/>
          <a:p>
            <a:r>
              <a:rPr lang="en-US" sz="4000" dirty="0"/>
              <a:t> </a:t>
            </a:r>
            <a:r>
              <a:rPr lang="en-US" sz="4000" dirty="0">
                <a:solidFill>
                  <a:srgbClr val="7030A0"/>
                </a:solidFill>
              </a:rPr>
              <a:t>VS</a:t>
            </a:r>
          </a:p>
        </p:txBody>
      </p:sp>
      <p:cxnSp>
        <p:nvCxnSpPr>
          <p:cNvPr id="15" name="Straight Connector 14">
            <a:extLst>
              <a:ext uri="{FF2B5EF4-FFF2-40B4-BE49-F238E27FC236}">
                <a16:creationId xmlns:a16="http://schemas.microsoft.com/office/drawing/2014/main" id="{45648C4C-8F79-6145-9634-978B578F1358}"/>
              </a:ext>
            </a:extLst>
          </p:cNvPr>
          <p:cNvCxnSpPr>
            <a:cxnSpLocks/>
          </p:cNvCxnSpPr>
          <p:nvPr/>
        </p:nvCxnSpPr>
        <p:spPr>
          <a:xfrm flipH="1">
            <a:off x="3865700" y="2852408"/>
            <a:ext cx="1" cy="118548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9555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BDB6BC5-835D-44C8-89AA-3584611EE40E}"/>
              </a:ext>
            </a:extLst>
          </p:cNvPr>
          <p:cNvSpPr>
            <a:spLocks noGrp="1"/>
          </p:cNvSpPr>
          <p:nvPr>
            <p:ph type="ctrTitle"/>
          </p:nvPr>
        </p:nvSpPr>
        <p:spPr>
          <a:xfrm>
            <a:off x="560918" y="152400"/>
            <a:ext cx="8055429" cy="1954695"/>
          </a:xfrm>
        </p:spPr>
        <p:txBody>
          <a:bodyPr>
            <a:noAutofit/>
          </a:bodyPr>
          <a:lstStyle/>
          <a:p>
            <a:br>
              <a:rPr lang="en-US" b="1" dirty="0">
                <a:latin typeface="+mn-lt"/>
              </a:rPr>
            </a:br>
            <a:br>
              <a:rPr lang="en-US" b="1" dirty="0">
                <a:latin typeface="+mn-lt"/>
              </a:rPr>
            </a:br>
            <a:br>
              <a:rPr lang="en-US" b="1" dirty="0">
                <a:latin typeface="+mn-lt"/>
              </a:rPr>
            </a:br>
            <a:br>
              <a:rPr lang="en-US" b="1" dirty="0">
                <a:latin typeface="+mn-lt"/>
              </a:rPr>
            </a:br>
            <a:br>
              <a:rPr lang="en-US" b="1" dirty="0">
                <a:latin typeface="+mn-lt"/>
              </a:rPr>
            </a:br>
            <a:r>
              <a:rPr lang="en-US" b="1" dirty="0">
                <a:latin typeface="+mn-lt"/>
              </a:rPr>
              <a:t>Proportional Representation</a:t>
            </a:r>
            <a:endParaRPr lang="en-US" sz="2800" b="1" dirty="0">
              <a:latin typeface="+mn-lt"/>
            </a:endParaRPr>
          </a:p>
        </p:txBody>
      </p:sp>
      <p:sp>
        <p:nvSpPr>
          <p:cNvPr id="3" name="Subtitle 2"/>
          <p:cNvSpPr>
            <a:spLocks noGrp="1"/>
          </p:cNvSpPr>
          <p:nvPr>
            <p:ph type="subTitle" idx="1"/>
          </p:nvPr>
        </p:nvSpPr>
        <p:spPr>
          <a:xfrm>
            <a:off x="773723" y="2557670"/>
            <a:ext cx="7741627" cy="4147930"/>
          </a:xfrm>
        </p:spPr>
        <p:txBody>
          <a:bodyPr>
            <a:noAutofit/>
          </a:bodyPr>
          <a:lstStyle/>
          <a:p>
            <a:pPr marL="571500" indent="-571500" algn="l">
              <a:buFont typeface="Arial" panose="020B0604020202020204" pitchFamily="34" charset="0"/>
              <a:buChar char="•"/>
            </a:pPr>
            <a:r>
              <a:rPr lang="en-US" sz="4000" dirty="0"/>
              <a:t>For </a:t>
            </a:r>
            <a:r>
              <a:rPr lang="en-US" sz="4000" b="1" dirty="0">
                <a:solidFill>
                  <a:srgbClr val="7030A0"/>
                </a:solidFill>
              </a:rPr>
              <a:t>multi-member</a:t>
            </a:r>
            <a:r>
              <a:rPr lang="en-US" sz="4000" dirty="0"/>
              <a:t> bodies</a:t>
            </a:r>
          </a:p>
          <a:p>
            <a:pPr algn="l"/>
            <a:endParaRPr lang="en-US" sz="1000" dirty="0"/>
          </a:p>
          <a:p>
            <a:pPr marL="571500" indent="-571500" algn="l">
              <a:buFont typeface="Arial" panose="020B0604020202020204" pitchFamily="34" charset="0"/>
              <a:buChar char="•"/>
            </a:pPr>
            <a:r>
              <a:rPr lang="en-US" sz="4000" dirty="0"/>
              <a:t>Elect candidates who </a:t>
            </a:r>
            <a:r>
              <a:rPr lang="en-US" sz="4000" b="1" dirty="0">
                <a:solidFill>
                  <a:srgbClr val="7030A0"/>
                </a:solidFill>
              </a:rPr>
              <a:t>represent voters’ interests</a:t>
            </a:r>
            <a:r>
              <a:rPr lang="en-US" sz="4000" dirty="0"/>
              <a:t> – ethnicity, gender, profession, political leanings, neighborhood, etc. – </a:t>
            </a:r>
            <a:r>
              <a:rPr lang="en-US" sz="4000" b="1" dirty="0">
                <a:solidFill>
                  <a:srgbClr val="7030A0"/>
                </a:solidFill>
              </a:rPr>
              <a:t>in proportion to the electorate</a:t>
            </a:r>
          </a:p>
        </p:txBody>
      </p:sp>
      <p:sp>
        <p:nvSpPr>
          <p:cNvPr id="4" name="Slide Number Placeholder 7">
            <a:extLst>
              <a:ext uri="{FF2B5EF4-FFF2-40B4-BE49-F238E27FC236}">
                <a16:creationId xmlns:a16="http://schemas.microsoft.com/office/drawing/2014/main" id="{7A76D655-A7CB-4551-A663-EF013DA53CBC}"/>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18</a:t>
            </a:fld>
            <a:endParaRPr lang="en-US" dirty="0"/>
          </a:p>
        </p:txBody>
      </p:sp>
    </p:spTree>
    <p:extLst>
      <p:ext uri="{BB962C8B-B14F-4D97-AF65-F5344CB8AC3E}">
        <p14:creationId xmlns:p14="http://schemas.microsoft.com/office/powerpoint/2010/main" val="1834310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01C0FC0-736F-644B-9007-24773E17D357}"/>
              </a:ext>
            </a:extLst>
          </p:cNvPr>
          <p:cNvSpPr>
            <a:spLocks noGrp="1"/>
          </p:cNvSpPr>
          <p:nvPr>
            <p:ph type="sldNum" sz="quarter" idx="12"/>
          </p:nvPr>
        </p:nvSpPr>
        <p:spPr/>
        <p:txBody>
          <a:bodyPr/>
          <a:lstStyle/>
          <a:p>
            <a:fld id="{89324556-B311-4631-9BAA-0FE72B0E8683}" type="slidenum">
              <a:rPr lang="en-US" smtClean="0"/>
              <a:t>19</a:t>
            </a:fld>
            <a:endParaRPr lang="en-US"/>
          </a:p>
        </p:txBody>
      </p:sp>
      <p:pic>
        <p:nvPicPr>
          <p:cNvPr id="6" name="Picture 5">
            <a:extLst>
              <a:ext uri="{FF2B5EF4-FFF2-40B4-BE49-F238E27FC236}">
                <a16:creationId xmlns:a16="http://schemas.microsoft.com/office/drawing/2014/main" id="{9946E669-849A-6E4B-B2A1-E6EF811D43F8}"/>
              </a:ext>
            </a:extLst>
          </p:cNvPr>
          <p:cNvPicPr>
            <a:picLocks noChangeAspect="1"/>
          </p:cNvPicPr>
          <p:nvPr/>
        </p:nvPicPr>
        <p:blipFill>
          <a:blip r:embed="rId3"/>
          <a:stretch>
            <a:fillRect/>
          </a:stretch>
        </p:blipFill>
        <p:spPr>
          <a:xfrm>
            <a:off x="0" y="0"/>
            <a:ext cx="9144000" cy="6858000"/>
          </a:xfrm>
          <a:prstGeom prst="rect">
            <a:avLst/>
          </a:prstGeom>
        </p:spPr>
      </p:pic>
      <p:sp>
        <p:nvSpPr>
          <p:cNvPr id="4" name="Slide Number Placeholder 7">
            <a:extLst>
              <a:ext uri="{FF2B5EF4-FFF2-40B4-BE49-F238E27FC236}">
                <a16:creationId xmlns:a16="http://schemas.microsoft.com/office/drawing/2014/main" id="{7A57DEFB-69F1-45F5-AE17-F34726F2F843}"/>
              </a:ext>
            </a:extLst>
          </p:cNvPr>
          <p:cNvSpPr txBox="1">
            <a:spLocks/>
          </p:cNvSpPr>
          <p:nvPr/>
        </p:nvSpPr>
        <p:spPr>
          <a:xfrm>
            <a:off x="6610350" y="6508751"/>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324556-B311-4631-9BAA-0FE72B0E8683}" type="slidenum">
              <a:rPr lang="en-US" smtClean="0"/>
              <a:pPr/>
              <a:t>19</a:t>
            </a:fld>
            <a:endParaRPr lang="en-US" dirty="0"/>
          </a:p>
        </p:txBody>
      </p:sp>
    </p:spTree>
    <p:extLst>
      <p:ext uri="{BB962C8B-B14F-4D97-AF65-F5344CB8AC3E}">
        <p14:creationId xmlns:p14="http://schemas.microsoft.com/office/powerpoint/2010/main" val="3626238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B4950E8-CEB4-624D-A7BC-3B88F7587371}"/>
              </a:ext>
            </a:extLst>
          </p:cNvPr>
          <p:cNvSpPr>
            <a:spLocks noGrp="1"/>
          </p:cNvSpPr>
          <p:nvPr>
            <p:ph type="ctrTitle"/>
          </p:nvPr>
        </p:nvSpPr>
        <p:spPr>
          <a:xfrm>
            <a:off x="762000" y="433055"/>
            <a:ext cx="7772400" cy="5527478"/>
          </a:xfrm>
        </p:spPr>
        <p:txBody>
          <a:bodyPr>
            <a:normAutofit/>
          </a:bodyPr>
          <a:lstStyle/>
          <a:p>
            <a:r>
              <a:rPr lang="en-US" b="1" dirty="0">
                <a:latin typeface="+mn-lt"/>
              </a:rPr>
              <a:t> </a:t>
            </a:r>
          </a:p>
        </p:txBody>
      </p:sp>
      <p:sp>
        <p:nvSpPr>
          <p:cNvPr id="9" name="Subtitle 2">
            <a:extLst>
              <a:ext uri="{FF2B5EF4-FFF2-40B4-BE49-F238E27FC236}">
                <a16:creationId xmlns:a16="http://schemas.microsoft.com/office/drawing/2014/main" id="{B698CF78-777A-4171-AE87-302C60CF5916}"/>
              </a:ext>
            </a:extLst>
          </p:cNvPr>
          <p:cNvSpPr>
            <a:spLocks noGrp="1"/>
          </p:cNvSpPr>
          <p:nvPr>
            <p:ph type="subTitle" idx="1"/>
          </p:nvPr>
        </p:nvSpPr>
        <p:spPr>
          <a:xfrm>
            <a:off x="609600" y="2651889"/>
            <a:ext cx="7772400" cy="3308644"/>
          </a:xfrm>
        </p:spPr>
        <p:txBody>
          <a:bodyPr>
            <a:noAutofit/>
          </a:bodyPr>
          <a:lstStyle/>
          <a:p>
            <a:pPr>
              <a:lnSpc>
                <a:spcPct val="100000"/>
              </a:lnSpc>
              <a:spcBef>
                <a:spcPts val="0"/>
              </a:spcBef>
            </a:pPr>
            <a:r>
              <a:rPr lang="en-US" sz="5400" b="1" dirty="0"/>
              <a:t> </a:t>
            </a:r>
            <a:br>
              <a:rPr lang="en-US" sz="5400" dirty="0"/>
            </a:br>
            <a:r>
              <a:rPr lang="en-US" sz="5400" dirty="0"/>
              <a:t>Voting is a process for making a collective decision</a:t>
            </a:r>
          </a:p>
        </p:txBody>
      </p:sp>
      <p:pic>
        <p:nvPicPr>
          <p:cNvPr id="5" name="Picture 4">
            <a:extLst>
              <a:ext uri="{FF2B5EF4-FFF2-40B4-BE49-F238E27FC236}">
                <a16:creationId xmlns:a16="http://schemas.microsoft.com/office/drawing/2014/main" id="{64D27AC2-57BC-9846-A1B3-22A4E32E71D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003414" y="1448132"/>
            <a:ext cx="2759710" cy="1615877"/>
          </a:xfrm>
          <a:prstGeom prst="rect">
            <a:avLst/>
          </a:prstGeom>
        </p:spPr>
      </p:pic>
      <p:sp>
        <p:nvSpPr>
          <p:cNvPr id="6" name="Slide Number Placeholder 7">
            <a:extLst>
              <a:ext uri="{FF2B5EF4-FFF2-40B4-BE49-F238E27FC236}">
                <a16:creationId xmlns:a16="http://schemas.microsoft.com/office/drawing/2014/main" id="{0B5D70D4-3A0C-4E7B-8D16-2A251F6EE353}"/>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2</a:t>
            </a:fld>
            <a:endParaRPr lang="en-US" dirty="0"/>
          </a:p>
        </p:txBody>
      </p:sp>
    </p:spTree>
    <p:extLst>
      <p:ext uri="{BB962C8B-B14F-4D97-AF65-F5344CB8AC3E}">
        <p14:creationId xmlns:p14="http://schemas.microsoft.com/office/powerpoint/2010/main" val="4044104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79A8-66C7-49AF-A178-B60962A820AC}"/>
              </a:ext>
            </a:extLst>
          </p:cNvPr>
          <p:cNvSpPr>
            <a:spLocks noGrp="1"/>
          </p:cNvSpPr>
          <p:nvPr>
            <p:ph type="title"/>
          </p:nvPr>
        </p:nvSpPr>
        <p:spPr/>
        <p:txBody>
          <a:bodyPr>
            <a:normAutofit/>
          </a:bodyPr>
          <a:lstStyle/>
          <a:p>
            <a:pPr algn="ctr"/>
            <a:r>
              <a:rPr lang="en-US" sz="6000" b="1" dirty="0"/>
              <a:t>Approval Voting Ballot</a:t>
            </a:r>
          </a:p>
        </p:txBody>
      </p:sp>
      <p:sp>
        <p:nvSpPr>
          <p:cNvPr id="3" name="Content Placeholder 2">
            <a:extLst>
              <a:ext uri="{FF2B5EF4-FFF2-40B4-BE49-F238E27FC236}">
                <a16:creationId xmlns:a16="http://schemas.microsoft.com/office/drawing/2014/main" id="{BA331786-14C6-438C-8FD3-059F50C7DFA2}"/>
              </a:ext>
            </a:extLst>
          </p:cNvPr>
          <p:cNvSpPr>
            <a:spLocks noGrp="1"/>
          </p:cNvSpPr>
          <p:nvPr>
            <p:ph idx="1"/>
          </p:nvPr>
        </p:nvSpPr>
        <p:spPr/>
        <p:txBody>
          <a:bodyPr>
            <a:noAutofit/>
          </a:bodyPr>
          <a:lstStyle/>
          <a:p>
            <a:pPr marL="0" indent="0" fontAlgn="base">
              <a:buNone/>
            </a:pPr>
            <a:r>
              <a:rPr lang="en-US" sz="3000" dirty="0"/>
              <a:t>Vote for </a:t>
            </a:r>
            <a:r>
              <a:rPr lang="en-US" sz="3000" b="1" dirty="0"/>
              <a:t>ONE or TWO or MORE.   </a:t>
            </a:r>
            <a:r>
              <a:rPr lang="en-US" sz="3000" dirty="0"/>
              <a:t>(Two elected.)</a:t>
            </a:r>
          </a:p>
          <a:p>
            <a:pPr marL="0" indent="0" fontAlgn="base">
              <a:buNone/>
            </a:pPr>
            <a:r>
              <a:rPr lang="en-US" dirty="0"/>
              <a:t>	</a:t>
            </a:r>
          </a:p>
          <a:p>
            <a:pPr marL="0" indent="0" fontAlgn="base">
              <a:lnSpc>
                <a:spcPct val="100000"/>
              </a:lnSpc>
              <a:spcBef>
                <a:spcPts val="1200"/>
              </a:spcBef>
              <a:buNone/>
            </a:pPr>
            <a:r>
              <a:rPr lang="en-US" dirty="0"/>
              <a:t> 	</a:t>
            </a:r>
            <a:r>
              <a:rPr lang="en-US" sz="3200" dirty="0"/>
              <a:t>sugar cookie</a:t>
            </a:r>
            <a:endParaRPr lang="en-US" sz="3000" dirty="0"/>
          </a:p>
          <a:p>
            <a:pPr marL="0" indent="0" fontAlgn="base">
              <a:lnSpc>
                <a:spcPct val="100000"/>
              </a:lnSpc>
              <a:spcBef>
                <a:spcPts val="1200"/>
              </a:spcBef>
              <a:buNone/>
            </a:pPr>
            <a:r>
              <a:rPr lang="en-US" dirty="0"/>
              <a:t>	</a:t>
            </a:r>
            <a:r>
              <a:rPr lang="en-US" sz="3200" dirty="0"/>
              <a:t>brownie</a:t>
            </a:r>
          </a:p>
          <a:p>
            <a:pPr marL="0" indent="0" fontAlgn="base">
              <a:lnSpc>
                <a:spcPct val="100000"/>
              </a:lnSpc>
              <a:spcBef>
                <a:spcPts val="1200"/>
              </a:spcBef>
              <a:buNone/>
            </a:pPr>
            <a:r>
              <a:rPr lang="en-US" dirty="0"/>
              <a:t>	</a:t>
            </a:r>
            <a:r>
              <a:rPr lang="en-US" sz="3200" dirty="0"/>
              <a:t>lemon bar</a:t>
            </a:r>
          </a:p>
          <a:p>
            <a:pPr marL="0" indent="0" fontAlgn="base">
              <a:lnSpc>
                <a:spcPct val="100000"/>
              </a:lnSpc>
              <a:spcBef>
                <a:spcPts val="1200"/>
              </a:spcBef>
              <a:buNone/>
            </a:pPr>
            <a:r>
              <a:rPr lang="en-US" dirty="0"/>
              <a:t>           </a:t>
            </a:r>
            <a:r>
              <a:rPr lang="en-US" sz="3200" dirty="0"/>
              <a:t>chocolate chip cookie</a:t>
            </a:r>
          </a:p>
        </p:txBody>
      </p:sp>
      <p:grpSp>
        <p:nvGrpSpPr>
          <p:cNvPr id="5" name="Group 4">
            <a:extLst>
              <a:ext uri="{FF2B5EF4-FFF2-40B4-BE49-F238E27FC236}">
                <a16:creationId xmlns:a16="http://schemas.microsoft.com/office/drawing/2014/main" id="{32CF661A-96F9-4524-A556-202B39317C34}"/>
              </a:ext>
            </a:extLst>
          </p:cNvPr>
          <p:cNvGrpSpPr/>
          <p:nvPr/>
        </p:nvGrpSpPr>
        <p:grpSpPr>
          <a:xfrm>
            <a:off x="775667" y="3050502"/>
            <a:ext cx="495192" cy="2247358"/>
            <a:chOff x="-417028" y="2890573"/>
            <a:chExt cx="337516" cy="2170549"/>
          </a:xfrm>
        </p:grpSpPr>
        <p:sp>
          <p:nvSpPr>
            <p:cNvPr id="15" name="Rectangle 14">
              <a:extLst>
                <a:ext uri="{FF2B5EF4-FFF2-40B4-BE49-F238E27FC236}">
                  <a16:creationId xmlns:a16="http://schemas.microsoft.com/office/drawing/2014/main" id="{CC90B557-5312-4CF3-8E0C-5B594284B5D1}"/>
                </a:ext>
              </a:extLst>
            </p:cNvPr>
            <p:cNvSpPr/>
            <p:nvPr/>
          </p:nvSpPr>
          <p:spPr>
            <a:xfrm>
              <a:off x="-417028" y="2890573"/>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983A01A-7E93-4625-9B7D-4C8040C35B67}"/>
                </a:ext>
              </a:extLst>
            </p:cNvPr>
            <p:cNvSpPr/>
            <p:nvPr/>
          </p:nvSpPr>
          <p:spPr>
            <a:xfrm>
              <a:off x="-417028" y="3462867"/>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Rectangle 16">
              <a:extLst>
                <a:ext uri="{FF2B5EF4-FFF2-40B4-BE49-F238E27FC236}">
                  <a16:creationId xmlns:a16="http://schemas.microsoft.com/office/drawing/2014/main" id="{6EFCCF63-5BA4-415B-9F09-28411AC37896}"/>
                </a:ext>
              </a:extLst>
            </p:cNvPr>
            <p:cNvSpPr/>
            <p:nvPr/>
          </p:nvSpPr>
          <p:spPr>
            <a:xfrm>
              <a:off x="-417028" y="4035159"/>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a:extLst>
                <a:ext uri="{FF2B5EF4-FFF2-40B4-BE49-F238E27FC236}">
                  <a16:creationId xmlns:a16="http://schemas.microsoft.com/office/drawing/2014/main" id="{5DB07C46-BA18-7A49-88DD-D4EAB2C1BA70}"/>
                </a:ext>
              </a:extLst>
            </p:cNvPr>
            <p:cNvSpPr/>
            <p:nvPr/>
          </p:nvSpPr>
          <p:spPr>
            <a:xfrm>
              <a:off x="-417028" y="4646370"/>
              <a:ext cx="337516" cy="414752"/>
            </a:xfrm>
            <a:prstGeom prst="rect">
              <a:avLst/>
            </a:prstGeom>
            <a:ln w="254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0" name="Picture 2" descr="https://upload.wikimedia.org/wikipedia/commons/thumb/e/e8/Thumbs-up-icon.svg/800px-Thumbs-up-icon.svg.png">
            <a:extLst>
              <a:ext uri="{FF2B5EF4-FFF2-40B4-BE49-F238E27FC236}">
                <a16:creationId xmlns:a16="http://schemas.microsoft.com/office/drawing/2014/main" id="{76DAA539-EAFD-44A9-AFA5-74236C3478D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970" y="581321"/>
            <a:ext cx="443360" cy="421244"/>
          </a:xfrm>
          <a:prstGeom prst="rect">
            <a:avLst/>
          </a:prstGeom>
          <a:noFill/>
          <a:extLst>
            <a:ext uri="{909E8E84-426E-40DD-AFC4-6F175D3DCCD1}">
              <a14:hiddenFill xmlns:a14="http://schemas.microsoft.com/office/drawing/2010/main">
                <a:solidFill>
                  <a:srgbClr val="FFFFFF"/>
                </a:solidFill>
              </a14:hiddenFill>
            </a:ext>
          </a:extLst>
        </p:spPr>
      </p:pic>
      <p:sp>
        <p:nvSpPr>
          <p:cNvPr id="11" name="Slide Number Placeholder 7">
            <a:extLst>
              <a:ext uri="{FF2B5EF4-FFF2-40B4-BE49-F238E27FC236}">
                <a16:creationId xmlns:a16="http://schemas.microsoft.com/office/drawing/2014/main" id="{EE743B21-9485-4EB4-8EFB-245A281E2E2B}"/>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20</a:t>
            </a:fld>
            <a:endParaRPr lang="en-US" dirty="0"/>
          </a:p>
        </p:txBody>
      </p:sp>
    </p:spTree>
    <p:extLst>
      <p:ext uri="{BB962C8B-B14F-4D97-AF65-F5344CB8AC3E}">
        <p14:creationId xmlns:p14="http://schemas.microsoft.com/office/powerpoint/2010/main" val="428569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87F7-AAD1-4C89-B3F4-EDE3198D402E}"/>
              </a:ext>
            </a:extLst>
          </p:cNvPr>
          <p:cNvSpPr>
            <a:spLocks noGrp="1"/>
          </p:cNvSpPr>
          <p:nvPr>
            <p:ph type="title"/>
          </p:nvPr>
        </p:nvSpPr>
        <p:spPr/>
        <p:txBody>
          <a:bodyPr>
            <a:normAutofit/>
          </a:bodyPr>
          <a:lstStyle/>
          <a:p>
            <a:pPr algn="ctr"/>
            <a:r>
              <a:rPr lang="en-US" sz="6000" b="1" dirty="0"/>
              <a:t>MW Approval Voting</a:t>
            </a:r>
            <a:br>
              <a:rPr lang="en-US" sz="6000" b="1" dirty="0"/>
            </a:br>
            <a:r>
              <a:rPr lang="en-US" sz="2800" b="1" dirty="0"/>
              <a:t>(Voters and Candidates)</a:t>
            </a:r>
          </a:p>
        </p:txBody>
      </p:sp>
      <p:sp>
        <p:nvSpPr>
          <p:cNvPr id="3" name="Content Placeholder 2">
            <a:extLst>
              <a:ext uri="{FF2B5EF4-FFF2-40B4-BE49-F238E27FC236}">
                <a16:creationId xmlns:a16="http://schemas.microsoft.com/office/drawing/2014/main" id="{5658AC2C-0386-4E5D-B4FB-7354830887F1}"/>
              </a:ext>
            </a:extLst>
          </p:cNvPr>
          <p:cNvSpPr>
            <a:spLocks noGrp="1"/>
          </p:cNvSpPr>
          <p:nvPr>
            <p:ph idx="1"/>
          </p:nvPr>
        </p:nvSpPr>
        <p:spPr>
          <a:xfrm>
            <a:off x="628650" y="1963711"/>
            <a:ext cx="7886700" cy="4257207"/>
          </a:xfrm>
        </p:spPr>
        <p:txBody>
          <a:bodyPr>
            <a:normAutofit/>
          </a:bodyPr>
          <a:lstStyle/>
          <a:p>
            <a:r>
              <a:rPr lang="en-US" dirty="0"/>
              <a:t>SW and MW have the same ballot format.</a:t>
            </a:r>
          </a:p>
          <a:p>
            <a:r>
              <a:rPr lang="en-US" dirty="0"/>
              <a:t> Somewhat more expressive than Plurality Block voting.  For example, you can vote for 6 candidates in a 5-winner contest (and not spoil your ballot).</a:t>
            </a:r>
          </a:p>
          <a:p>
            <a:r>
              <a:rPr lang="en-US" dirty="0"/>
              <a:t>Some tabulation methods promote proportional representation.  </a:t>
            </a:r>
          </a:p>
          <a:p>
            <a:pPr lvl="1"/>
            <a:r>
              <a:rPr lang="en-US" dirty="0"/>
              <a:t>After one choice on ballot is elected, remaining votes on ballot are reweighted to achieve diverse representation.</a:t>
            </a:r>
          </a:p>
          <a:p>
            <a:pPr lvl="1"/>
            <a:r>
              <a:rPr lang="en-US" dirty="0"/>
              <a:t>A sizable group can get representation.  Prevents majority rule with no minority voice.</a:t>
            </a:r>
          </a:p>
        </p:txBody>
      </p:sp>
      <p:sp>
        <p:nvSpPr>
          <p:cNvPr id="4" name="Slide Number Placeholder 3">
            <a:extLst>
              <a:ext uri="{FF2B5EF4-FFF2-40B4-BE49-F238E27FC236}">
                <a16:creationId xmlns:a16="http://schemas.microsoft.com/office/drawing/2014/main" id="{805F8D78-BBEE-4010-94B2-A9A6017F80DB}"/>
              </a:ext>
            </a:extLst>
          </p:cNvPr>
          <p:cNvSpPr>
            <a:spLocks noGrp="1"/>
          </p:cNvSpPr>
          <p:nvPr>
            <p:ph type="sldNum" sz="quarter" idx="12"/>
          </p:nvPr>
        </p:nvSpPr>
        <p:spPr/>
        <p:txBody>
          <a:bodyPr/>
          <a:lstStyle/>
          <a:p>
            <a:fld id="{89324556-B311-4631-9BAA-0FE72B0E8683}" type="slidenum">
              <a:rPr lang="en-US" smtClean="0"/>
              <a:t>21</a:t>
            </a:fld>
            <a:endParaRPr lang="en-US"/>
          </a:p>
        </p:txBody>
      </p:sp>
    </p:spTree>
    <p:extLst>
      <p:ext uri="{BB962C8B-B14F-4D97-AF65-F5344CB8AC3E}">
        <p14:creationId xmlns:p14="http://schemas.microsoft.com/office/powerpoint/2010/main" val="1918587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BDB6BC5-835D-44C8-89AA-3584611EE40E}"/>
              </a:ext>
            </a:extLst>
          </p:cNvPr>
          <p:cNvSpPr>
            <a:spLocks noGrp="1"/>
          </p:cNvSpPr>
          <p:nvPr>
            <p:ph type="ctrTitle"/>
          </p:nvPr>
        </p:nvSpPr>
        <p:spPr>
          <a:xfrm>
            <a:off x="560918" y="152400"/>
            <a:ext cx="8055429" cy="1954695"/>
          </a:xfrm>
        </p:spPr>
        <p:txBody>
          <a:bodyPr>
            <a:noAutofit/>
          </a:bodyPr>
          <a:lstStyle/>
          <a:p>
            <a:br>
              <a:rPr lang="en-US" b="1" dirty="0">
                <a:latin typeface="+mn-lt"/>
              </a:rPr>
            </a:br>
            <a:br>
              <a:rPr lang="en-US" b="1" dirty="0">
                <a:latin typeface="+mn-lt"/>
              </a:rPr>
            </a:br>
            <a:br>
              <a:rPr lang="en-US" b="1" dirty="0">
                <a:latin typeface="+mn-lt"/>
              </a:rPr>
            </a:br>
            <a:br>
              <a:rPr lang="en-US" b="1" dirty="0">
                <a:latin typeface="+mn-lt"/>
              </a:rPr>
            </a:br>
            <a:br>
              <a:rPr lang="en-US" b="1" dirty="0">
                <a:latin typeface="+mn-lt"/>
              </a:rPr>
            </a:br>
            <a:r>
              <a:rPr lang="en-US" b="1" dirty="0">
                <a:latin typeface="+mn-lt"/>
              </a:rPr>
              <a:t>Proportional Voting Methods in the US</a:t>
            </a:r>
            <a:endParaRPr lang="en-US" sz="2800" b="1" dirty="0">
              <a:latin typeface="+mn-lt"/>
            </a:endParaRPr>
          </a:p>
        </p:txBody>
      </p:sp>
      <p:sp>
        <p:nvSpPr>
          <p:cNvPr id="3" name="Subtitle 2"/>
          <p:cNvSpPr>
            <a:spLocks noGrp="1"/>
          </p:cNvSpPr>
          <p:nvPr>
            <p:ph type="subTitle" idx="1"/>
          </p:nvPr>
        </p:nvSpPr>
        <p:spPr>
          <a:xfrm>
            <a:off x="773723" y="2557670"/>
            <a:ext cx="7741627" cy="3708219"/>
          </a:xfrm>
        </p:spPr>
        <p:txBody>
          <a:bodyPr>
            <a:noAutofit/>
          </a:bodyPr>
          <a:lstStyle/>
          <a:p>
            <a:pPr marL="571500" indent="-571500" algn="l">
              <a:buFont typeface="Arial" panose="020B0604020202020204" pitchFamily="34" charset="0"/>
              <a:buChar char="•"/>
            </a:pPr>
            <a:r>
              <a:rPr lang="en-US" sz="4000" dirty="0"/>
              <a:t>Single transferable vote </a:t>
            </a:r>
          </a:p>
          <a:p>
            <a:pPr marL="1028700" lvl="1" indent="-571500" algn="l">
              <a:buFont typeface="Arial" panose="020B0604020202020204" pitchFamily="34" charset="0"/>
              <a:buChar char="•"/>
            </a:pPr>
            <a:r>
              <a:rPr lang="en-US" sz="2800" dirty="0"/>
              <a:t>Cambridge city council, school board  </a:t>
            </a:r>
          </a:p>
          <a:p>
            <a:pPr marL="1028700" lvl="1" indent="-571500" algn="l">
              <a:buFont typeface="Arial" panose="020B0604020202020204" pitchFamily="34" charset="0"/>
              <a:buChar char="•"/>
            </a:pPr>
            <a:r>
              <a:rPr lang="en-US" sz="2800" dirty="0"/>
              <a:t>Some members of Minneapolis boards</a:t>
            </a:r>
          </a:p>
          <a:p>
            <a:pPr algn="l"/>
            <a:endParaRPr lang="en-US" sz="1000" dirty="0"/>
          </a:p>
          <a:p>
            <a:pPr marL="571500" indent="-571500" algn="l">
              <a:buFont typeface="Arial" panose="020B0604020202020204" pitchFamily="34" charset="0"/>
              <a:buChar char="•"/>
            </a:pPr>
            <a:r>
              <a:rPr lang="en-US" sz="4000" dirty="0"/>
              <a:t>Cumulative voting</a:t>
            </a:r>
          </a:p>
          <a:p>
            <a:pPr marL="1028700" lvl="1" indent="-571500" algn="l">
              <a:buFont typeface="Arial" panose="020B0604020202020204" pitchFamily="34" charset="0"/>
              <a:buChar char="•"/>
            </a:pPr>
            <a:r>
              <a:rPr lang="en-US" sz="2800" dirty="0"/>
              <a:t>In more than 5 states</a:t>
            </a:r>
          </a:p>
          <a:p>
            <a:pPr marL="1028700" lvl="1" indent="-571500" algn="l">
              <a:buFont typeface="Arial" panose="020B0604020202020204" pitchFamily="34" charset="0"/>
              <a:buChar char="•"/>
            </a:pPr>
            <a:r>
              <a:rPr lang="en-US" sz="2800" dirty="0"/>
              <a:t>Usually ordered by courts</a:t>
            </a:r>
          </a:p>
          <a:p>
            <a:pPr algn="l"/>
            <a:endParaRPr lang="en-US" sz="4000" dirty="0"/>
          </a:p>
        </p:txBody>
      </p:sp>
      <p:sp>
        <p:nvSpPr>
          <p:cNvPr id="4" name="Slide Number Placeholder 7">
            <a:extLst>
              <a:ext uri="{FF2B5EF4-FFF2-40B4-BE49-F238E27FC236}">
                <a16:creationId xmlns:a16="http://schemas.microsoft.com/office/drawing/2014/main" id="{2BFF08EE-9F19-42DA-A8F8-090C19301A76}"/>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22</a:t>
            </a:fld>
            <a:endParaRPr lang="en-US" dirty="0"/>
          </a:p>
        </p:txBody>
      </p:sp>
    </p:spTree>
    <p:extLst>
      <p:ext uri="{BB962C8B-B14F-4D97-AF65-F5344CB8AC3E}">
        <p14:creationId xmlns:p14="http://schemas.microsoft.com/office/powerpoint/2010/main" val="2449827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BDB6BC5-835D-44C8-89AA-3584611EE40E}"/>
              </a:ext>
            </a:extLst>
          </p:cNvPr>
          <p:cNvSpPr>
            <a:spLocks noGrp="1"/>
          </p:cNvSpPr>
          <p:nvPr>
            <p:ph type="ctrTitle"/>
          </p:nvPr>
        </p:nvSpPr>
        <p:spPr>
          <a:xfrm>
            <a:off x="544285" y="479686"/>
            <a:ext cx="8055429" cy="1199213"/>
          </a:xfrm>
        </p:spPr>
        <p:txBody>
          <a:bodyPr>
            <a:noAutofit/>
          </a:bodyPr>
          <a:lstStyle/>
          <a:p>
            <a:br>
              <a:rPr lang="en-US" b="1" dirty="0">
                <a:latin typeface="+mn-lt"/>
              </a:rPr>
            </a:br>
            <a:br>
              <a:rPr lang="en-US" b="1" dirty="0">
                <a:latin typeface="+mn-lt"/>
              </a:rPr>
            </a:br>
            <a:br>
              <a:rPr lang="en-US" b="1" dirty="0">
                <a:latin typeface="+mn-lt"/>
              </a:rPr>
            </a:br>
            <a:r>
              <a:rPr lang="en-US" sz="5400" b="1" dirty="0">
                <a:latin typeface="+mn-lt"/>
              </a:rPr>
              <a:t>Non-Proportional Methods </a:t>
            </a:r>
          </a:p>
        </p:txBody>
      </p:sp>
      <p:sp>
        <p:nvSpPr>
          <p:cNvPr id="3" name="Subtitle 2"/>
          <p:cNvSpPr>
            <a:spLocks noGrp="1"/>
          </p:cNvSpPr>
          <p:nvPr>
            <p:ph type="subTitle" idx="1"/>
          </p:nvPr>
        </p:nvSpPr>
        <p:spPr>
          <a:xfrm>
            <a:off x="701186" y="1933732"/>
            <a:ext cx="7741627" cy="4077325"/>
          </a:xfrm>
        </p:spPr>
        <p:txBody>
          <a:bodyPr>
            <a:noAutofit/>
          </a:bodyPr>
          <a:lstStyle/>
          <a:p>
            <a:pPr algn="l"/>
            <a:r>
              <a:rPr lang="en-US" sz="4000" dirty="0"/>
              <a:t>Approval Block Voting</a:t>
            </a:r>
          </a:p>
          <a:p>
            <a:pPr marL="1028700" lvl="1" indent="-571500" algn="l">
              <a:buFont typeface="Arial" panose="020B0604020202020204" pitchFamily="34" charset="0"/>
              <a:buChar char="•"/>
            </a:pPr>
            <a:r>
              <a:rPr lang="en-US" sz="2800" dirty="0"/>
              <a:t>More expressive than Plurality Block Voting (Fargo starting SW and MW in 2020)</a:t>
            </a:r>
          </a:p>
          <a:p>
            <a:pPr algn="l"/>
            <a:r>
              <a:rPr lang="en-US" sz="4000" dirty="0"/>
              <a:t>Winner-Take-All RCV (aka MW Repeated Instant-Runoff Voting) </a:t>
            </a:r>
          </a:p>
          <a:p>
            <a:pPr marL="1028700" lvl="1" indent="-571500" algn="l">
              <a:buFont typeface="Arial" panose="020B0604020202020204" pitchFamily="34" charset="0"/>
              <a:buChar char="•"/>
            </a:pPr>
            <a:r>
              <a:rPr lang="en-US" sz="2800" dirty="0"/>
              <a:t>Worse than Plurality Block Voting because some ballots’ votes get counted multiple times (Payson and Vineyard, UT city council – piloted in 2019)</a:t>
            </a:r>
            <a:endParaRPr lang="en-US" sz="2400" dirty="0"/>
          </a:p>
        </p:txBody>
      </p:sp>
      <p:sp>
        <p:nvSpPr>
          <p:cNvPr id="4" name="Slide Number Placeholder 7">
            <a:extLst>
              <a:ext uri="{FF2B5EF4-FFF2-40B4-BE49-F238E27FC236}">
                <a16:creationId xmlns:a16="http://schemas.microsoft.com/office/drawing/2014/main" id="{A89C6034-E4D1-434A-86A0-CBD6D85634C5}"/>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23</a:t>
            </a:fld>
            <a:endParaRPr lang="en-US" dirty="0"/>
          </a:p>
        </p:txBody>
      </p:sp>
    </p:spTree>
    <p:extLst>
      <p:ext uri="{BB962C8B-B14F-4D97-AF65-F5344CB8AC3E}">
        <p14:creationId xmlns:p14="http://schemas.microsoft.com/office/powerpoint/2010/main" val="3875590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D7DA6-5BF8-4B49-9F3E-A7038CF8A68D}"/>
              </a:ext>
            </a:extLst>
          </p:cNvPr>
          <p:cNvSpPr>
            <a:spLocks noGrp="1"/>
          </p:cNvSpPr>
          <p:nvPr>
            <p:ph type="title"/>
          </p:nvPr>
        </p:nvSpPr>
        <p:spPr/>
        <p:txBody>
          <a:bodyPr>
            <a:normAutofit fontScale="90000"/>
          </a:bodyPr>
          <a:lstStyle/>
          <a:p>
            <a:pPr algn="ctr"/>
            <a:r>
              <a:rPr lang="en-US" sz="6000" b="1" dirty="0"/>
              <a:t>When Adopting a </a:t>
            </a:r>
            <a:br>
              <a:rPr lang="en-US" sz="6000" b="1" dirty="0"/>
            </a:br>
            <a:r>
              <a:rPr lang="en-US" sz="6000" b="1" dirty="0"/>
              <a:t>Better Voting Method</a:t>
            </a:r>
          </a:p>
        </p:txBody>
      </p:sp>
      <p:sp>
        <p:nvSpPr>
          <p:cNvPr id="3" name="Content Placeholder 2">
            <a:extLst>
              <a:ext uri="{FF2B5EF4-FFF2-40B4-BE49-F238E27FC236}">
                <a16:creationId xmlns:a16="http://schemas.microsoft.com/office/drawing/2014/main" id="{F913CFDA-DA2B-3D43-8790-5D819D7FB2DD}"/>
              </a:ext>
            </a:extLst>
          </p:cNvPr>
          <p:cNvSpPr>
            <a:spLocks noGrp="1"/>
          </p:cNvSpPr>
          <p:nvPr>
            <p:ph idx="1"/>
          </p:nvPr>
        </p:nvSpPr>
        <p:spPr>
          <a:xfrm>
            <a:off x="628650" y="2295727"/>
            <a:ext cx="7886700" cy="4299281"/>
          </a:xfrm>
        </p:spPr>
        <p:txBody>
          <a:bodyPr>
            <a:normAutofit/>
          </a:bodyPr>
          <a:lstStyle/>
          <a:p>
            <a:r>
              <a:rPr lang="en-US" sz="3900" dirty="0"/>
              <a:t> Consider what the </a:t>
            </a:r>
            <a:r>
              <a:rPr lang="en-US" sz="3900" b="1" dirty="0">
                <a:solidFill>
                  <a:srgbClr val="7030A0"/>
                </a:solidFill>
              </a:rPr>
              <a:t>electorate</a:t>
            </a:r>
            <a:r>
              <a:rPr lang="en-US" sz="3900" dirty="0"/>
              <a:t> wants</a:t>
            </a:r>
          </a:p>
          <a:p>
            <a:pPr lvl="1"/>
            <a:r>
              <a:rPr lang="en-US" sz="3200" dirty="0"/>
              <a:t>ranking vs rating </a:t>
            </a:r>
          </a:p>
          <a:p>
            <a:pPr lvl="1"/>
            <a:r>
              <a:rPr lang="en-US" sz="3200" dirty="0"/>
              <a:t>districts vs at-large (no gerrymandering)</a:t>
            </a:r>
          </a:p>
          <a:p>
            <a:pPr lvl="1"/>
            <a:r>
              <a:rPr lang="en-US" sz="3200" dirty="0"/>
              <a:t>proportional representation?</a:t>
            </a:r>
          </a:p>
          <a:p>
            <a:pPr marL="457200" lvl="1" indent="0">
              <a:buNone/>
            </a:pPr>
            <a:endParaRPr lang="en-US" sz="800" dirty="0"/>
          </a:p>
          <a:p>
            <a:pPr>
              <a:spcBef>
                <a:spcPts val="0"/>
              </a:spcBef>
            </a:pPr>
            <a:r>
              <a:rPr lang="en-US" sz="3900" dirty="0"/>
              <a:t>Consider what </a:t>
            </a:r>
            <a:r>
              <a:rPr lang="en-US" sz="3900" b="1" dirty="0">
                <a:solidFill>
                  <a:srgbClr val="7030A0"/>
                </a:solidFill>
              </a:rPr>
              <a:t>election officials </a:t>
            </a:r>
            <a:r>
              <a:rPr lang="en-US" sz="3900" dirty="0"/>
              <a:t>can</a:t>
            </a:r>
          </a:p>
          <a:p>
            <a:pPr marL="0" indent="0">
              <a:spcBef>
                <a:spcPts val="0"/>
              </a:spcBef>
              <a:buNone/>
            </a:pPr>
            <a:r>
              <a:rPr lang="en-US" sz="3900" dirty="0"/>
              <a:t>    feasibly implement</a:t>
            </a:r>
          </a:p>
          <a:p>
            <a:pPr lvl="1"/>
            <a:r>
              <a:rPr lang="en-US" sz="3200" dirty="0"/>
              <a:t>costs, post-election audits, statutory limits</a:t>
            </a:r>
          </a:p>
          <a:p>
            <a:pPr lvl="1"/>
            <a:endParaRPr lang="en-US" sz="3200" dirty="0"/>
          </a:p>
          <a:p>
            <a:pPr marL="457200" lvl="1" indent="0">
              <a:buNone/>
            </a:pPr>
            <a:endParaRPr lang="en-US" sz="3200" dirty="0"/>
          </a:p>
          <a:p>
            <a:pPr marL="457200" lvl="1" indent="0">
              <a:buNone/>
            </a:pPr>
            <a:endParaRPr lang="en-US" sz="3200" dirty="0"/>
          </a:p>
        </p:txBody>
      </p:sp>
      <p:sp>
        <p:nvSpPr>
          <p:cNvPr id="5" name="Slide Number Placeholder 4">
            <a:extLst>
              <a:ext uri="{FF2B5EF4-FFF2-40B4-BE49-F238E27FC236}">
                <a16:creationId xmlns:a16="http://schemas.microsoft.com/office/drawing/2014/main" id="{58BBC3F9-D34D-344E-951C-E0721A54E1D6}"/>
              </a:ext>
            </a:extLst>
          </p:cNvPr>
          <p:cNvSpPr>
            <a:spLocks noGrp="1"/>
          </p:cNvSpPr>
          <p:nvPr>
            <p:ph type="sldNum" sz="quarter" idx="12"/>
          </p:nvPr>
        </p:nvSpPr>
        <p:spPr/>
        <p:txBody>
          <a:bodyPr/>
          <a:lstStyle/>
          <a:p>
            <a:fld id="{89324556-B311-4631-9BAA-0FE72B0E8683}" type="slidenum">
              <a:rPr lang="en-US" smtClean="0"/>
              <a:t>24</a:t>
            </a:fld>
            <a:endParaRPr lang="en-US"/>
          </a:p>
        </p:txBody>
      </p:sp>
    </p:spTree>
    <p:extLst>
      <p:ext uri="{BB962C8B-B14F-4D97-AF65-F5344CB8AC3E}">
        <p14:creationId xmlns:p14="http://schemas.microsoft.com/office/powerpoint/2010/main" val="274540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3228" y="1618937"/>
            <a:ext cx="7794914" cy="4737413"/>
          </a:xfrm>
        </p:spPr>
        <p:txBody>
          <a:bodyPr>
            <a:noAutofit/>
          </a:bodyPr>
          <a:lstStyle/>
          <a:p>
            <a:pPr marL="571500" indent="-571500" algn="l">
              <a:lnSpc>
                <a:spcPct val="100000"/>
              </a:lnSpc>
              <a:spcBef>
                <a:spcPts val="0"/>
              </a:spcBef>
              <a:buFont typeface="Arial" panose="020B0604020202020204" pitchFamily="34" charset="0"/>
              <a:buChar char="•"/>
            </a:pPr>
            <a:r>
              <a:rPr lang="en-US" sz="3600" dirty="0"/>
              <a:t>Approval Voting Initiative</a:t>
            </a:r>
          </a:p>
          <a:p>
            <a:pPr algn="l">
              <a:lnSpc>
                <a:spcPct val="100000"/>
              </a:lnSpc>
              <a:spcBef>
                <a:spcPts val="0"/>
              </a:spcBef>
            </a:pPr>
            <a:r>
              <a:rPr lang="en-US" dirty="0"/>
              <a:t>	Mark Tejeda, </a:t>
            </a:r>
            <a:r>
              <a:rPr lang="en-US" u="sng" dirty="0">
                <a:hlinkClick r:id="rId3"/>
              </a:rPr>
              <a:t>Jackandji@gmail.com</a:t>
            </a:r>
            <a:r>
              <a:rPr lang="en-US" u="sng" dirty="0"/>
              <a:t> </a:t>
            </a:r>
          </a:p>
          <a:p>
            <a:pPr algn="l">
              <a:lnSpc>
                <a:spcPct val="100000"/>
              </a:lnSpc>
              <a:spcBef>
                <a:spcPts val="0"/>
              </a:spcBef>
            </a:pPr>
            <a:r>
              <a:rPr lang="en-US" dirty="0"/>
              <a:t>	720/448-9959</a:t>
            </a:r>
          </a:p>
          <a:p>
            <a:pPr algn="l">
              <a:lnSpc>
                <a:spcPct val="100000"/>
              </a:lnSpc>
              <a:spcBef>
                <a:spcPts val="0"/>
              </a:spcBef>
            </a:pPr>
            <a:r>
              <a:rPr lang="en-US" dirty="0"/>
              <a:t>	NathanClayForCongress.com/initiatives </a:t>
            </a:r>
          </a:p>
          <a:p>
            <a:pPr marL="571500" indent="-571500" algn="l">
              <a:lnSpc>
                <a:spcPct val="100000"/>
              </a:lnSpc>
              <a:spcBef>
                <a:spcPts val="500"/>
              </a:spcBef>
              <a:buFont typeface="Arial" panose="020B0604020202020204" pitchFamily="34" charset="0"/>
              <a:buChar char="•"/>
            </a:pPr>
            <a:r>
              <a:rPr lang="en-US" sz="3600" dirty="0"/>
              <a:t>Approval Voting Party</a:t>
            </a:r>
          </a:p>
          <a:p>
            <a:pPr marL="0" lvl="1" algn="l">
              <a:lnSpc>
                <a:spcPct val="100000"/>
              </a:lnSpc>
              <a:spcBef>
                <a:spcPts val="0"/>
              </a:spcBef>
            </a:pPr>
            <a:r>
              <a:rPr lang="en-US" sz="2400" dirty="0"/>
              <a:t>	Blake Huber, </a:t>
            </a:r>
            <a:r>
              <a:rPr lang="en-US" sz="2400" u="sng" dirty="0">
                <a:hlinkClick r:id="rId4"/>
              </a:rPr>
              <a:t>blake@ApprovalVotingParty.com</a:t>
            </a:r>
            <a:endParaRPr lang="en-US" sz="2400" u="sng" dirty="0"/>
          </a:p>
          <a:p>
            <a:pPr marL="0" lvl="1" algn="l">
              <a:lnSpc>
                <a:spcPct val="100000"/>
              </a:lnSpc>
              <a:spcBef>
                <a:spcPts val="0"/>
              </a:spcBef>
            </a:pPr>
            <a:r>
              <a:rPr lang="en-US" sz="2400" dirty="0"/>
              <a:t>	720/439-6000	</a:t>
            </a:r>
          </a:p>
          <a:p>
            <a:pPr marL="0" lvl="1" algn="l">
              <a:lnSpc>
                <a:spcPct val="100000"/>
              </a:lnSpc>
              <a:spcBef>
                <a:spcPts val="0"/>
              </a:spcBef>
            </a:pPr>
            <a:r>
              <a:rPr lang="en-US" sz="2400" dirty="0"/>
              <a:t>	ApprovalVotingParty.com</a:t>
            </a:r>
          </a:p>
          <a:p>
            <a:pPr marL="571500" indent="-571500" algn="l">
              <a:spcBef>
                <a:spcPts val="500"/>
              </a:spcBef>
              <a:buFont typeface="Arial" panose="020B0604020202020204" pitchFamily="34" charset="0"/>
              <a:buChar char="•"/>
            </a:pPr>
            <a:r>
              <a:rPr lang="en-US" sz="3600" dirty="0"/>
              <a:t>League of Women Voters </a:t>
            </a:r>
            <a:r>
              <a:rPr lang="en-US" sz="1800" dirty="0"/>
              <a:t>(not for women only)</a:t>
            </a:r>
          </a:p>
          <a:p>
            <a:pPr algn="l">
              <a:lnSpc>
                <a:spcPct val="100000"/>
              </a:lnSpc>
              <a:spcBef>
                <a:spcPts val="0"/>
              </a:spcBef>
            </a:pPr>
            <a:r>
              <a:rPr lang="en-US" dirty="0"/>
              <a:t>	</a:t>
            </a:r>
            <a:r>
              <a:rPr lang="en-US" u="sng" dirty="0">
                <a:hlinkClick r:id="rId5"/>
              </a:rPr>
              <a:t>vmteam@lwvbc.org </a:t>
            </a:r>
            <a:endParaRPr lang="en-US" u="sng" dirty="0"/>
          </a:p>
          <a:p>
            <a:pPr algn="l">
              <a:lnSpc>
                <a:spcPct val="100000"/>
              </a:lnSpc>
              <a:spcBef>
                <a:spcPts val="0"/>
              </a:spcBef>
            </a:pPr>
            <a:r>
              <a:rPr lang="en-US" dirty="0"/>
              <a:t>	lwvbc.org &gt;</a:t>
            </a:r>
            <a:r>
              <a:rPr lang="en-US" dirty="0">
                <a:sym typeface="Wingdings" panose="05000000000000000000" pitchFamily="2" charset="2"/>
              </a:rPr>
              <a:t> Teams At Work &gt; Voting Methods</a:t>
            </a:r>
            <a:endParaRPr lang="en-US" dirty="0"/>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25</a:t>
            </a:fld>
            <a:endParaRPr lang="en-US" dirty="0"/>
          </a:p>
        </p:txBody>
      </p:sp>
      <p:sp>
        <p:nvSpPr>
          <p:cNvPr id="4" name="Title 1">
            <a:extLst>
              <a:ext uri="{FF2B5EF4-FFF2-40B4-BE49-F238E27FC236}">
                <a16:creationId xmlns:a16="http://schemas.microsoft.com/office/drawing/2014/main" id="{78323B6F-80E2-4841-BF3F-EA4CB3851C48}"/>
              </a:ext>
            </a:extLst>
          </p:cNvPr>
          <p:cNvSpPr txBox="1">
            <a:spLocks/>
          </p:cNvSpPr>
          <p:nvPr/>
        </p:nvSpPr>
        <p:spPr>
          <a:xfrm>
            <a:off x="628650" y="365127"/>
            <a:ext cx="7886700" cy="113389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a:latin typeface="+mn-lt"/>
              </a:rPr>
              <a:t>More Information</a:t>
            </a:r>
          </a:p>
        </p:txBody>
      </p:sp>
    </p:spTree>
    <p:extLst>
      <p:ext uri="{BB962C8B-B14F-4D97-AF65-F5344CB8AC3E}">
        <p14:creationId xmlns:p14="http://schemas.microsoft.com/office/powerpoint/2010/main" val="1504882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BDB6BC5-835D-44C8-89AA-3584611EE40E}"/>
              </a:ext>
            </a:extLst>
          </p:cNvPr>
          <p:cNvSpPr>
            <a:spLocks noGrp="1"/>
          </p:cNvSpPr>
          <p:nvPr>
            <p:ph type="ctrTitle"/>
          </p:nvPr>
        </p:nvSpPr>
        <p:spPr>
          <a:xfrm>
            <a:off x="560918" y="673757"/>
            <a:ext cx="8055429" cy="1099625"/>
          </a:xfrm>
        </p:spPr>
        <p:txBody>
          <a:bodyPr>
            <a:noAutofit/>
          </a:bodyPr>
          <a:lstStyle/>
          <a:p>
            <a:r>
              <a:rPr lang="en-US" b="1" dirty="0">
                <a:latin typeface="+mn-lt"/>
              </a:rPr>
              <a:t>An Important Distinction</a:t>
            </a:r>
          </a:p>
        </p:txBody>
      </p:sp>
      <p:sp>
        <p:nvSpPr>
          <p:cNvPr id="3" name="Subtitle 2"/>
          <p:cNvSpPr>
            <a:spLocks noGrp="1"/>
          </p:cNvSpPr>
          <p:nvPr>
            <p:ph type="subTitle" idx="1"/>
          </p:nvPr>
        </p:nvSpPr>
        <p:spPr>
          <a:xfrm>
            <a:off x="769110" y="2141741"/>
            <a:ext cx="7605779" cy="4042502"/>
          </a:xfrm>
        </p:spPr>
        <p:txBody>
          <a:bodyPr>
            <a:noAutofit/>
          </a:bodyPr>
          <a:lstStyle/>
          <a:p>
            <a:pPr>
              <a:lnSpc>
                <a:spcPct val="100000"/>
              </a:lnSpc>
              <a:spcBef>
                <a:spcPts val="0"/>
              </a:spcBef>
            </a:pPr>
            <a:r>
              <a:rPr lang="en-US" sz="4000" b="1" dirty="0">
                <a:solidFill>
                  <a:srgbClr val="0070C0"/>
                </a:solidFill>
              </a:rPr>
              <a:t>Single-Winner (SW)</a:t>
            </a:r>
            <a:r>
              <a:rPr lang="en-US" sz="4000" dirty="0">
                <a:solidFill>
                  <a:srgbClr val="0070C0"/>
                </a:solidFill>
              </a:rPr>
              <a:t>: </a:t>
            </a:r>
            <a:r>
              <a:rPr lang="en-US" sz="4000" dirty="0"/>
              <a:t>governor, ward member, member of Congress</a:t>
            </a:r>
          </a:p>
          <a:p>
            <a:pPr>
              <a:lnSpc>
                <a:spcPct val="100000"/>
              </a:lnSpc>
              <a:spcBef>
                <a:spcPts val="0"/>
              </a:spcBef>
            </a:pPr>
            <a:endParaRPr lang="en-US" sz="800" dirty="0"/>
          </a:p>
          <a:p>
            <a:pPr>
              <a:lnSpc>
                <a:spcPct val="100000"/>
              </a:lnSpc>
              <a:spcBef>
                <a:spcPts val="0"/>
              </a:spcBef>
            </a:pPr>
            <a:r>
              <a:rPr lang="en-US" sz="4000" b="1" dirty="0">
                <a:solidFill>
                  <a:schemeClr val="accent6">
                    <a:lumMod val="50000"/>
                  </a:schemeClr>
                </a:solidFill>
              </a:rPr>
              <a:t>Versus</a:t>
            </a:r>
          </a:p>
          <a:p>
            <a:pPr>
              <a:lnSpc>
                <a:spcPct val="100000"/>
              </a:lnSpc>
              <a:spcBef>
                <a:spcPts val="0"/>
              </a:spcBef>
            </a:pPr>
            <a:endParaRPr lang="en-US" sz="800" dirty="0"/>
          </a:p>
          <a:p>
            <a:pPr>
              <a:lnSpc>
                <a:spcPct val="100000"/>
              </a:lnSpc>
              <a:spcBef>
                <a:spcPts val="0"/>
              </a:spcBef>
            </a:pPr>
            <a:r>
              <a:rPr lang="en-US" sz="4000" b="1" dirty="0">
                <a:solidFill>
                  <a:srgbClr val="FF0000"/>
                </a:solidFill>
              </a:rPr>
              <a:t>Multi-Winner (MW)</a:t>
            </a:r>
            <a:r>
              <a:rPr lang="en-US" sz="4000" dirty="0">
                <a:solidFill>
                  <a:srgbClr val="FF0000"/>
                </a:solidFill>
              </a:rPr>
              <a:t>: </a:t>
            </a:r>
            <a:r>
              <a:rPr lang="en-US" sz="4000" dirty="0"/>
              <a:t>2 or more seats filled in a single contest</a:t>
            </a:r>
          </a:p>
        </p:txBody>
      </p:sp>
      <p:sp>
        <p:nvSpPr>
          <p:cNvPr id="4" name="Slide Number Placeholder 7">
            <a:extLst>
              <a:ext uri="{FF2B5EF4-FFF2-40B4-BE49-F238E27FC236}">
                <a16:creationId xmlns:a16="http://schemas.microsoft.com/office/drawing/2014/main" id="{7F2929C5-DF6F-46B0-BD4B-38AA50C8748F}"/>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3</a:t>
            </a:fld>
            <a:endParaRPr lang="en-US" dirty="0"/>
          </a:p>
        </p:txBody>
      </p:sp>
    </p:spTree>
    <p:extLst>
      <p:ext uri="{BB962C8B-B14F-4D97-AF65-F5344CB8AC3E}">
        <p14:creationId xmlns:p14="http://schemas.microsoft.com/office/powerpoint/2010/main" val="4097581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0"/>
            <a:ext cx="7772400" cy="1470025"/>
          </a:xfrm>
        </p:spPr>
        <p:txBody>
          <a:bodyPr>
            <a:normAutofit/>
          </a:bodyPr>
          <a:lstStyle/>
          <a:p>
            <a:r>
              <a:rPr lang="en-US" sz="4400" b="1" dirty="0">
                <a:latin typeface="+mn-lt"/>
              </a:rPr>
              <a:t>VOTING METHODS Position</a:t>
            </a:r>
            <a:br>
              <a:rPr lang="en-US" sz="4400" dirty="0">
                <a:latin typeface="+mn-lt"/>
              </a:rPr>
            </a:br>
            <a:endParaRPr lang="en-US" sz="4400" dirty="0">
              <a:latin typeface="+mn-lt"/>
            </a:endParaRPr>
          </a:p>
        </p:txBody>
      </p:sp>
      <p:sp>
        <p:nvSpPr>
          <p:cNvPr id="3" name="Subtitle 2"/>
          <p:cNvSpPr>
            <a:spLocks noGrp="1"/>
          </p:cNvSpPr>
          <p:nvPr>
            <p:ph type="subTitle" idx="1"/>
          </p:nvPr>
        </p:nvSpPr>
        <p:spPr>
          <a:xfrm>
            <a:off x="609600" y="1927225"/>
            <a:ext cx="7772400" cy="4332287"/>
          </a:xfrm>
        </p:spPr>
        <p:txBody>
          <a:bodyPr>
            <a:normAutofit fontScale="40000" lnSpcReduction="20000"/>
          </a:bodyPr>
          <a:lstStyle/>
          <a:p>
            <a:pPr algn="l">
              <a:lnSpc>
                <a:spcPct val="100000"/>
              </a:lnSpc>
              <a:spcBef>
                <a:spcPts val="336"/>
              </a:spcBef>
            </a:pPr>
            <a:r>
              <a:rPr lang="en-US" sz="3500" i="1" dirty="0">
                <a:solidFill>
                  <a:schemeClr val="tx1"/>
                </a:solidFill>
              </a:rPr>
              <a:t>The League supports authorizing and implementing </a:t>
            </a:r>
            <a:r>
              <a:rPr lang="en-US" sz="4000" b="1" i="1" dirty="0">
                <a:solidFill>
                  <a:srgbClr val="7030A0"/>
                </a:solidFill>
              </a:rPr>
              <a:t>alternatives to plurality voting </a:t>
            </a:r>
            <a:r>
              <a:rPr lang="en-US" sz="3500" i="1" dirty="0">
                <a:solidFill>
                  <a:schemeClr val="tx1"/>
                </a:solidFill>
              </a:rPr>
              <a:t>that allow people to </a:t>
            </a:r>
            <a:r>
              <a:rPr lang="en-US" sz="4000" b="1" i="1" dirty="0">
                <a:solidFill>
                  <a:srgbClr val="7030A0"/>
                </a:solidFill>
              </a:rPr>
              <a:t>express their preferences more effectively</a:t>
            </a:r>
            <a:r>
              <a:rPr lang="en-US" sz="3500" i="1" dirty="0">
                <a:solidFill>
                  <a:schemeClr val="tx1"/>
                </a:solidFill>
              </a:rPr>
              <a:t>. The League supports gaining on-the-ground experience with alternative voting methods in order to ascertain whether a voting method results in outcomes that match voters’ preferences as recorded on their ballots. The League supports voting methods that can improve the election experience, that encourage honest* voting rather than tactical* voting, and that consider ease of implementation.</a:t>
            </a:r>
          </a:p>
          <a:p>
            <a:pPr algn="l">
              <a:lnSpc>
                <a:spcPct val="100000"/>
              </a:lnSpc>
              <a:spcBef>
                <a:spcPts val="336"/>
              </a:spcBef>
            </a:pPr>
            <a:endParaRPr lang="en-US" sz="2000" dirty="0">
              <a:solidFill>
                <a:schemeClr val="tx1"/>
              </a:solidFill>
            </a:endParaRPr>
          </a:p>
          <a:p>
            <a:pPr algn="l">
              <a:lnSpc>
                <a:spcPct val="100000"/>
              </a:lnSpc>
              <a:spcBef>
                <a:spcPts val="336"/>
              </a:spcBef>
            </a:pPr>
            <a:r>
              <a:rPr lang="en-US" sz="3500" i="1" dirty="0">
                <a:solidFill>
                  <a:schemeClr val="tx1"/>
                </a:solidFill>
              </a:rPr>
              <a:t>Considerations: </a:t>
            </a:r>
            <a:endParaRPr lang="en-US" sz="3500" dirty="0">
              <a:solidFill>
                <a:schemeClr val="tx1"/>
              </a:solidFill>
            </a:endParaRPr>
          </a:p>
          <a:p>
            <a:pPr lvl="1" algn="l">
              <a:lnSpc>
                <a:spcPct val="100000"/>
              </a:lnSpc>
              <a:spcBef>
                <a:spcPts val="336"/>
              </a:spcBef>
            </a:pPr>
            <a:r>
              <a:rPr lang="en-US" sz="3100" dirty="0">
                <a:solidFill>
                  <a:schemeClr val="tx1"/>
                </a:solidFill>
              </a:rPr>
              <a:t>• </a:t>
            </a:r>
            <a:r>
              <a:rPr lang="en-US" sz="4000" b="1" i="1" dirty="0">
                <a:solidFill>
                  <a:srgbClr val="7030A0"/>
                </a:solidFill>
              </a:rPr>
              <a:t>Some voting methods are intended for single-winner elections, others for multi-winner elections</a:t>
            </a:r>
            <a:r>
              <a:rPr lang="en-US" sz="3100" i="1" dirty="0">
                <a:solidFill>
                  <a:schemeClr val="tx1"/>
                </a:solidFill>
              </a:rPr>
              <a:t>. </a:t>
            </a:r>
            <a:r>
              <a:rPr lang="en-US" sz="3500" i="1" dirty="0">
                <a:solidFill>
                  <a:schemeClr val="tx1"/>
                </a:solidFill>
              </a:rPr>
              <a:t>It is important that the intended use of a voting method match its actual application. Multi-winner voting methods can </a:t>
            </a:r>
            <a:r>
              <a:rPr lang="en-US" sz="3500" i="1" dirty="0"/>
              <a:t>promote proportional representation </a:t>
            </a:r>
            <a:r>
              <a:rPr lang="en-US" sz="3500" i="1" dirty="0">
                <a:solidFill>
                  <a:schemeClr val="tx1"/>
                </a:solidFill>
              </a:rPr>
              <a:t>which fosters diversity of our elected officials. </a:t>
            </a:r>
            <a:endParaRPr lang="en-US" sz="3500" dirty="0">
              <a:solidFill>
                <a:schemeClr val="tx1"/>
              </a:solidFill>
            </a:endParaRPr>
          </a:p>
          <a:p>
            <a:pPr algn="l">
              <a:lnSpc>
                <a:spcPct val="100000"/>
              </a:lnSpc>
              <a:spcBef>
                <a:spcPts val="336"/>
              </a:spcBef>
            </a:pPr>
            <a:endParaRPr lang="en-US" sz="3500" dirty="0">
              <a:solidFill>
                <a:schemeClr val="tx1"/>
              </a:solidFill>
            </a:endParaRPr>
          </a:p>
          <a:p>
            <a:pPr lvl="1" algn="l">
              <a:lnSpc>
                <a:spcPct val="100000"/>
              </a:lnSpc>
              <a:spcBef>
                <a:spcPts val="336"/>
              </a:spcBef>
            </a:pPr>
            <a:r>
              <a:rPr lang="en-US" sz="3500" dirty="0">
                <a:solidFill>
                  <a:schemeClr val="tx1"/>
                </a:solidFill>
              </a:rPr>
              <a:t>• </a:t>
            </a:r>
            <a:r>
              <a:rPr lang="en-US" sz="4000" b="1" i="1" dirty="0">
                <a:solidFill>
                  <a:srgbClr val="7030A0"/>
                </a:solidFill>
              </a:rPr>
              <a:t>Election officials should conduct post-election analysis </a:t>
            </a:r>
            <a:r>
              <a:rPr lang="en-US" sz="3500" i="1" dirty="0">
                <a:solidFill>
                  <a:schemeClr val="tx1"/>
                </a:solidFill>
              </a:rPr>
              <a:t>to evaluate the voters’ usage of the voting method and the election’s reflection of voters’ stated preferences. There should be sufficient data transparency – for example, access to ballot records in anonymous form – for an independent analysis to be conducted by other interested groups. </a:t>
            </a:r>
            <a:endParaRPr lang="en-US" sz="3500" dirty="0">
              <a:solidFill>
                <a:schemeClr val="tx1"/>
              </a:solidFill>
            </a:endParaRPr>
          </a:p>
          <a:p>
            <a:pPr algn="l">
              <a:lnSpc>
                <a:spcPct val="100000"/>
              </a:lnSpc>
              <a:spcBef>
                <a:spcPts val="336"/>
              </a:spcBef>
            </a:pPr>
            <a:endParaRPr lang="en-US" sz="3500" dirty="0">
              <a:solidFill>
                <a:schemeClr val="tx1"/>
              </a:solidFill>
            </a:endParaRPr>
          </a:p>
          <a:p>
            <a:pPr algn="l">
              <a:lnSpc>
                <a:spcPct val="100000"/>
              </a:lnSpc>
              <a:spcBef>
                <a:spcPts val="336"/>
              </a:spcBef>
            </a:pPr>
            <a:r>
              <a:rPr lang="en-US" sz="3500" i="1" dirty="0">
                <a:solidFill>
                  <a:schemeClr val="tx1"/>
                </a:solidFill>
              </a:rPr>
              <a:t>*A voting method encourages "honest" voting when it allows voters to meaningfully support all their preferred candidates, rather than leading them to either not support their favorite or "tactically" indicate a higher preference for a candidate who is not their favorite. </a:t>
            </a:r>
            <a:endParaRPr lang="en-US" sz="3500" dirty="0">
              <a:solidFill>
                <a:schemeClr val="tx1"/>
              </a:solidFill>
            </a:endParaRPr>
          </a:p>
        </p:txBody>
      </p:sp>
      <p:pic>
        <p:nvPicPr>
          <p:cNvPr id="5" name="Picture 4">
            <a:extLst>
              <a:ext uri="{FF2B5EF4-FFF2-40B4-BE49-F238E27FC236}">
                <a16:creationId xmlns:a16="http://schemas.microsoft.com/office/drawing/2014/main" id="{784D6C23-A423-44D5-B271-98972D69C7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63771" y="1300900"/>
            <a:ext cx="2864058" cy="529486"/>
          </a:xfrm>
          <a:prstGeom prst="rect">
            <a:avLst/>
          </a:prstGeom>
        </p:spPr>
      </p:pic>
      <p:sp>
        <p:nvSpPr>
          <p:cNvPr id="6" name="Slide Number Placeholder 7">
            <a:extLst>
              <a:ext uri="{FF2B5EF4-FFF2-40B4-BE49-F238E27FC236}">
                <a16:creationId xmlns:a16="http://schemas.microsoft.com/office/drawing/2014/main" id="{8FD7A717-44CB-4930-8CC6-2AF4B58BFD97}"/>
              </a:ext>
            </a:extLst>
          </p:cNvPr>
          <p:cNvSpPr>
            <a:spLocks noGrp="1"/>
          </p:cNvSpPr>
          <p:nvPr>
            <p:ph type="sldNum" sz="quarter" idx="12"/>
          </p:nvPr>
        </p:nvSpPr>
        <p:spPr>
          <a:xfrm>
            <a:off x="6457950" y="6356351"/>
            <a:ext cx="2057400" cy="365125"/>
          </a:xfrm>
        </p:spPr>
        <p:txBody>
          <a:bodyPr/>
          <a:lstStyle/>
          <a:p>
            <a:fld id="{89324556-B311-4631-9BAA-0FE72B0E8683}" type="slidenum">
              <a:rPr lang="en-US" smtClean="0"/>
              <a:t>4</a:t>
            </a:fld>
            <a:endParaRPr lang="en-US" dirty="0"/>
          </a:p>
        </p:txBody>
      </p:sp>
    </p:spTree>
    <p:extLst>
      <p:ext uri="{BB962C8B-B14F-4D97-AF65-F5344CB8AC3E}">
        <p14:creationId xmlns:p14="http://schemas.microsoft.com/office/powerpoint/2010/main" val="215112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6524"/>
            <a:ext cx="9144000" cy="1079924"/>
          </a:xfrm>
        </p:spPr>
        <p:txBody>
          <a:bodyPr>
            <a:normAutofit/>
          </a:bodyPr>
          <a:lstStyle/>
          <a:p>
            <a:r>
              <a:rPr lang="en-US" b="1" dirty="0"/>
              <a:t>To Win a Plurality Election</a:t>
            </a:r>
            <a:endParaRPr lang="en-US" sz="3200" b="1" dirty="0"/>
          </a:p>
        </p:txBody>
      </p:sp>
      <p:sp>
        <p:nvSpPr>
          <p:cNvPr id="3" name="Subtitle 2"/>
          <p:cNvSpPr>
            <a:spLocks noGrp="1"/>
          </p:cNvSpPr>
          <p:nvPr>
            <p:ph type="subTitle" idx="1"/>
          </p:nvPr>
        </p:nvSpPr>
        <p:spPr>
          <a:xfrm>
            <a:off x="609601" y="1253071"/>
            <a:ext cx="7905750" cy="1132114"/>
          </a:xfrm>
        </p:spPr>
        <p:txBody>
          <a:bodyPr>
            <a:noAutofit/>
          </a:bodyPr>
          <a:lstStyle/>
          <a:p>
            <a:pPr>
              <a:lnSpc>
                <a:spcPct val="100000"/>
              </a:lnSpc>
              <a:spcBef>
                <a:spcPts val="0"/>
              </a:spcBef>
            </a:pPr>
            <a:r>
              <a:rPr lang="en-US" sz="3600" dirty="0"/>
              <a:t>-- Get more votes than anyone else --</a:t>
            </a:r>
          </a:p>
          <a:p>
            <a:pPr>
              <a:lnSpc>
                <a:spcPct val="100000"/>
              </a:lnSpc>
              <a:spcBef>
                <a:spcPts val="0"/>
              </a:spcBef>
            </a:pPr>
            <a:r>
              <a:rPr lang="en-US" sz="3600" dirty="0"/>
              <a:t>Do </a:t>
            </a:r>
            <a:r>
              <a:rPr lang="en-US" sz="3600" b="1" dirty="0"/>
              <a:t>more</a:t>
            </a:r>
            <a:r>
              <a:rPr lang="en-US" sz="3600" dirty="0"/>
              <a:t> votes equal </a:t>
            </a:r>
            <a:r>
              <a:rPr lang="en-US" sz="3600" b="1" dirty="0"/>
              <a:t>many</a:t>
            </a:r>
            <a:r>
              <a:rPr lang="en-US" sz="3600" dirty="0"/>
              <a:t> votes?</a:t>
            </a:r>
          </a:p>
          <a:p>
            <a:pPr>
              <a:lnSpc>
                <a:spcPct val="100000"/>
              </a:lnSpc>
              <a:spcBef>
                <a:spcPts val="0"/>
              </a:spcBef>
            </a:pPr>
            <a:endParaRPr lang="en-US" sz="3600" dirty="0"/>
          </a:p>
          <a:p>
            <a:pPr algn="l">
              <a:lnSpc>
                <a:spcPct val="100000"/>
              </a:lnSpc>
              <a:spcBef>
                <a:spcPts val="0"/>
              </a:spcBef>
            </a:pPr>
            <a:endParaRPr lang="en-US" dirty="0"/>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5</a:t>
            </a:fld>
            <a:endParaRPr lang="en-US" dirty="0"/>
          </a:p>
        </p:txBody>
      </p:sp>
      <p:pic>
        <p:nvPicPr>
          <p:cNvPr id="8" name="Picture 7">
            <a:extLst>
              <a:ext uri="{FF2B5EF4-FFF2-40B4-BE49-F238E27FC236}">
                <a16:creationId xmlns:a16="http://schemas.microsoft.com/office/drawing/2014/main" id="{A905F2A3-23A6-4DCC-8B09-3D5D494DCF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702" y="2639179"/>
            <a:ext cx="6037037" cy="3395833"/>
          </a:xfrm>
          <a:prstGeom prst="rect">
            <a:avLst/>
          </a:prstGeom>
        </p:spPr>
      </p:pic>
    </p:spTree>
    <p:extLst>
      <p:ext uri="{BB962C8B-B14F-4D97-AF65-F5344CB8AC3E}">
        <p14:creationId xmlns:p14="http://schemas.microsoft.com/office/powerpoint/2010/main" val="265395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4285" y="476571"/>
            <a:ext cx="8055429" cy="1209822"/>
          </a:xfrm>
        </p:spPr>
        <p:txBody>
          <a:bodyPr>
            <a:noAutofit/>
          </a:bodyPr>
          <a:lstStyle/>
          <a:p>
            <a:br>
              <a:rPr lang="en-US" sz="4400" b="1" dirty="0"/>
            </a:br>
            <a:br>
              <a:rPr lang="en-US" sz="4400" b="1" dirty="0"/>
            </a:br>
            <a:br>
              <a:rPr lang="en-US" sz="4400" b="1" dirty="0"/>
            </a:br>
            <a:br>
              <a:rPr lang="en-US" sz="4400" b="1" dirty="0"/>
            </a:br>
            <a:br>
              <a:rPr lang="en-US" sz="4400" b="1" dirty="0"/>
            </a:br>
            <a:r>
              <a:rPr lang="en-US" sz="4400" b="1" dirty="0">
                <a:latin typeface="+mn-lt"/>
              </a:rPr>
              <a:t>Popular Ways to Vote</a:t>
            </a:r>
            <a:br>
              <a:rPr lang="en-US" sz="7200" b="1" dirty="0"/>
            </a:br>
            <a:endParaRPr lang="en-US" sz="2000" b="1" dirty="0"/>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6</a:t>
            </a:fld>
            <a:endParaRPr lang="en-US" dirty="0"/>
          </a:p>
        </p:txBody>
      </p:sp>
      <p:sp>
        <p:nvSpPr>
          <p:cNvPr id="8" name="Oval 7">
            <a:extLst>
              <a:ext uri="{FF2B5EF4-FFF2-40B4-BE49-F238E27FC236}">
                <a16:creationId xmlns:a16="http://schemas.microsoft.com/office/drawing/2014/main" id="{C5A8EA61-F614-46CE-977C-32530FC36308}"/>
              </a:ext>
            </a:extLst>
          </p:cNvPr>
          <p:cNvSpPr/>
          <p:nvPr/>
        </p:nvSpPr>
        <p:spPr>
          <a:xfrm>
            <a:off x="754486" y="2430430"/>
            <a:ext cx="2266681" cy="22538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A78D3EC-F529-4181-8629-72623A962CD8}"/>
              </a:ext>
            </a:extLst>
          </p:cNvPr>
          <p:cNvSpPr/>
          <p:nvPr/>
        </p:nvSpPr>
        <p:spPr>
          <a:xfrm>
            <a:off x="3495540" y="2430429"/>
            <a:ext cx="2266681" cy="22538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B0F73FD-EC2E-48FF-AC24-F1B07A8B2DE9}"/>
              </a:ext>
            </a:extLst>
          </p:cNvPr>
          <p:cNvSpPr/>
          <p:nvPr/>
        </p:nvSpPr>
        <p:spPr>
          <a:xfrm>
            <a:off x="6122830" y="2430428"/>
            <a:ext cx="2266681" cy="22538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40100A7-DEC6-4A09-A2E8-A8871EB41C10}"/>
              </a:ext>
            </a:extLst>
          </p:cNvPr>
          <p:cNvSpPr/>
          <p:nvPr/>
        </p:nvSpPr>
        <p:spPr>
          <a:xfrm>
            <a:off x="887568" y="2795678"/>
            <a:ext cx="1957588" cy="146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Limited Choice</a:t>
            </a:r>
          </a:p>
        </p:txBody>
      </p:sp>
      <p:sp>
        <p:nvSpPr>
          <p:cNvPr id="12" name="Rectangle 11">
            <a:extLst>
              <a:ext uri="{FF2B5EF4-FFF2-40B4-BE49-F238E27FC236}">
                <a16:creationId xmlns:a16="http://schemas.microsoft.com/office/drawing/2014/main" id="{103D047D-0180-49A8-8161-036E0C114D64}"/>
              </a:ext>
            </a:extLst>
          </p:cNvPr>
          <p:cNvSpPr/>
          <p:nvPr/>
        </p:nvSpPr>
        <p:spPr>
          <a:xfrm>
            <a:off x="3675413" y="2795678"/>
            <a:ext cx="1899138" cy="146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Vote Y/N on All or Score All</a:t>
            </a:r>
            <a:endParaRPr lang="en-US" sz="1200" dirty="0"/>
          </a:p>
        </p:txBody>
      </p:sp>
      <p:sp>
        <p:nvSpPr>
          <p:cNvPr id="13" name="Rectangle 12">
            <a:extLst>
              <a:ext uri="{FF2B5EF4-FFF2-40B4-BE49-F238E27FC236}">
                <a16:creationId xmlns:a16="http://schemas.microsoft.com/office/drawing/2014/main" id="{D036EFDE-2B8C-4484-9B92-A087AA698B70}"/>
              </a:ext>
            </a:extLst>
          </p:cNvPr>
          <p:cNvSpPr/>
          <p:nvPr/>
        </p:nvSpPr>
        <p:spPr>
          <a:xfrm>
            <a:off x="6236594" y="2795678"/>
            <a:ext cx="2053022" cy="14618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1</a:t>
            </a:r>
            <a:r>
              <a:rPr lang="en-US" sz="3200" baseline="30000" dirty="0"/>
              <a:t>st</a:t>
            </a:r>
            <a:r>
              <a:rPr lang="en-US" sz="3200" dirty="0"/>
              <a:t> choice, 2</a:t>
            </a:r>
            <a:r>
              <a:rPr lang="en-US" sz="3200" baseline="30000" dirty="0"/>
              <a:t>nd</a:t>
            </a:r>
            <a:r>
              <a:rPr lang="en-US" sz="3200" dirty="0"/>
              <a:t> choice, etc.</a:t>
            </a:r>
            <a:endParaRPr lang="en-US" sz="1200" dirty="0"/>
          </a:p>
        </p:txBody>
      </p:sp>
      <p:sp>
        <p:nvSpPr>
          <p:cNvPr id="14" name="TextBox 13">
            <a:extLst>
              <a:ext uri="{FF2B5EF4-FFF2-40B4-BE49-F238E27FC236}">
                <a16:creationId xmlns:a16="http://schemas.microsoft.com/office/drawing/2014/main" id="{D7627E50-AC08-49C8-8FAC-DEE1284B11BB}"/>
              </a:ext>
            </a:extLst>
          </p:cNvPr>
          <p:cNvSpPr txBox="1"/>
          <p:nvPr/>
        </p:nvSpPr>
        <p:spPr>
          <a:xfrm>
            <a:off x="1001375" y="1724583"/>
            <a:ext cx="1772902" cy="523220"/>
          </a:xfrm>
          <a:prstGeom prst="rect">
            <a:avLst/>
          </a:prstGeom>
          <a:noFill/>
        </p:spPr>
        <p:txBody>
          <a:bodyPr wrap="square" rtlCol="0">
            <a:spAutoFit/>
          </a:bodyPr>
          <a:lstStyle/>
          <a:p>
            <a:r>
              <a:rPr lang="en-US" sz="2800" b="1" dirty="0"/>
              <a:t>PLURALITY</a:t>
            </a:r>
          </a:p>
        </p:txBody>
      </p:sp>
      <p:sp>
        <p:nvSpPr>
          <p:cNvPr id="15" name="TextBox 14">
            <a:extLst>
              <a:ext uri="{FF2B5EF4-FFF2-40B4-BE49-F238E27FC236}">
                <a16:creationId xmlns:a16="http://schemas.microsoft.com/office/drawing/2014/main" id="{97418CA0-D26A-4C5B-B0AE-FDC5580FAC99}"/>
              </a:ext>
            </a:extLst>
          </p:cNvPr>
          <p:cNvSpPr txBox="1"/>
          <p:nvPr/>
        </p:nvSpPr>
        <p:spPr>
          <a:xfrm>
            <a:off x="3744661" y="1724583"/>
            <a:ext cx="2017560" cy="523220"/>
          </a:xfrm>
          <a:prstGeom prst="rect">
            <a:avLst/>
          </a:prstGeom>
          <a:noFill/>
        </p:spPr>
        <p:txBody>
          <a:bodyPr wrap="square" rtlCol="0">
            <a:spAutoFit/>
          </a:bodyPr>
          <a:lstStyle/>
          <a:p>
            <a:r>
              <a:rPr lang="en-US" sz="2800" b="1" dirty="0"/>
              <a:t>   RATING</a:t>
            </a:r>
          </a:p>
        </p:txBody>
      </p:sp>
      <p:sp>
        <p:nvSpPr>
          <p:cNvPr id="16" name="TextBox 15">
            <a:extLst>
              <a:ext uri="{FF2B5EF4-FFF2-40B4-BE49-F238E27FC236}">
                <a16:creationId xmlns:a16="http://schemas.microsoft.com/office/drawing/2014/main" id="{EB1F508E-020C-4584-BD8E-85C4271ACA2D}"/>
              </a:ext>
            </a:extLst>
          </p:cNvPr>
          <p:cNvSpPr txBox="1"/>
          <p:nvPr/>
        </p:nvSpPr>
        <p:spPr>
          <a:xfrm>
            <a:off x="6174647" y="1724583"/>
            <a:ext cx="2163046" cy="523220"/>
          </a:xfrm>
          <a:prstGeom prst="rect">
            <a:avLst/>
          </a:prstGeom>
          <a:noFill/>
        </p:spPr>
        <p:txBody>
          <a:bodyPr wrap="square" rtlCol="0">
            <a:spAutoFit/>
          </a:bodyPr>
          <a:lstStyle/>
          <a:p>
            <a:r>
              <a:rPr lang="en-US" sz="2800" dirty="0"/>
              <a:t>   </a:t>
            </a:r>
            <a:r>
              <a:rPr lang="en-US" sz="2800" b="1" dirty="0"/>
              <a:t>RANKING</a:t>
            </a:r>
          </a:p>
        </p:txBody>
      </p:sp>
      <p:sp>
        <p:nvSpPr>
          <p:cNvPr id="3" name="Arrow: Right 2">
            <a:extLst>
              <a:ext uri="{FF2B5EF4-FFF2-40B4-BE49-F238E27FC236}">
                <a16:creationId xmlns:a16="http://schemas.microsoft.com/office/drawing/2014/main" id="{5013A7BE-9699-4C20-A35A-8C3ADD51294D}"/>
              </a:ext>
            </a:extLst>
          </p:cNvPr>
          <p:cNvSpPr/>
          <p:nvPr/>
        </p:nvSpPr>
        <p:spPr>
          <a:xfrm rot="2275970">
            <a:off x="2577247" y="4560236"/>
            <a:ext cx="54971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Right 16">
            <a:extLst>
              <a:ext uri="{FF2B5EF4-FFF2-40B4-BE49-F238E27FC236}">
                <a16:creationId xmlns:a16="http://schemas.microsoft.com/office/drawing/2014/main" id="{5EBCC4AF-B167-487F-AD3F-08DE23DCC993}"/>
              </a:ext>
            </a:extLst>
          </p:cNvPr>
          <p:cNvSpPr/>
          <p:nvPr/>
        </p:nvSpPr>
        <p:spPr>
          <a:xfrm rot="8256460">
            <a:off x="3564406" y="4556052"/>
            <a:ext cx="549719"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B7862DD5-A156-45D5-9FBF-FAD4D50899DB}"/>
              </a:ext>
            </a:extLst>
          </p:cNvPr>
          <p:cNvSpPr txBox="1"/>
          <p:nvPr/>
        </p:nvSpPr>
        <p:spPr>
          <a:xfrm>
            <a:off x="2257717" y="5162641"/>
            <a:ext cx="2161406" cy="646331"/>
          </a:xfrm>
          <a:prstGeom prst="rect">
            <a:avLst/>
          </a:prstGeom>
          <a:solidFill>
            <a:schemeClr val="accent5">
              <a:lumMod val="40000"/>
              <a:lumOff val="60000"/>
            </a:schemeClr>
          </a:solidFill>
          <a:ln w="6350">
            <a:solidFill>
              <a:schemeClr val="tx1"/>
            </a:solidFill>
          </a:ln>
        </p:spPr>
        <p:txBody>
          <a:bodyPr wrap="square" rtlCol="0">
            <a:spAutoFit/>
          </a:bodyPr>
          <a:lstStyle/>
          <a:p>
            <a:pPr algn="ctr"/>
            <a:r>
              <a:rPr lang="en-US" dirty="0"/>
              <a:t>Cumulative Voting</a:t>
            </a:r>
          </a:p>
          <a:p>
            <a:pPr algn="ctr"/>
            <a:r>
              <a:rPr lang="en-US" dirty="0"/>
              <a:t>(Multi-Winner)</a:t>
            </a:r>
          </a:p>
        </p:txBody>
      </p:sp>
      <p:sp>
        <p:nvSpPr>
          <p:cNvPr id="5" name="TextBox 4">
            <a:extLst>
              <a:ext uri="{FF2B5EF4-FFF2-40B4-BE49-F238E27FC236}">
                <a16:creationId xmlns:a16="http://schemas.microsoft.com/office/drawing/2014/main" id="{041A4FA7-3625-4CC8-AD47-FCCC0C1B93DC}"/>
              </a:ext>
            </a:extLst>
          </p:cNvPr>
          <p:cNvSpPr txBox="1"/>
          <p:nvPr/>
        </p:nvSpPr>
        <p:spPr>
          <a:xfrm>
            <a:off x="5057518" y="5808972"/>
            <a:ext cx="2429132" cy="646331"/>
          </a:xfrm>
          <a:prstGeom prst="rect">
            <a:avLst/>
          </a:prstGeom>
          <a:noFill/>
          <a:ln>
            <a:solidFill>
              <a:schemeClr val="tx1"/>
            </a:solidFill>
          </a:ln>
        </p:spPr>
        <p:txBody>
          <a:bodyPr wrap="square" rtlCol="0">
            <a:spAutoFit/>
          </a:bodyPr>
          <a:lstStyle/>
          <a:p>
            <a:pPr algn="ctr"/>
            <a:r>
              <a:rPr lang="en-US" dirty="0"/>
              <a:t>MMP (Multi-Winner) – other countries</a:t>
            </a:r>
          </a:p>
        </p:txBody>
      </p:sp>
    </p:spTree>
    <p:extLst>
      <p:ext uri="{BB962C8B-B14F-4D97-AF65-F5344CB8AC3E}">
        <p14:creationId xmlns:p14="http://schemas.microsoft.com/office/powerpoint/2010/main" val="205155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p:bldP spid="15" grpId="0"/>
      <p:bldP spid="16" grpId="0"/>
      <p:bldP spid="3" grpId="0" animBg="1"/>
      <p:bldP spid="17"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B4950E8-CEB4-624D-A7BC-3B88F7587371}"/>
              </a:ext>
            </a:extLst>
          </p:cNvPr>
          <p:cNvSpPr>
            <a:spLocks noGrp="1"/>
          </p:cNvSpPr>
          <p:nvPr>
            <p:ph type="ctrTitle"/>
          </p:nvPr>
        </p:nvSpPr>
        <p:spPr>
          <a:xfrm>
            <a:off x="762000" y="433056"/>
            <a:ext cx="7772400" cy="1867432"/>
          </a:xfrm>
        </p:spPr>
        <p:txBody>
          <a:bodyPr>
            <a:normAutofit/>
          </a:bodyPr>
          <a:lstStyle/>
          <a:p>
            <a:r>
              <a:rPr lang="en-US" b="1" dirty="0">
                <a:latin typeface="+mn-lt"/>
              </a:rPr>
              <a:t>Adopting </a:t>
            </a:r>
            <a:br>
              <a:rPr lang="en-US" b="1" dirty="0">
                <a:latin typeface="+mn-lt"/>
              </a:rPr>
            </a:br>
            <a:r>
              <a:rPr lang="en-US" b="1" dirty="0">
                <a:latin typeface="+mn-lt"/>
              </a:rPr>
              <a:t>Better Voting Methods</a:t>
            </a:r>
          </a:p>
        </p:txBody>
      </p:sp>
      <p:sp>
        <p:nvSpPr>
          <p:cNvPr id="9" name="Subtitle 2">
            <a:extLst>
              <a:ext uri="{FF2B5EF4-FFF2-40B4-BE49-F238E27FC236}">
                <a16:creationId xmlns:a16="http://schemas.microsoft.com/office/drawing/2014/main" id="{B698CF78-777A-4171-AE87-302C60CF5916}"/>
              </a:ext>
            </a:extLst>
          </p:cNvPr>
          <p:cNvSpPr>
            <a:spLocks noGrp="1"/>
          </p:cNvSpPr>
          <p:nvPr>
            <p:ph type="subTitle" idx="1"/>
          </p:nvPr>
        </p:nvSpPr>
        <p:spPr>
          <a:xfrm>
            <a:off x="609600" y="2402005"/>
            <a:ext cx="7772400" cy="3954345"/>
          </a:xfrm>
        </p:spPr>
        <p:txBody>
          <a:bodyPr>
            <a:noAutofit/>
          </a:bodyPr>
          <a:lstStyle/>
          <a:p>
            <a:pPr>
              <a:spcBef>
                <a:spcPts val="0"/>
              </a:spcBef>
            </a:pPr>
            <a:r>
              <a:rPr lang="en-US" sz="3600" dirty="0"/>
              <a:t> … is the best way to </a:t>
            </a:r>
          </a:p>
          <a:p>
            <a:pPr algn="l">
              <a:spcBef>
                <a:spcPts val="0"/>
              </a:spcBef>
            </a:pPr>
            <a:r>
              <a:rPr lang="en-US" sz="1400" b="1" dirty="0">
                <a:solidFill>
                  <a:srgbClr val="7030A0"/>
                </a:solidFill>
              </a:rPr>
              <a:t>	</a:t>
            </a:r>
            <a:br>
              <a:rPr lang="en-US" sz="3600" b="1" dirty="0">
                <a:solidFill>
                  <a:srgbClr val="7030A0"/>
                </a:solidFill>
              </a:rPr>
            </a:br>
            <a:r>
              <a:rPr lang="en-US" sz="3600" b="1" dirty="0">
                <a:solidFill>
                  <a:srgbClr val="7030A0"/>
                </a:solidFill>
              </a:rPr>
              <a:t>	   Eliminate the spoiler effect </a:t>
            </a:r>
          </a:p>
          <a:p>
            <a:pPr algn="l">
              <a:spcBef>
                <a:spcPts val="0"/>
              </a:spcBef>
            </a:pPr>
            <a:r>
              <a:rPr lang="en-US" sz="3600" b="1" dirty="0">
                <a:solidFill>
                  <a:srgbClr val="7030A0"/>
                </a:solidFill>
              </a:rPr>
              <a:t>	   Defeat gerrymandering </a:t>
            </a:r>
          </a:p>
          <a:p>
            <a:pPr algn="l">
              <a:spcBef>
                <a:spcPts val="0"/>
              </a:spcBef>
            </a:pPr>
            <a:r>
              <a:rPr lang="en-US" sz="3600" b="1" dirty="0">
                <a:solidFill>
                  <a:srgbClr val="7030A0"/>
                </a:solidFill>
              </a:rPr>
              <a:t>	   Attract better candidates</a:t>
            </a:r>
            <a:br>
              <a:rPr lang="en-US" sz="3600" b="1" dirty="0">
                <a:solidFill>
                  <a:srgbClr val="7030A0"/>
                </a:solidFill>
              </a:rPr>
            </a:br>
            <a:r>
              <a:rPr lang="en-US" sz="3600" b="1" dirty="0">
                <a:solidFill>
                  <a:srgbClr val="7030A0"/>
                </a:solidFill>
              </a:rPr>
              <a:t>	   Make every vote count </a:t>
            </a:r>
            <a:br>
              <a:rPr lang="en-US" sz="2000" b="1" dirty="0">
                <a:solidFill>
                  <a:srgbClr val="7030A0"/>
                </a:solidFill>
              </a:rPr>
            </a:br>
            <a:endParaRPr lang="en-US" sz="2000" b="1" dirty="0">
              <a:solidFill>
                <a:srgbClr val="7030A0"/>
              </a:solidFill>
            </a:endParaRPr>
          </a:p>
          <a:p>
            <a:pPr>
              <a:spcBef>
                <a:spcPts val="0"/>
              </a:spcBef>
            </a:pPr>
            <a:r>
              <a:rPr lang="en-US" sz="3600" dirty="0"/>
              <a:t>We want to vote for the greater good, instead of for the lesser evil. </a:t>
            </a:r>
            <a:endParaRPr lang="en-US" sz="3600" dirty="0">
              <a:solidFill>
                <a:srgbClr val="7030A0"/>
              </a:solidFill>
            </a:endParaRPr>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7</a:t>
            </a:fld>
            <a:endParaRPr lang="en-US" dirty="0"/>
          </a:p>
        </p:txBody>
      </p:sp>
    </p:spTree>
    <p:extLst>
      <p:ext uri="{BB962C8B-B14F-4D97-AF65-F5344CB8AC3E}">
        <p14:creationId xmlns:p14="http://schemas.microsoft.com/office/powerpoint/2010/main" val="3581478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2999" y="477666"/>
            <a:ext cx="6754091" cy="5810445"/>
          </a:xfrm>
        </p:spPr>
        <p:txBody>
          <a:bodyPr>
            <a:noAutofit/>
          </a:bodyPr>
          <a:lstStyle/>
          <a:p>
            <a:pPr>
              <a:lnSpc>
                <a:spcPct val="100000"/>
              </a:lnSpc>
              <a:spcBef>
                <a:spcPts val="0"/>
              </a:spcBef>
            </a:pPr>
            <a:r>
              <a:rPr lang="en-US" sz="4800" dirty="0">
                <a:sym typeface="Wingdings" panose="05000000000000000000" pitchFamily="2" charset="2"/>
              </a:rPr>
              <a:t>There is </a:t>
            </a:r>
          </a:p>
          <a:p>
            <a:pPr>
              <a:lnSpc>
                <a:spcPct val="100000"/>
              </a:lnSpc>
              <a:spcBef>
                <a:spcPts val="0"/>
              </a:spcBef>
            </a:pPr>
            <a:r>
              <a:rPr lang="en-US" sz="6000" b="1" dirty="0">
                <a:solidFill>
                  <a:srgbClr val="7030A0"/>
                </a:solidFill>
                <a:sym typeface="Wingdings" panose="05000000000000000000" pitchFamily="2" charset="2"/>
              </a:rPr>
              <a:t>NO</a:t>
            </a:r>
            <a:r>
              <a:rPr lang="en-US" sz="6000" b="1" dirty="0">
                <a:sym typeface="Wingdings" panose="05000000000000000000" pitchFamily="2" charset="2"/>
              </a:rPr>
              <a:t> PERFECT </a:t>
            </a:r>
          </a:p>
          <a:p>
            <a:pPr>
              <a:lnSpc>
                <a:spcPct val="100000"/>
              </a:lnSpc>
              <a:spcBef>
                <a:spcPts val="0"/>
              </a:spcBef>
            </a:pPr>
            <a:r>
              <a:rPr lang="en-US" sz="6000" b="1" dirty="0">
                <a:sym typeface="Wingdings" panose="05000000000000000000" pitchFamily="2" charset="2"/>
              </a:rPr>
              <a:t>Voting Method</a:t>
            </a:r>
          </a:p>
          <a:p>
            <a:pPr>
              <a:lnSpc>
                <a:spcPct val="100000"/>
              </a:lnSpc>
              <a:spcBef>
                <a:spcPts val="0"/>
              </a:spcBef>
            </a:pPr>
            <a:r>
              <a:rPr lang="en-US" sz="4000" dirty="0">
                <a:sym typeface="Wingdings" panose="05000000000000000000" pitchFamily="2" charset="2"/>
              </a:rPr>
              <a:t> </a:t>
            </a:r>
          </a:p>
          <a:p>
            <a:pPr>
              <a:lnSpc>
                <a:spcPct val="100000"/>
              </a:lnSpc>
              <a:spcBef>
                <a:spcPts val="0"/>
              </a:spcBef>
            </a:pPr>
            <a:r>
              <a:rPr lang="en-US" sz="4800" dirty="0">
                <a:sym typeface="Wingdings" panose="05000000000000000000" pitchFamily="2" charset="2"/>
              </a:rPr>
              <a:t>But there are </a:t>
            </a:r>
            <a:br>
              <a:rPr lang="en-US" sz="5400" dirty="0">
                <a:sym typeface="Wingdings" panose="05000000000000000000" pitchFamily="2" charset="2"/>
              </a:rPr>
            </a:br>
            <a:r>
              <a:rPr lang="en-US" sz="6000" b="1" dirty="0">
                <a:solidFill>
                  <a:srgbClr val="7030A0"/>
                </a:solidFill>
                <a:sym typeface="Wingdings" panose="05000000000000000000" pitchFamily="2" charset="2"/>
              </a:rPr>
              <a:t>BETTER</a:t>
            </a:r>
            <a:r>
              <a:rPr lang="en-US" sz="6000" dirty="0">
                <a:sym typeface="Wingdings" panose="05000000000000000000" pitchFamily="2" charset="2"/>
              </a:rPr>
              <a:t> </a:t>
            </a:r>
          </a:p>
          <a:p>
            <a:pPr>
              <a:lnSpc>
                <a:spcPct val="100000"/>
              </a:lnSpc>
              <a:spcBef>
                <a:spcPts val="0"/>
              </a:spcBef>
            </a:pPr>
            <a:r>
              <a:rPr lang="en-US" sz="6000" b="1" dirty="0">
                <a:sym typeface="Wingdings" panose="05000000000000000000" pitchFamily="2" charset="2"/>
              </a:rPr>
              <a:t>Voting Methods!</a:t>
            </a:r>
          </a:p>
          <a:p>
            <a:pPr algn="l">
              <a:lnSpc>
                <a:spcPct val="100000"/>
              </a:lnSpc>
              <a:spcBef>
                <a:spcPts val="0"/>
              </a:spcBef>
            </a:pPr>
            <a:endParaRPr lang="en-US" sz="4000" dirty="0"/>
          </a:p>
        </p:txBody>
      </p:sp>
      <p:sp>
        <p:nvSpPr>
          <p:cNvPr id="6" name="Slide Number Placeholder 5">
            <a:extLst>
              <a:ext uri="{FF2B5EF4-FFF2-40B4-BE49-F238E27FC236}">
                <a16:creationId xmlns:a16="http://schemas.microsoft.com/office/drawing/2014/main" id="{822A84ED-A934-4C3F-9550-C7E964D03579}"/>
              </a:ext>
            </a:extLst>
          </p:cNvPr>
          <p:cNvSpPr>
            <a:spLocks noGrp="1"/>
          </p:cNvSpPr>
          <p:nvPr>
            <p:ph type="sldNum" sz="quarter" idx="12"/>
          </p:nvPr>
        </p:nvSpPr>
        <p:spPr/>
        <p:txBody>
          <a:bodyPr/>
          <a:lstStyle/>
          <a:p>
            <a:fld id="{89324556-B311-4631-9BAA-0FE72B0E8683}" type="slidenum">
              <a:rPr lang="en-US" smtClean="0"/>
              <a:t>8</a:t>
            </a:fld>
            <a:endParaRPr lang="en-US" dirty="0"/>
          </a:p>
        </p:txBody>
      </p:sp>
    </p:spTree>
    <p:extLst>
      <p:ext uri="{BB962C8B-B14F-4D97-AF65-F5344CB8AC3E}">
        <p14:creationId xmlns:p14="http://schemas.microsoft.com/office/powerpoint/2010/main" val="290155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87F7-AAD1-4C89-B3F4-EDE3198D402E}"/>
              </a:ext>
            </a:extLst>
          </p:cNvPr>
          <p:cNvSpPr>
            <a:spLocks noGrp="1"/>
          </p:cNvSpPr>
          <p:nvPr>
            <p:ph type="title"/>
          </p:nvPr>
        </p:nvSpPr>
        <p:spPr/>
        <p:txBody>
          <a:bodyPr>
            <a:normAutofit/>
          </a:bodyPr>
          <a:lstStyle/>
          <a:p>
            <a:pPr algn="ctr"/>
            <a:r>
              <a:rPr lang="en-US" sz="5400" b="1" dirty="0"/>
              <a:t>Expressive Voting Methods</a:t>
            </a:r>
            <a:br>
              <a:rPr lang="en-US" sz="6000" b="1" dirty="0"/>
            </a:br>
            <a:r>
              <a:rPr lang="en-US" sz="2800" b="1" dirty="0"/>
              <a:t>Pro vs Con - Not an Exhaustive List</a:t>
            </a:r>
          </a:p>
        </p:txBody>
      </p:sp>
      <p:sp>
        <p:nvSpPr>
          <p:cNvPr id="3" name="Content Placeholder 2">
            <a:extLst>
              <a:ext uri="{FF2B5EF4-FFF2-40B4-BE49-F238E27FC236}">
                <a16:creationId xmlns:a16="http://schemas.microsoft.com/office/drawing/2014/main" id="{5658AC2C-0386-4E5D-B4FB-7354830887F1}"/>
              </a:ext>
            </a:extLst>
          </p:cNvPr>
          <p:cNvSpPr>
            <a:spLocks noGrp="1"/>
          </p:cNvSpPr>
          <p:nvPr>
            <p:ph idx="1"/>
          </p:nvPr>
        </p:nvSpPr>
        <p:spPr>
          <a:xfrm>
            <a:off x="628650" y="2128631"/>
            <a:ext cx="3613566" cy="4092287"/>
          </a:xfrm>
        </p:spPr>
        <p:txBody>
          <a:bodyPr>
            <a:normAutofit fontScale="92500" lnSpcReduction="10000"/>
          </a:bodyPr>
          <a:lstStyle/>
          <a:p>
            <a:pPr marL="0" indent="0">
              <a:buNone/>
            </a:pPr>
            <a:r>
              <a:rPr lang="en-US" b="1" u="sng" dirty="0"/>
              <a:t>Pros</a:t>
            </a:r>
          </a:p>
          <a:p>
            <a:pPr marL="0" indent="0">
              <a:buNone/>
            </a:pPr>
            <a:r>
              <a:rPr lang="en-US" sz="3000" dirty="0"/>
              <a:t>Voters can provide more information about their preferences</a:t>
            </a:r>
          </a:p>
          <a:p>
            <a:pPr marL="0" indent="0">
              <a:buNone/>
            </a:pPr>
            <a:endParaRPr lang="en-US" sz="900" dirty="0"/>
          </a:p>
          <a:p>
            <a:pPr marL="0" indent="0">
              <a:buNone/>
            </a:pPr>
            <a:r>
              <a:rPr lang="en-US" sz="3000" dirty="0"/>
              <a:t>May inspire more positive campaigning and prevent a frontrunner from taking up all the contest’s oxygen</a:t>
            </a:r>
            <a:endParaRPr lang="en-US" dirty="0"/>
          </a:p>
          <a:p>
            <a:endParaRPr lang="en-US" dirty="0"/>
          </a:p>
        </p:txBody>
      </p:sp>
      <p:sp>
        <p:nvSpPr>
          <p:cNvPr id="4" name="Slide Number Placeholder 3">
            <a:extLst>
              <a:ext uri="{FF2B5EF4-FFF2-40B4-BE49-F238E27FC236}">
                <a16:creationId xmlns:a16="http://schemas.microsoft.com/office/drawing/2014/main" id="{805F8D78-BBEE-4010-94B2-A9A6017F80DB}"/>
              </a:ext>
            </a:extLst>
          </p:cNvPr>
          <p:cNvSpPr>
            <a:spLocks noGrp="1"/>
          </p:cNvSpPr>
          <p:nvPr>
            <p:ph type="sldNum" sz="quarter" idx="12"/>
          </p:nvPr>
        </p:nvSpPr>
        <p:spPr/>
        <p:txBody>
          <a:bodyPr/>
          <a:lstStyle/>
          <a:p>
            <a:fld id="{89324556-B311-4631-9BAA-0FE72B0E8683}" type="slidenum">
              <a:rPr lang="en-US" smtClean="0"/>
              <a:t>9</a:t>
            </a:fld>
            <a:endParaRPr lang="en-US"/>
          </a:p>
        </p:txBody>
      </p:sp>
      <p:sp>
        <p:nvSpPr>
          <p:cNvPr id="6" name="Content Placeholder 2">
            <a:extLst>
              <a:ext uri="{FF2B5EF4-FFF2-40B4-BE49-F238E27FC236}">
                <a16:creationId xmlns:a16="http://schemas.microsoft.com/office/drawing/2014/main" id="{14666DFE-8028-43C5-88C8-BEEB401CAD07}"/>
              </a:ext>
            </a:extLst>
          </p:cNvPr>
          <p:cNvSpPr txBox="1">
            <a:spLocks/>
          </p:cNvSpPr>
          <p:nvPr/>
        </p:nvSpPr>
        <p:spPr>
          <a:xfrm>
            <a:off x="4572000" y="2128631"/>
            <a:ext cx="3613566" cy="40922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u="sng" dirty="0"/>
              <a:t>Cons</a:t>
            </a:r>
          </a:p>
          <a:p>
            <a:pPr marL="0" indent="0">
              <a:lnSpc>
                <a:spcPct val="80000"/>
              </a:lnSpc>
              <a:buNone/>
            </a:pPr>
            <a:r>
              <a:rPr lang="en-US" dirty="0"/>
              <a:t>Voters may feel that providing more information is too much work</a:t>
            </a:r>
          </a:p>
          <a:p>
            <a:pPr marL="0" indent="0">
              <a:lnSpc>
                <a:spcPct val="80000"/>
              </a:lnSpc>
              <a:buNone/>
            </a:pPr>
            <a:endParaRPr lang="en-US" sz="800" dirty="0"/>
          </a:p>
          <a:p>
            <a:pPr marL="0" indent="0">
              <a:lnSpc>
                <a:spcPct val="80000"/>
              </a:lnSpc>
              <a:buFont typeface="Arial" panose="020B0604020202020204" pitchFamily="34" charset="0"/>
              <a:buNone/>
            </a:pPr>
            <a:r>
              <a:rPr lang="en-US" dirty="0"/>
              <a:t>Reaching out to more voters may increase campaign costs</a:t>
            </a:r>
          </a:p>
          <a:p>
            <a:endParaRPr lang="en-US" dirty="0"/>
          </a:p>
        </p:txBody>
      </p:sp>
    </p:spTree>
    <p:extLst>
      <p:ext uri="{BB962C8B-B14F-4D97-AF65-F5344CB8AC3E}">
        <p14:creationId xmlns:p14="http://schemas.microsoft.com/office/powerpoint/2010/main" val="332021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23708</TotalTime>
  <Words>2175</Words>
  <Application>Microsoft Office PowerPoint</Application>
  <PresentationFormat>On-screen Show (4:3)</PresentationFormat>
  <Paragraphs>297</Paragraphs>
  <Slides>25</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 Comparing Voting Methods with an Emphasis on Approval Voting</vt:lpstr>
      <vt:lpstr> </vt:lpstr>
      <vt:lpstr>An Important Distinction</vt:lpstr>
      <vt:lpstr>VOTING METHODS Position </vt:lpstr>
      <vt:lpstr>To Win a Plurality Election</vt:lpstr>
      <vt:lpstr>     Popular Ways to Vote </vt:lpstr>
      <vt:lpstr>Adopting  Better Voting Methods</vt:lpstr>
      <vt:lpstr>PowerPoint Presentation</vt:lpstr>
      <vt:lpstr>Expressive Voting Methods Pro vs Con - Not an Exhaustive List</vt:lpstr>
      <vt:lpstr>Plurality Ballot</vt:lpstr>
      <vt:lpstr>Approval Voting Ballot</vt:lpstr>
      <vt:lpstr>Approval Voting Poll – July 2019</vt:lpstr>
      <vt:lpstr>SW Approval Voting (Voters and Candidates)</vt:lpstr>
      <vt:lpstr>SW Approval Voting (County/Town Clerks – Implement and Audit)</vt:lpstr>
      <vt:lpstr>SW Approval Voting Pro vs Con - Not an Exhaustive List</vt:lpstr>
      <vt:lpstr>Score Voting Ballot</vt:lpstr>
      <vt:lpstr>PowerPoint Presentation</vt:lpstr>
      <vt:lpstr>     Proportional Representation</vt:lpstr>
      <vt:lpstr>PowerPoint Presentation</vt:lpstr>
      <vt:lpstr>Approval Voting Ballot</vt:lpstr>
      <vt:lpstr>MW Approval Voting (Voters and Candidates)</vt:lpstr>
      <vt:lpstr>     Proportional Voting Methods in the US</vt:lpstr>
      <vt:lpstr>   Non-Proportional Methods </vt:lpstr>
      <vt:lpstr>When Adopting a  Better Voting Method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Boulder Dems</dc:creator>
  <cp:lastModifiedBy>Celeste</cp:lastModifiedBy>
  <cp:revision>425</cp:revision>
  <cp:lastPrinted>2020-01-12T14:10:58Z</cp:lastPrinted>
  <dcterms:created xsi:type="dcterms:W3CDTF">2015-08-08T19:26:35Z</dcterms:created>
  <dcterms:modified xsi:type="dcterms:W3CDTF">2020-02-06T06:58:25Z</dcterms:modified>
</cp:coreProperties>
</file>