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Amatic SC"/>
      <p:regular r:id="rId26"/>
      <p:bold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ato Light"/>
      <p:regular r:id="rId36"/>
      <p:bold r:id="rId37"/>
      <p:italic r:id="rId38"/>
      <p:boldItalic r:id="rId39"/>
    </p:embeddedFont>
    <p:embeddedFont>
      <p:font typeface="Montserrat Medium"/>
      <p:regular r:id="rId40"/>
      <p:bold r:id="rId41"/>
      <p:italic r:id="rId42"/>
      <p:boldItalic r:id="rId43"/>
    </p:embeddedFont>
    <p:embeddedFont>
      <p:font typeface="Montserrat Light"/>
      <p:regular r:id="rId44"/>
      <p:bold r:id="rId45"/>
      <p:italic r:id="rId46"/>
      <p:boldItalic r:id="rId47"/>
    </p:embeddedFont>
    <p:embeddedFont>
      <p:font typeface="Lato Black"/>
      <p:bold r:id="rId48"/>
      <p:boldItalic r:id="rId49"/>
    </p:embeddedFont>
    <p:embeddedFont>
      <p:font typeface="Montserrat ExtraBold"/>
      <p:bold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529D1E8-F4E9-462F-9DA4-7866AEC0B645}">
  <a:tblStyle styleId="{5529D1E8-F4E9-462F-9DA4-7866AEC0B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Medium-regular.fntdata"/><Relationship Id="rId42" Type="http://schemas.openxmlformats.org/officeDocument/2006/relationships/font" Target="fonts/MontserratMedium-italic.fntdata"/><Relationship Id="rId41" Type="http://schemas.openxmlformats.org/officeDocument/2006/relationships/font" Target="fonts/MontserratMedium-bold.fntdata"/><Relationship Id="rId44" Type="http://schemas.openxmlformats.org/officeDocument/2006/relationships/font" Target="fonts/MontserratLight-regular.fntdata"/><Relationship Id="rId43" Type="http://schemas.openxmlformats.org/officeDocument/2006/relationships/font" Target="fonts/MontserratMedium-boldItalic.fntdata"/><Relationship Id="rId46" Type="http://schemas.openxmlformats.org/officeDocument/2006/relationships/font" Target="fonts/MontserratLight-italic.fntdata"/><Relationship Id="rId45" Type="http://schemas.openxmlformats.org/officeDocument/2006/relationships/font" Target="fonts/Montserrat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atoBlack-bold.fntdata"/><Relationship Id="rId47" Type="http://schemas.openxmlformats.org/officeDocument/2006/relationships/font" Target="fonts/MontserratLight-boldItalic.fntdata"/><Relationship Id="rId49" Type="http://schemas.openxmlformats.org/officeDocument/2006/relationships/font" Target="fonts/LatoBlac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33" Type="http://schemas.openxmlformats.org/officeDocument/2006/relationships/font" Target="fonts/Lato-bold.fntdata"/><Relationship Id="rId32" Type="http://schemas.openxmlformats.org/officeDocument/2006/relationships/font" Target="fonts/Lato-regular.fntdata"/><Relationship Id="rId35" Type="http://schemas.openxmlformats.org/officeDocument/2006/relationships/font" Target="fonts/Lato-boldItalic.fntdata"/><Relationship Id="rId34" Type="http://schemas.openxmlformats.org/officeDocument/2006/relationships/font" Target="fonts/Lato-italic.fntdata"/><Relationship Id="rId37" Type="http://schemas.openxmlformats.org/officeDocument/2006/relationships/font" Target="fonts/LatoLight-bold.fntdata"/><Relationship Id="rId36" Type="http://schemas.openxmlformats.org/officeDocument/2006/relationships/font" Target="fonts/LatoLight-regular.fntdata"/><Relationship Id="rId39" Type="http://schemas.openxmlformats.org/officeDocument/2006/relationships/font" Target="fonts/LatoLight-boldItalic.fntdata"/><Relationship Id="rId38" Type="http://schemas.openxmlformats.org/officeDocument/2006/relationships/font" Target="fonts/LatoLight-italic.fntdata"/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26" Type="http://schemas.openxmlformats.org/officeDocument/2006/relationships/font" Target="fonts/AmaticSC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regular.fntdata"/><Relationship Id="rId27" Type="http://schemas.openxmlformats.org/officeDocument/2006/relationships/font" Target="fonts/AmaticSC-bold.fntdata"/><Relationship Id="rId29" Type="http://schemas.openxmlformats.org/officeDocument/2006/relationships/font" Target="fonts/Montserrat-bold.fntdata"/><Relationship Id="rId51" Type="http://schemas.openxmlformats.org/officeDocument/2006/relationships/font" Target="fonts/MontserratExtraBold-boldItalic.fntdata"/><Relationship Id="rId50" Type="http://schemas.openxmlformats.org/officeDocument/2006/relationships/font" Target="fonts/Montserrat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3e288ef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3e288ef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03f79363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d03f79363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d57eac89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d57eac8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5a6c1c40_3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5a6c1c40_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d57eac89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d57eac89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d57eac89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d57eac89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d57eac89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d57eac89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d57eac89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d57eac89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5a6c1c40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5a6c1c40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d4009d07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d4009d07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57eac89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57eac89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4009d07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4009d07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57eac89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57eac89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d57eac89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d57eac89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03f7936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d03f7936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d5a6c1c40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d5a6c1c40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jstor.org/stable/1957082" TargetMode="External"/><Relationship Id="rId4" Type="http://schemas.openxmlformats.org/officeDocument/2006/relationships/hyperlink" Target="https://www.santafenm.gov/election_-_march_6_2018_regular_municipal_election" TargetMode="External"/><Relationship Id="rId5" Type="http://schemas.openxmlformats.org/officeDocument/2006/relationships/hyperlink" Target="https://gvpt.umd.edu/sites/gvpt.umd.edu/files/pubs/Herrnson%20Hanmer%20Niemi%20AJPS%20Ballot%20and%20Errors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ivicdesign.org/wp-content/uploads/2017/07/Introducing-RCV-Ballots-18-0803-FNAL.pdf" TargetMode="External"/><Relationship Id="rId4" Type="http://schemas.openxmlformats.org/officeDocument/2006/relationships/hyperlink" Target="https://www.sos.state.co.us/pubs/rule_making/CurrentRules/8CCR1505-1/Rule26.pdf" TargetMode="External"/><Relationship Id="rId5" Type="http://schemas.openxmlformats.org/officeDocument/2006/relationships/hyperlink" Target="https://rcvforcolorado.org/wp-content/uploads/2019/06/Blom-Stuckey-Teague-RLAs-for-IRV-Elections-20190322.pdf" TargetMode="External"/><Relationship Id="rId6" Type="http://schemas.openxmlformats.org/officeDocument/2006/relationships/hyperlink" Target="https://civicdesign.org/projects/rcv/" TargetMode="External"/><Relationship Id="rId7" Type="http://schemas.openxmlformats.org/officeDocument/2006/relationships/hyperlink" Target="https://www.electioncenter.org/index.html" TargetMode="External"/><Relationship Id="rId8" Type="http://schemas.openxmlformats.org/officeDocument/2006/relationships/hyperlink" Target="https://www.rankedchoicevoting.or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drive.google.com/file/d/0B3K2g6lIQMWsYkEzSkgtWHBQVDg/view" TargetMode="External"/><Relationship Id="rId5" Type="http://schemas.openxmlformats.org/officeDocument/2006/relationships/hyperlink" Target="https://www.jstor.org/stable/2045183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69400" y="548900"/>
            <a:ext cx="7671300" cy="4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236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7236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72361"/>
                </a:solidFill>
                <a:latin typeface="Montserrat"/>
                <a:ea typeface="Montserrat"/>
                <a:cs typeface="Montserrat"/>
                <a:sym typeface="Montserrat"/>
              </a:rPr>
              <a:t>Ranked Choice: </a:t>
            </a:r>
            <a:r>
              <a:rPr lang="en" sz="2400">
                <a:solidFill>
                  <a:srgbClr val="27236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More Voice!</a:t>
            </a:r>
            <a:endParaRPr b="1" sz="2400">
              <a:solidFill>
                <a:srgbClr val="2723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7236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i="1" lang="en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resented at the office of the </a:t>
            </a:r>
            <a:endParaRPr i="1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Colorado Secretary of State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February 6, 2020</a:t>
            </a:r>
            <a:endParaRPr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by</a:t>
            </a:r>
            <a:endParaRPr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Linda S. Templin, MPA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Executive Director</a:t>
            </a:r>
            <a:endParaRPr i="1" sz="16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Ranked Choice Voting for Colorado</a:t>
            </a:r>
            <a:endParaRPr sz="16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950" y="438270"/>
            <a:ext cx="1106075" cy="9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https://www.rankedchoicevoting.org/where_used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575800" y="181425"/>
            <a:ext cx="71964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is RCV used?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400" y="1048225"/>
            <a:ext cx="5851500" cy="37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https://www.rankedchoicevoting.org/where_used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75800" y="181425"/>
            <a:ext cx="8083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Implemented RCV: 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1074250" y="741150"/>
            <a:ext cx="2999400" cy="4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Single-winner seats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(like Mayor)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D85C6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Berkeley, CA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Cambridge, MA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Las Cruces, NM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Maine - statewide races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Minneapolis, MN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Oakland, CA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Payson, UT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Portland, ME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San Francisco, CA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San Leandro, CA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Santa Fe, NM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St. Louis Park, MN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St. Paul, MN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Takoma Park, MD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Lato Black"/>
                <a:ea typeface="Lato Black"/>
                <a:cs typeface="Lato Black"/>
                <a:sym typeface="Lato Black"/>
              </a:rPr>
              <a:t>Telluride, CO</a:t>
            </a:r>
            <a:endParaRPr>
              <a:solidFill>
                <a:srgbClr val="3D85C6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Vinyard, UT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5112450" y="792100"/>
            <a:ext cx="3359700" cy="38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Multi</a:t>
            </a: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-winner seats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(like at-large city council)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Berkeley, CA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Cambridge, MA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Eastepoint, MI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Las Cruces, NM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Minneapolis, MN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Oakland, 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Payson, UT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Portland, ME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San Francisco, CA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St. Louis Park, MN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https://www.rankedchoicevoting.org/where_used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575800" y="181425"/>
            <a:ext cx="8083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Pending</a:t>
            </a: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RCV: 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074250" y="1025900"/>
            <a:ext cx="3138300" cy="4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Local races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Amhurst, MA (2021)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85C6"/>
                </a:solidFill>
                <a:latin typeface="Lato Black"/>
                <a:ea typeface="Lato Black"/>
                <a:cs typeface="Lato Black"/>
                <a:sym typeface="Lato Black"/>
              </a:rPr>
              <a:t>Basalt, CO (2020)</a:t>
            </a:r>
            <a:endParaRPr>
              <a:solidFill>
                <a:srgbClr val="3D85C6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Benton County, OR (2020)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5C6"/>
                </a:solidFill>
                <a:latin typeface="Lato Black"/>
                <a:ea typeface="Lato Black"/>
                <a:cs typeface="Lato Black"/>
                <a:sym typeface="Lato Black"/>
              </a:rPr>
              <a:t>Carbondale, CO</a:t>
            </a:r>
            <a:endParaRPr>
              <a:solidFill>
                <a:srgbClr val="3D85C6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Davis, CA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Easthampton, MA (2021)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Ferndale, MI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Memphis, TN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New York City, NY (2021)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Santa Clara County, CA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Sarasota, FL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Palm Desert, CA(2020)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Vancouver, WA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4617125" y="1025900"/>
            <a:ext cx="3138300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Presidential primaries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Alaska (April 2020)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Hawaii (April 2020)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Kansas (May 2020)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Wyoming (April 2020)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575800" y="181425"/>
            <a:ext cx="71964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RCV when &amp; why? 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220350" y="741150"/>
            <a:ext cx="7236000" cy="4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Good idea: </a:t>
            </a:r>
            <a:endParaRPr b="1" sz="2400">
              <a:solidFill>
                <a:srgbClr val="6AA84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When: 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	Important decisions that need a majority consensus to be fair.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rPr>
              <a:t>example:</a:t>
            </a:r>
            <a:r>
              <a:rPr lang="en" sz="1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rPr>
              <a:t> Electing a Government Representative</a:t>
            </a:r>
            <a:endParaRPr sz="1800">
              <a:solidFill>
                <a:srgbClr val="3D85C6"/>
              </a:solidFill>
              <a:latin typeface="Lato"/>
              <a:ea typeface="Lato"/>
              <a:cs typeface="Lato"/>
              <a:sym typeface="Lato"/>
            </a:endParaRPr>
          </a:p>
          <a:p>
            <a:pPr indent="-1600200" lvl="0" marL="1600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Why:   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-   The more voters care about an election, the stronger of an opinion they about which candidates they like better. 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-   Proven to meet the one-person, one-vote legal standard.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Bad idea: </a:t>
            </a:r>
            <a:endParaRPr b="1" sz="2400">
              <a:solidFill>
                <a:srgbClr val="CC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8572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When: 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	Quick, low-importance decision-making where a majority winner is not needed.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rPr>
              <a:t>example:</a:t>
            </a:r>
            <a:r>
              <a:rPr lang="en" sz="1800">
                <a:solidFill>
                  <a:srgbClr val="3D85C6"/>
                </a:solidFill>
                <a:latin typeface="Lato"/>
                <a:ea typeface="Lato"/>
                <a:cs typeface="Lato"/>
                <a:sym typeface="Lato"/>
              </a:rPr>
              <a:t> where to have lunch</a:t>
            </a:r>
            <a:endParaRPr sz="1800">
              <a:solidFill>
                <a:srgbClr val="3D85C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Why: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	Sometimes speed is most important.</a:t>
            </a:r>
            <a:endParaRPr sz="1800">
              <a:solidFill>
                <a:srgbClr val="27236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idx="1" type="body"/>
          </p:nvPr>
        </p:nvSpPr>
        <p:spPr>
          <a:xfrm>
            <a:off x="311700" y="4503250"/>
            <a:ext cx="83526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*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Oakland ballot design error in 2010. https://www.pewresearch.org/fact-tank/2016/09/12/already-low-voter-satisfaction-with-choice-of-candidates-falls-even-further/RCV Voter feedback 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2019 Telluride Study - preliminary. Final will be posted at RCVforColorado.org  turnout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3"/>
              </a:rPr>
              <a:t>www.jstor.org/stable/1957082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 RCV spoiled -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https://www.santafenm.gov/election_-_march_6_2018_regular_municipal_election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Plurality spoiled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https://gvpt.umd.edu/sites/gvpt.umd.edu/files/pubs/Herrnson%20Hanmer%20Niemi%20AJPS%20Ballot%20and%20Errors.pdf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(p714)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79" name="Google Shape;179;p26"/>
          <p:cNvGraphicFramePr/>
          <p:nvPr/>
        </p:nvGraphicFramePr>
        <p:xfrm>
          <a:off x="1231825" y="8752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{5529D1E8-F4E9-462F-9DA4-7866AEC0B645}</a:tableStyleId>
              </a:tblPr>
              <a:tblGrid>
                <a:gridCol w="2282725"/>
                <a:gridCol w="1661350"/>
                <a:gridCol w="1596450"/>
                <a:gridCol w="1689875"/>
              </a:tblGrid>
              <a:tr h="386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Plurality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Ranked Choice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Majority winner with one election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Yes</a:t>
                      </a:r>
                      <a:r>
                        <a:rPr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*</a:t>
                      </a:r>
                      <a:endParaRPr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/>
                </a:tc>
              </a:tr>
              <a:tr h="3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Voters like it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33%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?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84%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Expressiveness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nominal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nominal</a:t>
                      </a:r>
                      <a:endParaRPr>
                        <a:solidFill>
                          <a:srgbClr val="E6913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ordinal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Game-able?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lesser of two evils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bullet voting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F9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Not effectively</a:t>
                      </a:r>
                      <a:endParaRPr>
                        <a:solidFill>
                          <a:srgbClr val="BF9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2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Spoiled ballots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1.5%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?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0.7%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Impact on turnout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baseline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?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+10% on average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Legal complaince with one-vote per voter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Unlikely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Yes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80" name="Google Shape;180;p26"/>
          <p:cNvSpPr txBox="1"/>
          <p:nvPr/>
        </p:nvSpPr>
        <p:spPr>
          <a:xfrm>
            <a:off x="584400" y="0"/>
            <a:ext cx="7640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Comparison of Voting Methods</a:t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idx="1" type="body"/>
          </p:nvPr>
        </p:nvSpPr>
        <p:spPr>
          <a:xfrm>
            <a:off x="311700" y="4557000"/>
            <a:ext cx="7431600" cy="55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2017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https://civicdesign.org/wp-content/uploads/2017/07/Introducing-RCV-Ballots-18-0803-FNAL.pdf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2018 (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https://www.sos.state.co.us/pubs/rule_making/CurrentRules/8CCR1505-1/Rule26.pdf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) &amp; (</a:t>
            </a:r>
            <a:r>
              <a:rPr lang="en" sz="800">
                <a:solidFill>
                  <a:schemeClr val="hlink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https://rcvforcolorado.org/wp-content/uploads/2019/06/Blom-Stuckey-Teague-RLAs-for-IRV-Elections-20190322.pdf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) </a:t>
            </a:r>
            <a:endParaRPr sz="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6"/>
              </a:rPr>
              <a:t>https://civicdesign.org/projects/rcv/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 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7"/>
              </a:rPr>
              <a:t>https://www.electioncenter.org/index.html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   </a:t>
            </a:r>
            <a:r>
              <a:rPr lang="en" sz="800">
                <a:solidFill>
                  <a:srgbClr val="000000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8"/>
              </a:rPr>
              <a:t>https://www.rankedchoicevoting.org</a:t>
            </a: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  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aphicFrame>
        <p:nvGraphicFramePr>
          <p:cNvPr id="188" name="Google Shape;188;p27"/>
          <p:cNvGraphicFramePr/>
          <p:nvPr/>
        </p:nvGraphicFramePr>
        <p:xfrm>
          <a:off x="1266575" y="97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{5529D1E8-F4E9-462F-9DA4-7866AEC0B645}</a:tableStyleId>
              </a:tblPr>
              <a:tblGrid>
                <a:gridCol w="3224050"/>
                <a:gridCol w="1746800"/>
                <a:gridCol w="190977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Administrative Element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Ranked Choice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Ballot Design Study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2017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Election Rules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2018 - second version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Best Practices body of knowledge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Over 100 years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  <a:tr h="41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RLA Audits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 standards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Not done before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Needs software</a:t>
                      </a:r>
                      <a:endParaRPr>
                        <a:solidFill>
                          <a:srgbClr val="E6913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Have standards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Done in another state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Needs software</a:t>
                      </a:r>
                      <a:endParaRPr>
                        <a:solidFill>
                          <a:srgbClr val="E6913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Counties with software module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8761D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60 out of 64</a:t>
                      </a:r>
                      <a:endParaRPr>
                        <a:solidFill>
                          <a:srgbClr val="38761D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Software Certification Standards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CC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None</a:t>
                      </a:r>
                      <a:endParaRPr>
                        <a:solidFill>
                          <a:srgbClr val="CC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State stds needed</a:t>
                      </a:r>
                      <a:endParaRPr>
                        <a:solidFill>
                          <a:srgbClr val="E6913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E69138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New fed stds 2022?</a:t>
                      </a:r>
                      <a:endParaRPr>
                        <a:solidFill>
                          <a:srgbClr val="E69138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27"/>
          <p:cNvSpPr txBox="1"/>
          <p:nvPr/>
        </p:nvSpPr>
        <p:spPr>
          <a:xfrm>
            <a:off x="575800" y="0"/>
            <a:ext cx="6194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Ready in Colorado?</a:t>
            </a: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588925" y="181425"/>
            <a:ext cx="71832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D85C6"/>
                </a:solidFill>
                <a:latin typeface="Montserrat"/>
                <a:ea typeface="Montserrat"/>
                <a:cs typeface="Montserrat"/>
                <a:sym typeface="Montserrat"/>
              </a:rPr>
              <a:t>Proven Legal Compliance</a:t>
            </a:r>
            <a:endParaRPr b="1" sz="3000">
              <a:solidFill>
                <a:srgbClr val="3D85C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971125" y="1044450"/>
            <a:ext cx="7183200" cy="32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AA84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RCV meets legal standards.</a:t>
            </a:r>
            <a:r>
              <a:rPr lang="en" sz="1800">
                <a:solidFill>
                  <a:srgbClr val="27236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800">
                <a:solidFill>
                  <a:srgbClr val="272361"/>
                </a:solidFill>
                <a:latin typeface="Lato Light"/>
                <a:ea typeface="Lato Light"/>
                <a:cs typeface="Lato Light"/>
                <a:sym typeface="Lato Light"/>
              </a:rPr>
              <a:t>Since first implemented in 1912, </a:t>
            </a:r>
            <a:r>
              <a:rPr lang="en" sz="1800">
                <a:solidFill>
                  <a:srgbClr val="272361"/>
                </a:solidFill>
                <a:latin typeface="Lato Light"/>
                <a:ea typeface="Lato Light"/>
                <a:cs typeface="Lato Light"/>
                <a:sym typeface="Lato Light"/>
              </a:rPr>
              <a:t>RCV in both single- and multi-winner uses have met the legal standard of one-vote per-voter set forth in Brown v. Smallwood (1903). It is most recently reaffirmed in Baber v. Dunlap (2018).</a:t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AA84F"/>
                </a:solidFill>
                <a:latin typeface="Lato"/>
                <a:ea typeface="Lato"/>
                <a:cs typeface="Lato"/>
                <a:sym typeface="Lato"/>
              </a:rPr>
              <a:t>Colorado local option. </a:t>
            </a:r>
            <a:r>
              <a:rPr lang="en" sz="1800">
                <a:solidFill>
                  <a:srgbClr val="272361"/>
                </a:solidFill>
                <a:latin typeface="Lato Light"/>
                <a:ea typeface="Lato Light"/>
                <a:cs typeface="Lato Light"/>
                <a:sym typeface="Lato Light"/>
              </a:rPr>
              <a:t>Statutory Municipalities and local districts may excercise local option to use single-winner RCV under the 2008 Ranked Voting Method Act. Election Rules [8CCR 1505-1]. </a:t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757725" y="4540700"/>
            <a:ext cx="76413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 Light"/>
                <a:ea typeface="Lato Light"/>
                <a:cs typeface="Lato Light"/>
                <a:sym typeface="Lato Light"/>
              </a:rPr>
              <a:t>https://www.sos.state.co.us/pubs/rule_making/CurrentRules/8CCR1505-1/Rule26.pdf</a:t>
            </a:r>
            <a:endParaRPr sz="1000"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67200" y="181425"/>
            <a:ext cx="7204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What is Ranked Choice Voting?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83775" y="778250"/>
            <a:ext cx="7667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Ranked Choice Voting (RCV) empowers you to vote for the candidate of your choice - and feel secure about it. Simply rank your preferences.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875" y="1848125"/>
            <a:ext cx="4471950" cy="25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5220450" y="3724025"/>
            <a:ext cx="259500" cy="1671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832200" y="3329275"/>
            <a:ext cx="259500" cy="1671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6444050" y="4095100"/>
            <a:ext cx="259500" cy="1671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67200" y="4743875"/>
            <a:ext cx="74250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https://drive.google.com/file/d/0B3K2g6lIQMWsYkEzSkgtWHBQVDg/view</a:t>
            </a: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Lato Light"/>
                <a:ea typeface="Lato Light"/>
                <a:cs typeface="Lato Light"/>
                <a:sym typeface="Lato Light"/>
                <a:hlinkClick r:id="rId5"/>
              </a:rPr>
              <a:t>https://www.jstor.org/stable/20451834</a:t>
            </a:r>
            <a:r>
              <a:rPr lang="en" sz="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endParaRPr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https://telluride-co.civicweb.net/filepro/documents/53530?preview=53532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459625" y="761025"/>
            <a:ext cx="6857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236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2019 Telluride Mayoral Race</a:t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236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6" name="Google Shape;76;p15"/>
          <p:cNvSpPr txBox="1"/>
          <p:nvPr/>
        </p:nvSpPr>
        <p:spPr>
          <a:xfrm rot="5400000">
            <a:off x="5364500" y="1232050"/>
            <a:ext cx="980400" cy="5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0">
              <a:solidFill>
                <a:srgbClr val="F1CB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67200" y="181425"/>
            <a:ext cx="81510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How is RCV tallied?</a:t>
            </a:r>
            <a:endParaRPr sz="3000">
              <a:solidFill>
                <a:srgbClr val="6AA84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25" y="1254525"/>
            <a:ext cx="663892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https://telluride-co.civicweb.net/filepro/documents/53530?preview=53532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459625" y="761025"/>
            <a:ext cx="6857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236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2019 Telluride Mayoral Race</a:t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7236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7236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7" name="Google Shape;87;p16"/>
          <p:cNvSpPr txBox="1"/>
          <p:nvPr/>
        </p:nvSpPr>
        <p:spPr>
          <a:xfrm rot="5400000">
            <a:off x="5364500" y="1232050"/>
            <a:ext cx="980400" cy="5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0">
              <a:solidFill>
                <a:srgbClr val="F1CB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525" y="1254525"/>
            <a:ext cx="663892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000" y="1254525"/>
            <a:ext cx="665797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1459625" y="741900"/>
            <a:ext cx="6857100" cy="37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236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2015 Telluride Mayoral Race</a:t>
            </a:r>
            <a:endParaRPr sz="2400">
              <a:solidFill>
                <a:srgbClr val="27236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8100" y="1212600"/>
            <a:ext cx="65151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75800" y="181425"/>
            <a:ext cx="81426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Let’s see one with an automatic runoff</a:t>
            </a:r>
            <a:endParaRPr sz="3000">
              <a:solidFill>
                <a:srgbClr val="6AA84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https://telluride-co.civicweb.net/filepro/documents/53530?preview=53532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/>
        </p:nvSpPr>
        <p:spPr>
          <a:xfrm>
            <a:off x="1459625" y="756400"/>
            <a:ext cx="6857100" cy="3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236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2015 Telluride Mayoral Race</a:t>
            </a:r>
            <a:endParaRPr sz="2400">
              <a:solidFill>
                <a:srgbClr val="27236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5311" l="0" r="0" t="0"/>
          <a:stretch/>
        </p:blipFill>
        <p:spPr>
          <a:xfrm>
            <a:off x="1257300" y="1229200"/>
            <a:ext cx="6534150" cy="39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https://telluride-co.civicweb.net/filepro/documents/53530?preview=53532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https://telluride-co.civicweb.net/filepro/documents/53530?preview=53532</a:t>
            </a:r>
            <a:endParaRPr sz="8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9625" y="700750"/>
            <a:ext cx="6857100" cy="3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27236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2015 Telluride Mayoral Race</a:t>
            </a:r>
            <a:endParaRPr sz="2400">
              <a:solidFill>
                <a:srgbClr val="27236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900" y="1197375"/>
            <a:ext cx="6438900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584400" y="181425"/>
            <a:ext cx="718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IRV &amp; </a:t>
            </a: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STV for Clerks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963200" y="937525"/>
            <a:ext cx="7435800" cy="38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Instant-Runoff Voting (IRV) </a:t>
            </a:r>
            <a:r>
              <a:rPr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=  single-winner RCV</a:t>
            </a:r>
            <a:endParaRPr>
              <a:solidFill>
                <a:srgbClr val="45464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Single Transferrable Vote (STV</a:t>
            </a:r>
            <a:r>
              <a:rPr b="1"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)</a:t>
            </a:r>
            <a:r>
              <a:rPr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= multiple-winner RCV</a:t>
            </a:r>
            <a:endParaRPr>
              <a:solidFill>
                <a:srgbClr val="45464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Ranked Choice Voting (RCV)</a:t>
            </a:r>
            <a:r>
              <a:rPr lang="en" sz="1800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is the voter-centered language for               </a:t>
            </a:r>
            <a:r>
              <a:rPr i="1" lang="en" sz="1800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one voting method</a:t>
            </a:r>
            <a:r>
              <a:rPr lang="en" sz="1800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which can be applied to either type of race.</a:t>
            </a:r>
            <a:endParaRPr sz="1800">
              <a:solidFill>
                <a:srgbClr val="45464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54646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There are two important differences in how RCV gets applied if you are administering a tally.</a:t>
            </a:r>
            <a:endParaRPr>
              <a:solidFill>
                <a:srgbClr val="45464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majority threshold formula yields a different result.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The formula is (1/(n+1)) + 1 vote where n=the number of seats to be filled.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 seat threshold is ½ or 50% - t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his provides representation 50% + of voters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 seat threshold is ⅓ or 33% - 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this provides </a:t>
            </a:r>
            <a:r>
              <a:rPr b="1"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proportional  representation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for 66% + of voters.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2.	T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he tally  process stops after the final winner is identified. The transfer of surplus votes from a candidate who already won is irrelevant to a race with only one winner.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311700" y="4835925"/>
            <a:ext cx="5998800" cy="27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Source:  https://drive.google.com/file/d/0B3K2g6lIQMWsYkEzSkgtWHBQVDg/view</a:t>
            </a:r>
            <a:endParaRPr sz="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584400" y="181425"/>
            <a:ext cx="7187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Why use RCV?</a:t>
            </a:r>
            <a:endParaRPr sz="300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788" y="1146850"/>
            <a:ext cx="4587025" cy="34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/>
          <p:nvPr/>
        </p:nvSpPr>
        <p:spPr>
          <a:xfrm>
            <a:off x="0" y="0"/>
            <a:ext cx="386700" cy="5143500"/>
          </a:xfrm>
          <a:prstGeom prst="rect">
            <a:avLst/>
          </a:prstGeom>
          <a:solidFill>
            <a:srgbClr val="2723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-25800" y="741150"/>
            <a:ext cx="438300" cy="36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