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0"/>
  </p:handoutMasterIdLst>
  <p:sldIdLst>
    <p:sldId id="256" r:id="rId5"/>
    <p:sldId id="257" r:id="rId6"/>
    <p:sldId id="258" r:id="rId7"/>
    <p:sldId id="262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3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41633-117D-4D38-920F-EB231DA4414A}" type="datetimeFigureOut">
              <a:rPr lang="en-US" smtClean="0"/>
              <a:t>3/30/22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D2CB1-7E87-428C-A97F-8904C1E55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33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42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510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3611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800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130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617365"/>
            <a:ext cx="5181600" cy="35595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617365"/>
            <a:ext cx="5181600" cy="35595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140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068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94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853968"/>
            <a:ext cx="3932237" cy="100353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853968"/>
            <a:ext cx="6172200" cy="40070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60646"/>
            <a:ext cx="3932237" cy="30083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04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65682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656825"/>
            <a:ext cx="6172200" cy="4204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57026"/>
            <a:ext cx="3932237" cy="26119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881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527976"/>
            <a:ext cx="10515600" cy="910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617364"/>
            <a:ext cx="10515600" cy="3951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485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2462"/>
            <a:ext cx="4270080" cy="94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932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Risk-limiting Audits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Bipartisan Election Advisory Commission</a:t>
            </a:r>
          </a:p>
          <a:p>
            <a:r>
              <a:rPr lang="en-US" dirty="0"/>
              <a:t>April 16, 2021</a:t>
            </a:r>
          </a:p>
        </p:txBody>
      </p:sp>
    </p:spTree>
    <p:extLst>
      <p:ext uri="{BB962C8B-B14F-4D97-AF65-F5344CB8AC3E}">
        <p14:creationId xmlns:p14="http://schemas.microsoft.com/office/powerpoint/2010/main" val="176943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BD08E-B4C4-43DD-ACF5-AF4A4F1D1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risk-limiting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BC93D-A049-468F-9220-F67E3A19F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Post-election audit that provides statistical evidence that the outcome is correct </a:t>
            </a:r>
          </a:p>
          <a:p>
            <a:r>
              <a:rPr lang="en-US" dirty="0"/>
              <a:t>Required after every coordinated, primary, and general election since 2017</a:t>
            </a:r>
          </a:p>
          <a:p>
            <a:r>
              <a:rPr lang="en-US" dirty="0"/>
              <a:t>Completed before canvass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3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4EB1F-9E00-4AC7-B3A8-72D4353FF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B6D64-B6B0-4C09-953F-F0885212E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Risk-limit: The largest chance that a wrong outcome won’t be discovered and corrected in the audit </a:t>
            </a:r>
          </a:p>
          <a:p>
            <a:r>
              <a:rPr lang="en-US" dirty="0"/>
              <a:t>Election outcome: The reported contest winners</a:t>
            </a:r>
          </a:p>
          <a:p>
            <a:r>
              <a:rPr lang="en-US" dirty="0"/>
              <a:t>Discrepancy: When the audit board records an interpretation of the voter’s marking that is different from what the voting system recorded</a:t>
            </a:r>
          </a:p>
        </p:txBody>
      </p:sp>
    </p:spTree>
    <p:extLst>
      <p:ext uri="{BB962C8B-B14F-4D97-AF65-F5344CB8AC3E}">
        <p14:creationId xmlns:p14="http://schemas.microsoft.com/office/powerpoint/2010/main" val="3044936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AB9FB-F3D2-4791-9687-448DB9286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audit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5D801-EA2D-4714-AB0E-F89BEB292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Bipartisan teams of audit judges</a:t>
            </a:r>
          </a:p>
          <a:p>
            <a:r>
              <a:rPr lang="en-US" dirty="0"/>
              <a:t>Compare voter selections on specific ballots to how voting system recorded the selections</a:t>
            </a:r>
          </a:p>
          <a:p>
            <a:r>
              <a:rPr lang="en-US" dirty="0"/>
              <a:t>Use an independent RLA software to record the audit teams’ selections </a:t>
            </a:r>
          </a:p>
          <a:p>
            <a:r>
              <a:rPr lang="en-US" dirty="0"/>
              <a:t>Continue auditing until the risk-limit is met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415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2BB0D0D-0499-4082-80CD-22C7465DF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we found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535F1C-3D35-4F90-B10A-64255A6D8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risk limit </a:t>
            </a:r>
            <a:r>
              <a:rPr lang="en-US"/>
              <a:t>was met </a:t>
            </a:r>
            <a:r>
              <a:rPr lang="en-US" dirty="0"/>
              <a:t>in each of the seven statewide audits since 2017</a:t>
            </a:r>
          </a:p>
          <a:p>
            <a:r>
              <a:rPr lang="en-US" dirty="0"/>
              <a:t>No instance where the voting system inaccurately recorded a vote</a:t>
            </a:r>
          </a:p>
          <a:p>
            <a:r>
              <a:rPr lang="en-US" dirty="0"/>
              <a:t>Discrepancies were the result of human error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806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OSOS">
      <a:dk1>
        <a:srgbClr val="002F6C"/>
      </a:dk1>
      <a:lt1>
        <a:srgbClr val="FFFFFF"/>
      </a:lt1>
      <a:dk2>
        <a:srgbClr val="BA0C2F"/>
      </a:dk2>
      <a:lt2>
        <a:srgbClr val="FFCD00"/>
      </a:lt2>
      <a:accent1>
        <a:srgbClr val="512A44"/>
      </a:accent1>
      <a:accent2>
        <a:srgbClr val="D45D00"/>
      </a:accent2>
      <a:accent3>
        <a:srgbClr val="205C40"/>
      </a:accent3>
      <a:accent4>
        <a:srgbClr val="009CDE"/>
      </a:accent4>
      <a:accent5>
        <a:srgbClr val="83786F"/>
      </a:accent5>
      <a:accent6>
        <a:srgbClr val="CBC4BC"/>
      </a:accent6>
      <a:hlink>
        <a:srgbClr val="0563C1"/>
      </a:hlink>
      <a:folHlink>
        <a:srgbClr val="954F72"/>
      </a:folHlink>
    </a:clrScheme>
    <a:fontScheme name="COSOS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93372c0d-c0fc-4775-b2d9-5641cd1bb297" xsi:nil="true"/>
    <Content_x0020_Location xmlns="93372c0d-c0fc-4775-b2d9-5641cd1bb297" xsi:nil="true"/>
    <i89bf99be0734afaad0f11e7f7340caa xmlns="69c650a0-f7f0-4630-a40b-8de243209105">
      <Terms xmlns="http://schemas.microsoft.com/office/infopath/2007/PartnerControls"/>
    </i89bf99be0734afaad0f11e7f7340caa>
    <TaxCatchAll xmlns="69c650a0-f7f0-4630-a40b-8de243209105"/>
    <b202013f7921451cb1f7feee3c42e03e xmlns="69c650a0-f7f0-4630-a40b-8de243209105">
      <Terms xmlns="http://schemas.microsoft.com/office/infopath/2007/PartnerControls"/>
    </b202013f7921451cb1f7feee3c42e03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DOS Document" ma:contentTypeID="0x010100078331C3670A8A49A930E8CFFE6854C300ADFFBFCF88E79B4D8549F168D3F49E2B" ma:contentTypeVersion="21" ma:contentTypeDescription="Use this content type for CDOS document (Document_CDOS)" ma:contentTypeScope="" ma:versionID="44bf70ea9ca42613445e6071e43a7997">
  <xsd:schema xmlns:xsd="http://www.w3.org/2001/XMLSchema" xmlns:xs="http://www.w3.org/2001/XMLSchema" xmlns:p="http://schemas.microsoft.com/office/2006/metadata/properties" xmlns:ns2="69c650a0-f7f0-4630-a40b-8de243209105" xmlns:ns3="93372c0d-c0fc-4775-b2d9-5641cd1bb297" targetNamespace="http://schemas.microsoft.com/office/2006/metadata/properties" ma:root="true" ma:fieldsID="be608175dd5667bb835400e3a6ec509a" ns2:_="" ns3:_="">
    <xsd:import namespace="69c650a0-f7f0-4630-a40b-8de243209105"/>
    <xsd:import namespace="93372c0d-c0fc-4775-b2d9-5641cd1bb297"/>
    <xsd:element name="properties">
      <xsd:complexType>
        <xsd:sequence>
          <xsd:element name="documentManagement">
            <xsd:complexType>
              <xsd:all>
                <xsd:element ref="ns2:i89bf99be0734afaad0f11e7f7340caa" minOccurs="0"/>
                <xsd:element ref="ns2:b202013f7921451cb1f7feee3c42e03e" minOccurs="0"/>
                <xsd:element ref="ns2:TaxCatchAll" minOccurs="0"/>
                <xsd:element ref="ns2:TaxCatchAllLabel" minOccurs="0"/>
                <xsd:element ref="ns3:Category" minOccurs="0"/>
                <xsd:element ref="ns3:Content_x0020_Location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650a0-f7f0-4630-a40b-8de243209105" elementFormDefault="qualified">
    <xsd:import namespace="http://schemas.microsoft.com/office/2006/documentManagement/types"/>
    <xsd:import namespace="http://schemas.microsoft.com/office/infopath/2007/PartnerControls"/>
    <xsd:element name="i89bf99be0734afaad0f11e7f7340caa" ma:index="8" nillable="true" ma:taxonomy="true" ma:internalName="i89bf99be0734afaad0f11e7f7340caa" ma:taxonomyFieldName="Type_x0020_of_x0020_Document" ma:displayName="Type of Document" ma:readOnly="false" ma:fieldId="{289bf99b-e073-4afa-ad0f-11e7f7340caa}" ma:sspId="7a4a783c-7c12-47cd-be20-a34a01252aae" ma:termSetId="f190b1d9-64e7-4d5f-b0f5-d94771f9768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202013f7921451cb1f7feee3c42e03e" ma:index="9" nillable="true" ma:taxonomy="true" ma:internalName="b202013f7921451cb1f7feee3c42e03e" ma:taxonomyFieldName="Division" ma:displayName="Division" ma:readOnly="false" ma:fieldId="{b202013f-7921-451c-b1f7-feee3c42e03e}" ma:sspId="7a4a783c-7c12-47cd-be20-a34a01252aae" ma:termSetId="5fccc6ff-cb7d-416d-b84b-a68a565946a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description="" ma:hidden="true" ma:list="{82bdc3bc-4a80-4ace-acfe-e139870b0581}" ma:internalName="TaxCatchAll" ma:readOnly="false" ma:showField="CatchAllData" ma:web="69c650a0-f7f0-4630-a40b-8de2432091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description="" ma:hidden="true" ma:list="{82bdc3bc-4a80-4ace-acfe-e139870b0581}" ma:internalName="TaxCatchAllLabel" ma:readOnly="true" ma:showField="CatchAllDataLabel" ma:web="69c650a0-f7f0-4630-a40b-8de2432091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372c0d-c0fc-4775-b2d9-5641cd1bb297" elementFormDefault="qualified">
    <xsd:import namespace="http://schemas.microsoft.com/office/2006/documentManagement/types"/>
    <xsd:import namespace="http://schemas.microsoft.com/office/infopath/2007/PartnerControls"/>
    <xsd:element name="Category" ma:index="14" nillable="true" ma:displayName="Category" ma:format="Dropdown" ma:internalName="Category" ma:readOnly="false">
      <xsd:simpleType>
        <xsd:restriction base="dms:Choice">
          <xsd:enumeration value="General"/>
          <xsd:enumeration value="Email"/>
          <xsd:enumeration value="Phone/Voicemail"/>
          <xsd:enumeration value="Web"/>
        </xsd:restriction>
      </xsd:simpleType>
    </xsd:element>
    <xsd:element name="Content_x0020_Location" ma:index="15" nillable="true" ma:displayName="Content Location" ma:format="Dropdown" ma:internalName="Content_x0020_Location" ma:readOnly="false">
      <xsd:simpleType>
        <xsd:restriction base="dms:Choice">
          <xsd:enumeration value="Benefits"/>
          <xsd:enumeration value="Emergency Information"/>
          <xsd:enumeration value="IT Services Desk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5B96DD-3C6A-46E5-AB23-B3EEF50DC5AF}">
  <ds:schemaRefs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69c650a0-f7f0-4630-a40b-8de243209105"/>
    <ds:schemaRef ds:uri="http://schemas.openxmlformats.org/package/2006/metadata/core-properties"/>
    <ds:schemaRef ds:uri="http://purl.org/dc/terms/"/>
    <ds:schemaRef ds:uri="93372c0d-c0fc-4775-b2d9-5641cd1bb297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6B058A8-7510-4094-A001-2151A48BF9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c650a0-f7f0-4630-a40b-8de243209105"/>
    <ds:schemaRef ds:uri="93372c0d-c0fc-4775-b2d9-5641cd1bb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798184-6BA1-44E2-9F5E-08D76CCD43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10276</TotalTime>
  <Words>167</Words>
  <Application>Microsoft Macintosh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Narrow</vt:lpstr>
      <vt:lpstr>Calibri</vt:lpstr>
      <vt:lpstr>1_Office Theme</vt:lpstr>
      <vt:lpstr>Risk-limiting Audits</vt:lpstr>
      <vt:lpstr>What is a risk-limiting audit</vt:lpstr>
      <vt:lpstr>Some definitions</vt:lpstr>
      <vt:lpstr>How does the audit work</vt:lpstr>
      <vt:lpstr>What have we found </vt:lpstr>
    </vt:vector>
  </TitlesOfParts>
  <Company>CDOS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Sunny</dc:creator>
  <cp:lastModifiedBy>Amy Grant</cp:lastModifiedBy>
  <cp:revision>43</cp:revision>
  <dcterms:created xsi:type="dcterms:W3CDTF">2018-07-19T18:09:46Z</dcterms:created>
  <dcterms:modified xsi:type="dcterms:W3CDTF">2022-03-30T19:16:17Z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176b7e50-4242-4a37-98e7-eea5006b3487</vt:lpwstr>
  </property>
  <property fmtid="{D5CDD505-2E9C-101B-9397-08002B2CF9AE}" pid="3" name="ContentTypeId">
    <vt:lpwstr>0x010100078331C3670A8A49A930E8CFFE6854C300ADFFBFCF88E79B4D8549F168D3F49E2B</vt:lpwstr>
  </property>
  <property fmtid="{D5CDD505-2E9C-101B-9397-08002B2CF9AE}" pid="4" name="Division">
    <vt:lpwstr/>
  </property>
  <property fmtid="{D5CDD505-2E9C-101B-9397-08002B2CF9AE}" pid="5" name="Type of Document">
    <vt:lpwstr/>
  </property>
</Properties>
</file>