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6" r:id="rId5"/>
    <p:sldId id="280" r:id="rId6"/>
    <p:sldId id="288" r:id="rId7"/>
    <p:sldId id="290" r:id="rId8"/>
    <p:sldId id="291" r:id="rId9"/>
    <p:sldId id="292" r:id="rId10"/>
    <p:sldId id="293" r:id="rId11"/>
    <p:sldId id="261" r:id="rId12"/>
    <p:sldId id="270" r:id="rId13"/>
    <p:sldId id="297" r:id="rId14"/>
    <p:sldId id="295" r:id="rId15"/>
    <p:sldId id="278" r:id="rId16"/>
    <p:sldId id="298" r:id="rId17"/>
    <p:sldId id="29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975DB5E-7E92-4F81-B32A-DE26F750723B}">
          <p14:sldIdLst>
            <p14:sldId id="256"/>
            <p14:sldId id="280"/>
            <p14:sldId id="288"/>
            <p14:sldId id="290"/>
            <p14:sldId id="291"/>
            <p14:sldId id="292"/>
            <p14:sldId id="293"/>
            <p14:sldId id="261"/>
            <p14:sldId id="270"/>
            <p14:sldId id="297"/>
            <p14:sldId id="295"/>
            <p14:sldId id="278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9" d="100"/>
          <a:sy n="39" d="100"/>
        </p:scale>
        <p:origin x="217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41633-117D-4D38-920F-EB231DA4414A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2CB1-7E87-428C-A97F-8904C1E55C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33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4FFDB-7751-4A03-B7A9-122F702614C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08940-2AF7-4F04-9D7B-0565EA244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90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08940-2AF7-4F04-9D7B-0565EA2444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00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C08940-2AF7-4F04-9D7B-0565EA24441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50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3542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510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361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800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1309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617365"/>
            <a:ext cx="5181600" cy="35595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40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068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94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853968"/>
            <a:ext cx="3932237" cy="100353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853968"/>
            <a:ext cx="6172200" cy="40070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60646"/>
            <a:ext cx="3932237" cy="300834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8044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65682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656825"/>
            <a:ext cx="6172200" cy="4204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57026"/>
            <a:ext cx="3932237" cy="26119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8810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527976"/>
            <a:ext cx="10515600" cy="910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617364"/>
            <a:ext cx="10515600" cy="3951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485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2462"/>
            <a:ext cx="4270080" cy="943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329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341120"/>
            <a:ext cx="12061370" cy="2087880"/>
          </a:xfrm>
        </p:spPr>
        <p:txBody>
          <a:bodyPr>
            <a:normAutofit/>
          </a:bodyPr>
          <a:lstStyle/>
          <a:p>
            <a:pPr algn="l"/>
            <a:r>
              <a:rPr lang="en-US" sz="3700" dirty="0"/>
              <a:t>Security Update</a:t>
            </a:r>
            <a:br>
              <a:rPr lang="en-US" dirty="0"/>
            </a:br>
            <a:br>
              <a:rPr lang="en-US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1637C-7ADB-4DDA-BF41-33818FD4F456}"/>
              </a:ext>
            </a:extLst>
          </p:cNvPr>
          <p:cNvSpPr/>
          <p:nvPr/>
        </p:nvSpPr>
        <p:spPr>
          <a:xfrm>
            <a:off x="226423" y="2499361"/>
            <a:ext cx="1176527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/>
              <a:t>Trevor Timmons</a:t>
            </a:r>
          </a:p>
          <a:p>
            <a:pPr algn="ctr"/>
            <a:r>
              <a:rPr lang="en-US" sz="2200" dirty="0"/>
              <a:t>SOS CIO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Craig Buesing</a:t>
            </a:r>
          </a:p>
          <a:p>
            <a:pPr algn="ctr"/>
            <a:r>
              <a:rPr lang="en-US" sz="2200" dirty="0"/>
              <a:t>SOS CISO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Nate Blumenthal</a:t>
            </a:r>
          </a:p>
          <a:p>
            <a:pPr algn="ctr"/>
            <a:r>
              <a:rPr lang="en-US" sz="2200" dirty="0"/>
              <a:t>SOS RESCU/Director</a:t>
            </a:r>
          </a:p>
          <a:p>
            <a:pPr algn="ctr"/>
            <a:endParaRPr lang="en-US" sz="2200" dirty="0"/>
          </a:p>
          <a:p>
            <a:pPr algn="ctr"/>
            <a:r>
              <a:rPr lang="en-US" sz="2200" dirty="0"/>
              <a:t>Aaron Hayman</a:t>
            </a:r>
          </a:p>
          <a:p>
            <a:pPr algn="ctr"/>
            <a:r>
              <a:rPr lang="en-US" sz="2200" dirty="0"/>
              <a:t>SOS/RESCU/Senior Election Security Specialist</a:t>
            </a:r>
          </a:p>
          <a:p>
            <a:endParaRPr lang="en-US" sz="4300" dirty="0"/>
          </a:p>
          <a:p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1769439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1C91-CFEF-4E71-9041-5569C204A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1120"/>
            <a:ext cx="12002947" cy="1096858"/>
          </a:xfrm>
        </p:spPr>
        <p:txBody>
          <a:bodyPr>
            <a:normAutofit/>
          </a:bodyPr>
          <a:lstStyle/>
          <a:p>
            <a:r>
              <a:rPr lang="en-US" sz="3700" dirty="0"/>
              <a:t>Future Election Threat - Foreign Cyber Attacks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39F0E-BBE0-4275-BAB8-C5061EA3F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617364"/>
            <a:ext cx="12192000" cy="4240636"/>
          </a:xfrm>
        </p:spPr>
        <p:txBody>
          <a:bodyPr>
            <a:normAutofit/>
          </a:bodyPr>
          <a:lstStyle/>
          <a:p>
            <a:r>
              <a:rPr lang="en-US" sz="2500" dirty="0"/>
              <a:t>State and Local jurisdictions on high alert</a:t>
            </a:r>
          </a:p>
          <a:p>
            <a:endParaRPr lang="en-US" sz="2500" dirty="0"/>
          </a:p>
          <a:p>
            <a:pPr lvl="1"/>
            <a:r>
              <a:rPr lang="en-US" sz="2100" dirty="0"/>
              <a:t>Information Sharing through CISA, EI-ISAC, FBI, Fusion Centers, and CTIS continues to mature</a:t>
            </a:r>
          </a:p>
          <a:p>
            <a:pPr lvl="1"/>
            <a:endParaRPr lang="en-US" sz="2500" dirty="0"/>
          </a:p>
          <a:p>
            <a:r>
              <a:rPr lang="en-US" sz="2500" dirty="0"/>
              <a:t>Incidents and Events of interest (not only sourced from foreign groups)</a:t>
            </a:r>
          </a:p>
          <a:p>
            <a:endParaRPr lang="en-US" sz="2500" dirty="0"/>
          </a:p>
          <a:p>
            <a:pPr lvl="1"/>
            <a:r>
              <a:rPr lang="en-US" sz="2100" dirty="0"/>
              <a:t>Phishing attempts</a:t>
            </a:r>
          </a:p>
          <a:p>
            <a:pPr lvl="1"/>
            <a:r>
              <a:rPr lang="en-US" sz="2100" dirty="0"/>
              <a:t>Scanning of systems</a:t>
            </a:r>
          </a:p>
          <a:p>
            <a:pPr lvl="1"/>
            <a:r>
              <a:rPr lang="en-US" sz="2100" dirty="0"/>
              <a:t>Remote access vulnerabilities </a:t>
            </a:r>
          </a:p>
          <a:p>
            <a:pPr lvl="1"/>
            <a:r>
              <a:rPr lang="en-US" sz="2100" dirty="0"/>
              <a:t>Threatening emails and robocalls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330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1C91-CFEF-4E71-9041-5569C204A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9829"/>
            <a:ext cx="12002947" cy="1088149"/>
          </a:xfrm>
        </p:spPr>
        <p:txBody>
          <a:bodyPr>
            <a:normAutofit/>
          </a:bodyPr>
          <a:lstStyle/>
          <a:p>
            <a:r>
              <a:rPr lang="en-US" sz="3700" dirty="0"/>
              <a:t>Future Election Threat - Physical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39F0E-BBE0-4275-BAB8-C5061EA3F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37978"/>
            <a:ext cx="12192000" cy="4232788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/>
              <a:t>Department of Homeland Security—which guards our borders and counters terrorism—and Director of National Intelligence—which counters terrorism and other threats—assess:</a:t>
            </a:r>
          </a:p>
          <a:p>
            <a:endParaRPr lang="en-US" dirty="0"/>
          </a:p>
          <a:p>
            <a:pPr lvl="1"/>
            <a:r>
              <a:rPr lang="en-US" sz="2700" dirty="0"/>
              <a:t>Domestic Violent Extremists </a:t>
            </a:r>
            <a:r>
              <a:rPr lang="en-US" sz="2700" u="sng" dirty="0"/>
              <a:t>almost</a:t>
            </a:r>
            <a:r>
              <a:rPr lang="en-US" sz="2700" dirty="0"/>
              <a:t> </a:t>
            </a:r>
            <a:r>
              <a:rPr lang="en-US" sz="2700" u="sng" dirty="0"/>
              <a:t>certainly</a:t>
            </a:r>
            <a:r>
              <a:rPr lang="en-US" sz="2700" dirty="0"/>
              <a:t> will conduct </a:t>
            </a:r>
            <a:r>
              <a:rPr lang="en-US" sz="2700" u="sng" dirty="0"/>
              <a:t>attacks</a:t>
            </a:r>
            <a:r>
              <a:rPr lang="en-US" sz="2700" dirty="0"/>
              <a:t> this year</a:t>
            </a:r>
          </a:p>
          <a:p>
            <a:endParaRPr lang="en-US" sz="2700" dirty="0"/>
          </a:p>
          <a:p>
            <a:pPr lvl="1"/>
            <a:r>
              <a:rPr lang="en-US" sz="2700" dirty="0"/>
              <a:t>They are </a:t>
            </a:r>
            <a:r>
              <a:rPr lang="en-US" sz="2700" u="sng" dirty="0"/>
              <a:t>motivated</a:t>
            </a:r>
            <a:r>
              <a:rPr lang="en-US" sz="2700" dirty="0"/>
              <a:t> by </a:t>
            </a:r>
            <a:r>
              <a:rPr lang="en-US" sz="2700" u="sng" dirty="0"/>
              <a:t>disinformation</a:t>
            </a:r>
            <a:r>
              <a:rPr lang="en-US" sz="2700" dirty="0"/>
              <a:t> about the </a:t>
            </a:r>
            <a:r>
              <a:rPr lang="en-US" sz="2700" u="sng" dirty="0"/>
              <a:t>election</a:t>
            </a:r>
          </a:p>
          <a:p>
            <a:endParaRPr lang="en-US" sz="2700" dirty="0"/>
          </a:p>
          <a:p>
            <a:pPr lvl="1"/>
            <a:r>
              <a:rPr lang="en-US" sz="2700" dirty="0"/>
              <a:t>They typically </a:t>
            </a:r>
            <a:r>
              <a:rPr lang="en-US" sz="2700" u="sng" dirty="0"/>
              <a:t>attack</a:t>
            </a:r>
            <a:r>
              <a:rPr lang="en-US" sz="2700" dirty="0"/>
              <a:t> </a:t>
            </a:r>
            <a:r>
              <a:rPr lang="en-US" sz="2700" u="sng" dirty="0"/>
              <a:t>law</a:t>
            </a:r>
            <a:r>
              <a:rPr lang="en-US" sz="2700" dirty="0"/>
              <a:t> </a:t>
            </a:r>
            <a:r>
              <a:rPr lang="en-US" sz="2700" u="sng" dirty="0"/>
              <a:t>enforcement</a:t>
            </a:r>
            <a:r>
              <a:rPr lang="en-US" sz="2700" dirty="0"/>
              <a:t> and </a:t>
            </a:r>
            <a:r>
              <a:rPr lang="en-US" sz="2700" u="sng" dirty="0"/>
              <a:t>government</a:t>
            </a:r>
            <a:r>
              <a:rPr lang="en-US" sz="2700" dirty="0"/>
              <a:t> </a:t>
            </a:r>
            <a:r>
              <a:rPr lang="en-US" sz="2700" u="sng" dirty="0"/>
              <a:t>personnel</a:t>
            </a:r>
            <a:r>
              <a:rPr lang="en-US" sz="2700" dirty="0"/>
              <a:t> and </a:t>
            </a:r>
            <a:r>
              <a:rPr lang="en-US" sz="2700" u="sng" dirty="0"/>
              <a:t>facilities</a:t>
            </a:r>
          </a:p>
          <a:p>
            <a:endParaRPr lang="en-US" sz="2700" dirty="0"/>
          </a:p>
          <a:p>
            <a:pPr lvl="1"/>
            <a:r>
              <a:rPr lang="en-US" sz="2700" dirty="0"/>
              <a:t>We assess the </a:t>
            </a:r>
            <a:r>
              <a:rPr lang="en-US" sz="2700" u="sng" dirty="0"/>
              <a:t>threat</a:t>
            </a:r>
            <a:r>
              <a:rPr lang="en-US" sz="2700" dirty="0"/>
              <a:t> to Colorado election officials </a:t>
            </a:r>
            <a:r>
              <a:rPr lang="en-US" sz="2700" u="sng" dirty="0"/>
              <a:t>is</a:t>
            </a:r>
            <a:r>
              <a:rPr lang="en-US" sz="2700" dirty="0"/>
              <a:t> </a:t>
            </a:r>
            <a:r>
              <a:rPr lang="en-US" sz="2700" u="sng" dirty="0"/>
              <a:t>real</a:t>
            </a:r>
          </a:p>
          <a:p>
            <a:endParaRPr lang="en-US" sz="2200" dirty="0"/>
          </a:p>
          <a:p>
            <a:pPr lvl="2"/>
            <a:r>
              <a:rPr lang="en-US" sz="2200" dirty="0"/>
              <a:t>Colorado election officials—</a:t>
            </a:r>
            <a:r>
              <a:rPr lang="en-US" sz="2200" u="sng" dirty="0"/>
              <a:t>Republicans</a:t>
            </a:r>
            <a:r>
              <a:rPr lang="en-US" sz="2200" dirty="0"/>
              <a:t>, </a:t>
            </a:r>
            <a:r>
              <a:rPr lang="en-US" sz="2200" u="sng" dirty="0"/>
              <a:t>Democrats</a:t>
            </a:r>
            <a:r>
              <a:rPr lang="en-US" sz="2200" dirty="0"/>
              <a:t>, </a:t>
            </a:r>
            <a:r>
              <a:rPr lang="en-US" sz="2200" u="sng" dirty="0"/>
              <a:t>and civil service employees</a:t>
            </a:r>
            <a:r>
              <a:rPr lang="en-US" sz="2200" dirty="0"/>
              <a:t>—have received </a:t>
            </a:r>
            <a:r>
              <a:rPr lang="en-US" sz="2200" u="sng" dirty="0"/>
              <a:t>death</a:t>
            </a:r>
            <a:r>
              <a:rPr lang="en-US" sz="2200" dirty="0"/>
              <a:t> </a:t>
            </a:r>
            <a:r>
              <a:rPr lang="en-US" sz="2200" u="sng" dirty="0"/>
              <a:t>threats</a:t>
            </a:r>
          </a:p>
          <a:p>
            <a:pPr lvl="2"/>
            <a:r>
              <a:rPr lang="en-US" sz="2200" dirty="0"/>
              <a:t>Remember – these are officials from both political parties, hard working civil servants—and </a:t>
            </a:r>
            <a:r>
              <a:rPr lang="en-US" sz="2200" u="sng" dirty="0"/>
              <a:t>our fellow Coloradans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04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94D8-7213-401B-8735-2B6B6B578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1120"/>
            <a:ext cx="11353800" cy="1096858"/>
          </a:xfrm>
        </p:spPr>
        <p:txBody>
          <a:bodyPr>
            <a:normAutofit/>
          </a:bodyPr>
          <a:lstStyle/>
          <a:p>
            <a:r>
              <a:rPr lang="en-US" sz="3700" dirty="0"/>
              <a:t>So What Do We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14FAA-2914-457E-906F-0DA556AA9A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2437978"/>
            <a:ext cx="11948159" cy="4420022"/>
          </a:xfrm>
        </p:spPr>
        <p:txBody>
          <a:bodyPr>
            <a:normAutofit/>
          </a:bodyPr>
          <a:lstStyle/>
          <a:p>
            <a:r>
              <a:rPr lang="en-US" sz="2500" dirty="0"/>
              <a:t>SOS is taking a range of actions, to include:</a:t>
            </a:r>
          </a:p>
          <a:p>
            <a:endParaRPr lang="en-US" sz="2500" dirty="0"/>
          </a:p>
          <a:p>
            <a:pPr lvl="1"/>
            <a:r>
              <a:rPr lang="en-US" sz="2100" dirty="0"/>
              <a:t>Initiating election security grants to help counties:</a:t>
            </a:r>
          </a:p>
          <a:p>
            <a:pPr lvl="1"/>
            <a:endParaRPr lang="en-US" sz="2100" dirty="0"/>
          </a:p>
          <a:p>
            <a:pPr lvl="2"/>
            <a:r>
              <a:rPr lang="en-US" sz="1700" dirty="0"/>
              <a:t>Counter cyber threats</a:t>
            </a:r>
          </a:p>
          <a:p>
            <a:pPr lvl="2"/>
            <a:r>
              <a:rPr lang="en-US" sz="1700" dirty="0"/>
              <a:t>Further enhance physical security for cyber equipment</a:t>
            </a:r>
          </a:p>
          <a:p>
            <a:pPr lvl="2"/>
            <a:r>
              <a:rPr lang="en-US" sz="1700" dirty="0"/>
              <a:t>Increase security to counter physical threats.</a:t>
            </a:r>
          </a:p>
          <a:p>
            <a:endParaRPr lang="en-US" sz="2100" u="sng" dirty="0"/>
          </a:p>
          <a:p>
            <a:pPr lvl="1"/>
            <a:r>
              <a:rPr lang="en-US" sz="2100" dirty="0"/>
              <a:t>Countering Foreign Disinformation by promoting transparency and accurate information</a:t>
            </a:r>
          </a:p>
          <a:p>
            <a:pPr marL="0" indent="0">
              <a:buNone/>
            </a:pPr>
            <a:r>
              <a:rPr lang="en-US" sz="2700" u="sng" dirty="0"/>
              <a:t>  </a:t>
            </a:r>
          </a:p>
          <a:p>
            <a:pPr lvl="1"/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167387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DEF71-DCBF-4CF7-B780-EAE431086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58537"/>
            <a:ext cx="11353800" cy="1079441"/>
          </a:xfrm>
        </p:spPr>
        <p:txBody>
          <a:bodyPr>
            <a:normAutofit/>
          </a:bodyPr>
          <a:lstStyle/>
          <a:p>
            <a:r>
              <a:rPr lang="en-US" sz="3700" dirty="0"/>
              <a:t>So What Do We Do Continued?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323F2-3345-4082-9CD7-E99CB241D3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3211" y="2325190"/>
            <a:ext cx="12078789" cy="4406536"/>
          </a:xfrm>
        </p:spPr>
        <p:txBody>
          <a:bodyPr>
            <a:normAutofit fontScale="25000" lnSpcReduction="20000"/>
          </a:bodyPr>
          <a:lstStyle/>
          <a:p>
            <a:r>
              <a:rPr lang="en-US" sz="9200" dirty="0"/>
              <a:t>Colorado’s Cybersecurity Posture</a:t>
            </a:r>
          </a:p>
          <a:p>
            <a:endParaRPr lang="en-US" sz="4500" dirty="0"/>
          </a:p>
          <a:p>
            <a:pPr lvl="1"/>
            <a:r>
              <a:rPr lang="en-US" sz="6800" dirty="0"/>
              <a:t>Continued Strong Defenses (firewalls, WAFs, vulnerability scanning and patching, IDS and IPS, application, database, and network monitoring, EDR for state and local devices, automated threat feeds, CISA and EI-ISAC services, DDoS protections, MFA, regular penetration testing, CONG collaboration, etc.)</a:t>
            </a:r>
          </a:p>
          <a:p>
            <a:pPr lvl="1"/>
            <a:r>
              <a:rPr lang="en-US" sz="6800" dirty="0"/>
              <a:t>Ongoing work with county IT staff to identify common areas for improvement</a:t>
            </a:r>
          </a:p>
          <a:p>
            <a:pPr lvl="1"/>
            <a:r>
              <a:rPr lang="en-US" sz="6800" dirty="0"/>
              <a:t>Working with Homeland Security Advisory Council (HSAC) and Whole of State (WOS) group to build a program for improved security across all state, local, and education (SLED) entities</a:t>
            </a:r>
          </a:p>
          <a:p>
            <a:pPr lvl="1"/>
            <a:r>
              <a:rPr lang="en-US" sz="6800" dirty="0"/>
              <a:t>Building out relationships with other states to improve collaboration and information sharing (TACO)</a:t>
            </a:r>
          </a:p>
          <a:p>
            <a:pPr lvl="1"/>
            <a:endParaRPr lang="en-US" sz="3800" dirty="0"/>
          </a:p>
          <a:p>
            <a:pPr lvl="1"/>
            <a:endParaRPr lang="en-US" sz="3800" dirty="0"/>
          </a:p>
          <a:p>
            <a:r>
              <a:rPr lang="en-US" sz="9200" dirty="0"/>
              <a:t>Items of Significance since 2018</a:t>
            </a:r>
          </a:p>
          <a:p>
            <a:endParaRPr lang="en-US" sz="4500" dirty="0"/>
          </a:p>
          <a:p>
            <a:pPr lvl="1"/>
            <a:r>
              <a:rPr lang="en-US" sz="6800" dirty="0"/>
              <a:t>Improved code scanning/reporting</a:t>
            </a:r>
          </a:p>
          <a:p>
            <a:pPr lvl="1"/>
            <a:r>
              <a:rPr lang="en-US" sz="6800" dirty="0"/>
              <a:t>Penetration Tests (CISA and third parties)</a:t>
            </a:r>
          </a:p>
          <a:p>
            <a:pPr lvl="1"/>
            <a:r>
              <a:rPr lang="en-US" sz="6800" dirty="0"/>
              <a:t>New County IT collaboration</a:t>
            </a:r>
          </a:p>
          <a:p>
            <a:pPr lvl="1"/>
            <a:r>
              <a:rPr lang="en-US" sz="6800" dirty="0"/>
              <a:t>CISA </a:t>
            </a:r>
            <a:r>
              <a:rPr lang="en-US" sz="6800" dirty="0" err="1"/>
              <a:t>Crossfeed</a:t>
            </a:r>
            <a:endParaRPr lang="en-US" sz="6800" dirty="0"/>
          </a:p>
          <a:p>
            <a:pPr lvl="1"/>
            <a:r>
              <a:rPr lang="en-US" sz="6800" dirty="0"/>
              <a:t>MS/EI-ISAC MDBR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718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0723D-D478-48C2-89C8-628041D26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75954"/>
            <a:ext cx="11353800" cy="1062024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7698E-7DDB-46CD-97D7-C93F1C8FF0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08709D-D478-4D6D-A2D8-CC77C09A04B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28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5AD92-9784-4BDF-879F-31A77DF93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9829"/>
            <a:ext cx="11353800" cy="1088149"/>
          </a:xfrm>
        </p:spPr>
        <p:txBody>
          <a:bodyPr>
            <a:normAutofit/>
          </a:bodyPr>
          <a:lstStyle/>
          <a:p>
            <a:r>
              <a:rPr lang="en-US" sz="3700" dirty="0"/>
              <a:t>Security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FE8A6-D1CF-42B0-BF28-27264797D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11978"/>
            <a:ext cx="12104914" cy="4356602"/>
          </a:xfrm>
        </p:spPr>
        <p:txBody>
          <a:bodyPr/>
          <a:lstStyle/>
          <a:p>
            <a:endParaRPr lang="en-US" dirty="0"/>
          </a:p>
          <a:p>
            <a:r>
              <a:rPr lang="en-US" sz="2500" dirty="0"/>
              <a:t>Law Enforcement / National Security Assessments:  2020 Election</a:t>
            </a:r>
          </a:p>
          <a:p>
            <a:pPr marL="0" indent="0">
              <a:buNone/>
            </a:pPr>
            <a:endParaRPr lang="en-US" sz="2500" dirty="0"/>
          </a:p>
          <a:p>
            <a:r>
              <a:rPr lang="en-US" sz="2500" dirty="0"/>
              <a:t>Future Election Threats:  Foreign Disinformation, Cyber, and Physical</a:t>
            </a:r>
          </a:p>
          <a:p>
            <a:endParaRPr lang="en-US" sz="2500" dirty="0"/>
          </a:p>
          <a:p>
            <a:r>
              <a:rPr lang="en-US" sz="2500" dirty="0"/>
              <a:t>What We Are Doing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397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E0ACD-538D-48D7-B442-0B4C06CBD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67246"/>
            <a:ext cx="11353800" cy="1070732"/>
          </a:xfrm>
        </p:spPr>
        <p:txBody>
          <a:bodyPr>
            <a:normAutofit/>
          </a:bodyPr>
          <a:lstStyle/>
          <a:p>
            <a:r>
              <a:rPr lang="en-US" sz="3700" dirty="0"/>
              <a:t>Law Enforcement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7F98-07A3-4C16-A761-E273297B4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85851"/>
            <a:ext cx="11997875" cy="4574977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500" dirty="0"/>
              <a:t>Department of Homeland Security—which </a:t>
            </a:r>
            <a:r>
              <a:rPr lang="en-US" sz="2500" u="sng" dirty="0"/>
              <a:t>guards our borders</a:t>
            </a:r>
            <a:r>
              <a:rPr lang="en-US" sz="2500" dirty="0"/>
              <a:t> and </a:t>
            </a:r>
            <a:r>
              <a:rPr lang="en-US" sz="2500" u="sng" dirty="0"/>
              <a:t>elections</a:t>
            </a:r>
            <a:r>
              <a:rPr lang="en-US" sz="2500" dirty="0"/>
              <a:t>, and </a:t>
            </a:r>
            <a:r>
              <a:rPr lang="en-US" sz="2500" u="sng" dirty="0"/>
              <a:t>counters terrorism</a:t>
            </a:r>
            <a:r>
              <a:rPr lang="en-US" sz="2500" dirty="0"/>
              <a:t>—and the Federal Bureau of Investigation assessed:</a:t>
            </a:r>
          </a:p>
          <a:p>
            <a:endParaRPr lang="en-US" sz="2500" dirty="0"/>
          </a:p>
          <a:p>
            <a:pPr lvl="1"/>
            <a:r>
              <a:rPr lang="en-US" sz="2100" dirty="0"/>
              <a:t>No evidence any foreign government or other actor interfered in the voting process—registration, voting, vote counting, or results reporting.</a:t>
            </a:r>
          </a:p>
          <a:p>
            <a:endParaRPr lang="en-US" sz="2500" dirty="0"/>
          </a:p>
          <a:p>
            <a:pPr lvl="1"/>
            <a:r>
              <a:rPr lang="en-US" sz="2100" dirty="0"/>
              <a:t>Claims that foreign governments—including Venezuela and Cuba—interfered are not credible. </a:t>
            </a:r>
          </a:p>
          <a:p>
            <a:endParaRPr lang="en-US" sz="2500" dirty="0"/>
          </a:p>
          <a:p>
            <a:r>
              <a:rPr lang="en-US" sz="2500" dirty="0"/>
              <a:t>The report is </a:t>
            </a:r>
            <a:r>
              <a:rPr lang="en-US" sz="2500" u="sng" dirty="0"/>
              <a:t>publicly</a:t>
            </a:r>
            <a:r>
              <a:rPr lang="en-US" sz="2500" dirty="0"/>
              <a:t> </a:t>
            </a:r>
            <a:r>
              <a:rPr lang="en-US" sz="2500" u="sng" dirty="0"/>
              <a:t>available</a:t>
            </a:r>
            <a:r>
              <a:rPr lang="en-US" sz="2500" dirty="0"/>
              <a:t>.  Please share it with partners.  Contact us with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150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1109D-7EA0-457B-82D8-79D6614B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9829"/>
            <a:ext cx="11353800" cy="1088149"/>
          </a:xfrm>
        </p:spPr>
        <p:txBody>
          <a:bodyPr>
            <a:normAutofit/>
          </a:bodyPr>
          <a:lstStyle/>
          <a:p>
            <a:r>
              <a:rPr lang="en-US" sz="3700" dirty="0"/>
              <a:t>Intelligence Community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040DC-7FA2-4018-83D6-3E0604FF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37978"/>
            <a:ext cx="12192000" cy="4420022"/>
          </a:xfrm>
        </p:spPr>
        <p:txBody>
          <a:bodyPr>
            <a:normAutofit fontScale="62500" lnSpcReduction="20000"/>
          </a:bodyPr>
          <a:lstStyle/>
          <a:p>
            <a:r>
              <a:rPr lang="en-US" sz="4000" dirty="0"/>
              <a:t>Director of National Intelligence—which </a:t>
            </a:r>
            <a:r>
              <a:rPr lang="en-US" sz="4000" u="sng" dirty="0"/>
              <a:t>counters terrorism </a:t>
            </a:r>
            <a:r>
              <a:rPr lang="en-US" sz="4000" dirty="0"/>
              <a:t>and </a:t>
            </a:r>
            <a:r>
              <a:rPr lang="en-US" sz="4000" u="sng" dirty="0"/>
              <a:t>other threats</a:t>
            </a:r>
            <a:r>
              <a:rPr lang="en-US" sz="4000" dirty="0"/>
              <a:t>—assessed:</a:t>
            </a:r>
          </a:p>
          <a:p>
            <a:endParaRPr lang="en-US" sz="3400" dirty="0"/>
          </a:p>
          <a:p>
            <a:pPr lvl="1"/>
            <a:r>
              <a:rPr lang="en-US" sz="3400" dirty="0"/>
              <a:t>No evidence any foreign government or other actor interfered in the voting process—registration, voting, vote counting, or results reporting.</a:t>
            </a:r>
          </a:p>
          <a:p>
            <a:endParaRPr lang="en-US" dirty="0"/>
          </a:p>
          <a:p>
            <a:pPr lvl="1"/>
            <a:r>
              <a:rPr lang="en-US" sz="3400" dirty="0"/>
              <a:t>Iran and Russia spread disinformation to </a:t>
            </a:r>
            <a:r>
              <a:rPr lang="en-US" sz="3400" b="1" u="sng" dirty="0"/>
              <a:t>cause Americans </a:t>
            </a:r>
            <a:r>
              <a:rPr lang="en-US" sz="3400" dirty="0"/>
              <a:t>to </a:t>
            </a:r>
            <a:r>
              <a:rPr lang="en-US" sz="3400" b="1" u="sng" dirty="0"/>
              <a:t>doubt the election</a:t>
            </a:r>
            <a:r>
              <a:rPr lang="en-US" sz="3400" b="1" dirty="0"/>
              <a:t> </a:t>
            </a:r>
            <a:r>
              <a:rPr lang="en-US" sz="3400" dirty="0"/>
              <a:t>process, including results.</a:t>
            </a:r>
          </a:p>
          <a:p>
            <a:pPr lvl="1"/>
            <a:endParaRPr lang="en-US" dirty="0"/>
          </a:p>
          <a:p>
            <a:pPr lvl="2"/>
            <a:r>
              <a:rPr lang="en-US" sz="2700" dirty="0"/>
              <a:t>Iran and Russia wanted to cause Americans to no longer trust:</a:t>
            </a:r>
          </a:p>
          <a:p>
            <a:pPr lvl="2"/>
            <a:endParaRPr lang="en-US" dirty="0"/>
          </a:p>
          <a:p>
            <a:pPr lvl="3"/>
            <a:r>
              <a:rPr lang="en-US" sz="2200" dirty="0"/>
              <a:t>Our Republican and Democratic Secretaries of State </a:t>
            </a:r>
          </a:p>
          <a:p>
            <a:pPr lvl="3"/>
            <a:r>
              <a:rPr lang="en-US" sz="2200" dirty="0"/>
              <a:t>Our Republican and Democratic County Clerks</a:t>
            </a:r>
          </a:p>
          <a:p>
            <a:pPr marL="1371600" lvl="3" indent="0">
              <a:buNone/>
            </a:pPr>
            <a:r>
              <a:rPr lang="en-US" dirty="0"/>
              <a:t> </a:t>
            </a:r>
          </a:p>
          <a:p>
            <a:pPr lvl="2"/>
            <a:r>
              <a:rPr lang="en-US" sz="2700" dirty="0"/>
              <a:t>(DON’T LET foreign adversaries WIN!  Trust your fellow Americans)</a:t>
            </a:r>
          </a:p>
          <a:p>
            <a:endParaRPr lang="en-US" dirty="0"/>
          </a:p>
          <a:p>
            <a:pPr lvl="1"/>
            <a:r>
              <a:rPr lang="en-US" sz="3400" dirty="0"/>
              <a:t>Foreign adversaries also spread disinformation to help certain candidates. 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806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F52DB-005E-4959-93D3-1AB8C232C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49829"/>
            <a:ext cx="12083970" cy="1088149"/>
          </a:xfrm>
        </p:spPr>
        <p:txBody>
          <a:bodyPr>
            <a:normAutofit/>
          </a:bodyPr>
          <a:lstStyle/>
          <a:p>
            <a:r>
              <a:rPr lang="en-US" sz="3700" dirty="0"/>
              <a:t>US Military and Law Enforcement on 2020 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E8158-1CE6-433F-84D4-9C89AD493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1" y="2437978"/>
            <a:ext cx="11979797" cy="4337291"/>
          </a:xfrm>
        </p:spPr>
        <p:txBody>
          <a:bodyPr>
            <a:normAutofit/>
          </a:bodyPr>
          <a:lstStyle/>
          <a:p>
            <a:r>
              <a:rPr lang="en-US" sz="2500" u="sng" dirty="0"/>
              <a:t>Four-star</a:t>
            </a:r>
            <a:r>
              <a:rPr lang="en-US" sz="2500" dirty="0"/>
              <a:t> </a:t>
            </a:r>
            <a:r>
              <a:rPr lang="en-US" sz="2500" u="sng" dirty="0"/>
              <a:t>general</a:t>
            </a:r>
            <a:r>
              <a:rPr lang="en-US" sz="2500" dirty="0"/>
              <a:t> leading </a:t>
            </a:r>
            <a:r>
              <a:rPr lang="en-US" sz="2500" u="sng" dirty="0"/>
              <a:t>Cyber</a:t>
            </a:r>
            <a:r>
              <a:rPr lang="en-US" sz="2500" dirty="0"/>
              <a:t> </a:t>
            </a:r>
            <a:r>
              <a:rPr lang="en-US" sz="2500" u="sng" dirty="0"/>
              <a:t>Command </a:t>
            </a:r>
            <a:r>
              <a:rPr lang="en-US" sz="2500" dirty="0"/>
              <a:t>indicated:</a:t>
            </a:r>
          </a:p>
          <a:p>
            <a:endParaRPr lang="en-US" sz="2500" dirty="0"/>
          </a:p>
          <a:p>
            <a:pPr lvl="1"/>
            <a:r>
              <a:rPr lang="en-US" sz="2100" dirty="0"/>
              <a:t>The military conducted operations to protect elections; he is confident they </a:t>
            </a:r>
            <a:r>
              <a:rPr lang="en-US" sz="2100" u="sng" dirty="0"/>
              <a:t>prevented foreign adversaries from affecting elections</a:t>
            </a:r>
            <a:r>
              <a:rPr lang="en-US" sz="2100" dirty="0"/>
              <a:t>.</a:t>
            </a:r>
          </a:p>
          <a:p>
            <a:pPr lvl="1"/>
            <a:endParaRPr lang="en-US" sz="2500" dirty="0"/>
          </a:p>
          <a:p>
            <a:r>
              <a:rPr lang="en-US" sz="2500" u="sng" dirty="0"/>
              <a:t>Former</a:t>
            </a:r>
            <a:r>
              <a:rPr lang="en-US" sz="2500" dirty="0"/>
              <a:t> </a:t>
            </a:r>
            <a:r>
              <a:rPr lang="en-US" sz="2500" u="sng" dirty="0"/>
              <a:t>Secretary</a:t>
            </a:r>
            <a:r>
              <a:rPr lang="en-US" sz="2500" dirty="0"/>
              <a:t> </a:t>
            </a:r>
            <a:r>
              <a:rPr lang="en-US" sz="2500" u="sng" dirty="0"/>
              <a:t>of</a:t>
            </a:r>
            <a:r>
              <a:rPr lang="en-US" sz="2500" dirty="0"/>
              <a:t> </a:t>
            </a:r>
            <a:r>
              <a:rPr lang="en-US" sz="2500" u="sng" dirty="0"/>
              <a:t>Homeland</a:t>
            </a:r>
            <a:r>
              <a:rPr lang="en-US" sz="2500" dirty="0"/>
              <a:t> </a:t>
            </a:r>
            <a:r>
              <a:rPr lang="en-US" sz="2500" u="sng" dirty="0"/>
              <a:t>Security</a:t>
            </a:r>
            <a:r>
              <a:rPr lang="en-US" sz="2500" dirty="0"/>
              <a:t>, Chad Wolf, indicated: </a:t>
            </a:r>
          </a:p>
          <a:p>
            <a:endParaRPr lang="en-US" sz="2500" dirty="0"/>
          </a:p>
          <a:p>
            <a:pPr lvl="1"/>
            <a:r>
              <a:rPr lang="en-US" sz="2100" dirty="0"/>
              <a:t>The election was the most secure ever; there are </a:t>
            </a:r>
            <a:r>
              <a:rPr lang="en-US" sz="2100" u="sng" dirty="0"/>
              <a:t>no indications foreign actors compromised affected the elections process</a:t>
            </a:r>
            <a:r>
              <a:rPr lang="en-US" sz="2100" dirty="0"/>
              <a:t>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68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E5226-2691-4140-829D-A612FCD0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9829"/>
            <a:ext cx="12002946" cy="1088149"/>
          </a:xfrm>
        </p:spPr>
        <p:txBody>
          <a:bodyPr>
            <a:normAutofit/>
          </a:bodyPr>
          <a:lstStyle/>
          <a:p>
            <a:r>
              <a:rPr lang="en-US" sz="3700" dirty="0"/>
              <a:t>Law Enforcement and US Military on 2020 Election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D7D72-01A4-4AEF-8538-9674F9839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617364"/>
            <a:ext cx="12095544" cy="4084378"/>
          </a:xfrm>
        </p:spPr>
        <p:txBody>
          <a:bodyPr>
            <a:normAutofit fontScale="92500" lnSpcReduction="10000"/>
          </a:bodyPr>
          <a:lstStyle/>
          <a:p>
            <a:r>
              <a:rPr lang="en-US" sz="2700" dirty="0"/>
              <a:t>Continued….</a:t>
            </a:r>
          </a:p>
          <a:p>
            <a:endParaRPr lang="en-US" sz="2700" dirty="0"/>
          </a:p>
          <a:p>
            <a:r>
              <a:rPr lang="en-US" sz="2700" u="sng" dirty="0"/>
              <a:t>Former</a:t>
            </a:r>
            <a:r>
              <a:rPr lang="en-US" sz="2700" dirty="0"/>
              <a:t> </a:t>
            </a:r>
            <a:r>
              <a:rPr lang="en-US" sz="2700" u="sng" dirty="0"/>
              <a:t>Attorney</a:t>
            </a:r>
            <a:r>
              <a:rPr lang="en-US" sz="2700" dirty="0"/>
              <a:t> </a:t>
            </a:r>
            <a:r>
              <a:rPr lang="en-US" sz="2700" u="sng" dirty="0"/>
              <a:t>General</a:t>
            </a:r>
            <a:r>
              <a:rPr lang="en-US" sz="2700" dirty="0"/>
              <a:t>, Bill Barr, indicated:</a:t>
            </a:r>
          </a:p>
          <a:p>
            <a:endParaRPr lang="en-US" sz="2700" dirty="0"/>
          </a:p>
          <a:p>
            <a:pPr lvl="1"/>
            <a:r>
              <a:rPr lang="en-US" sz="2300" dirty="0"/>
              <a:t>Law enforcement looked into claims of wide spread fraud and did not find anything. </a:t>
            </a:r>
          </a:p>
          <a:p>
            <a:endParaRPr lang="en-US" sz="2700" dirty="0"/>
          </a:p>
          <a:p>
            <a:r>
              <a:rPr lang="en-US" sz="2700" dirty="0"/>
              <a:t>Former </a:t>
            </a:r>
            <a:r>
              <a:rPr lang="en-US" sz="2700" u="sng" dirty="0"/>
              <a:t>US</a:t>
            </a:r>
            <a:r>
              <a:rPr lang="en-US" sz="2700" dirty="0"/>
              <a:t> </a:t>
            </a:r>
            <a:r>
              <a:rPr lang="en-US" sz="2700" u="sng" dirty="0"/>
              <a:t>Attorney </a:t>
            </a:r>
            <a:r>
              <a:rPr lang="en-US" sz="2700" dirty="0"/>
              <a:t>for </a:t>
            </a:r>
            <a:r>
              <a:rPr lang="en-US" sz="2700" u="sng" dirty="0"/>
              <a:t>Colorado</a:t>
            </a:r>
            <a:r>
              <a:rPr lang="en-US" sz="2700" dirty="0"/>
              <a:t>, Jason Dunn, indicated:</a:t>
            </a:r>
          </a:p>
          <a:p>
            <a:endParaRPr lang="en-US" sz="2700" dirty="0"/>
          </a:p>
          <a:p>
            <a:pPr lvl="1"/>
            <a:r>
              <a:rPr lang="en-US" sz="2300" dirty="0"/>
              <a:t>There is no evidence Dominion systems performed other than how they were supposed to, even after the FBI looked into reports about them.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3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6A23C-E29F-4D6F-99B5-4E1999943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93" y="1332411"/>
            <a:ext cx="12041528" cy="1105567"/>
          </a:xfrm>
        </p:spPr>
        <p:txBody>
          <a:bodyPr>
            <a:normAutofit/>
          </a:bodyPr>
          <a:lstStyle/>
          <a:p>
            <a:r>
              <a:rPr lang="en-US" sz="3700" dirty="0"/>
              <a:t>Future Election Threat – Foreign Adversaries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89B1B-3DF0-444B-B502-C5D4B17F0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93" y="2617364"/>
            <a:ext cx="12172707" cy="4240636"/>
          </a:xfrm>
        </p:spPr>
        <p:txBody>
          <a:bodyPr>
            <a:normAutofit/>
          </a:bodyPr>
          <a:lstStyle/>
          <a:p>
            <a:r>
              <a:rPr lang="en-US" sz="2500" dirty="0"/>
              <a:t>Director of National Intelligence indicated at least one foreign adversary will continue trying to interfere in elections.</a:t>
            </a:r>
          </a:p>
          <a:p>
            <a:endParaRPr lang="en-US" sz="2500" dirty="0"/>
          </a:p>
          <a:p>
            <a:pPr lvl="1"/>
            <a:r>
              <a:rPr lang="en-US" sz="2100" dirty="0"/>
              <a:t>We assess elections will be—in the next few years and beyond—a target for foreign adversaries.</a:t>
            </a:r>
          </a:p>
          <a:p>
            <a:endParaRPr lang="en-US" sz="2500" dirty="0"/>
          </a:p>
          <a:p>
            <a:pPr lvl="1"/>
            <a:r>
              <a:rPr lang="en-US" sz="2100" dirty="0"/>
              <a:t>We assess foreign adversaries most likely will attempt disinformation and cyber attacks.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76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CD887-127A-498D-8D3C-07F7B8C7C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25880"/>
            <a:ext cx="11353800" cy="1112098"/>
          </a:xfrm>
        </p:spPr>
        <p:txBody>
          <a:bodyPr>
            <a:normAutofit/>
          </a:bodyPr>
          <a:lstStyle/>
          <a:p>
            <a:r>
              <a:rPr lang="en-US" sz="3700" dirty="0"/>
              <a:t>Future Election Threat - Foreign Disinformation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BFC12-24D9-4CBE-B465-84FF252CB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9" y="2290354"/>
            <a:ext cx="11939451" cy="4484915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500" dirty="0"/>
              <a:t>China, Iran, and Russia want to weaken the United States </a:t>
            </a:r>
          </a:p>
          <a:p>
            <a:endParaRPr lang="en-US" sz="2500" dirty="0"/>
          </a:p>
          <a:p>
            <a:r>
              <a:rPr lang="en-US" sz="2500" dirty="0"/>
              <a:t>But they don’t want to enter into a war</a:t>
            </a:r>
          </a:p>
          <a:p>
            <a:endParaRPr lang="en-US" sz="2500" dirty="0"/>
          </a:p>
          <a:p>
            <a:r>
              <a:rPr lang="en-US" sz="2500" dirty="0"/>
              <a:t>So they use hybrid tactics—including </a:t>
            </a:r>
            <a:r>
              <a:rPr lang="en-US" sz="2500" u="sng" dirty="0"/>
              <a:t>disinformation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49625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1EA34-C6FA-4846-9B02-DD32D104C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341120"/>
            <a:ext cx="11353800" cy="1096858"/>
          </a:xfrm>
        </p:spPr>
        <p:txBody>
          <a:bodyPr>
            <a:normAutofit/>
          </a:bodyPr>
          <a:lstStyle/>
          <a:p>
            <a:r>
              <a:rPr lang="en-US" sz="3700" dirty="0"/>
              <a:t>Future Election Threat - Foreign Disinformation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29D09-DF26-405C-8E6C-ADFC4F400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2307770"/>
            <a:ext cx="11804469" cy="4550230"/>
          </a:xfrm>
        </p:spPr>
        <p:txBody>
          <a:bodyPr>
            <a:normAutofit fontScale="92500" lnSpcReduction="10000"/>
          </a:bodyPr>
          <a:lstStyle/>
          <a:p>
            <a:r>
              <a:rPr lang="en-US" sz="2700" dirty="0"/>
              <a:t>Foreign disinformation generally:</a:t>
            </a:r>
          </a:p>
          <a:p>
            <a:endParaRPr lang="en-US" sz="2700" dirty="0"/>
          </a:p>
          <a:p>
            <a:pPr lvl="1"/>
            <a:r>
              <a:rPr lang="en-US" sz="2300" dirty="0"/>
              <a:t>Divides Americans </a:t>
            </a:r>
          </a:p>
          <a:p>
            <a:endParaRPr lang="en-US" sz="2700" dirty="0"/>
          </a:p>
          <a:p>
            <a:pPr lvl="2"/>
            <a:r>
              <a:rPr lang="en-US" sz="1800" dirty="0"/>
              <a:t>Turns congregation member against congregation member, PTA member against PTA member</a:t>
            </a:r>
          </a:p>
          <a:p>
            <a:endParaRPr lang="en-US" sz="2700" dirty="0"/>
          </a:p>
          <a:p>
            <a:pPr lvl="1"/>
            <a:r>
              <a:rPr lang="en-US" sz="2300" dirty="0"/>
              <a:t>Undermines what makes America great, democracy, and government functions</a:t>
            </a:r>
          </a:p>
          <a:p>
            <a:endParaRPr lang="en-US" sz="2700" dirty="0"/>
          </a:p>
          <a:p>
            <a:pPr lvl="2"/>
            <a:r>
              <a:rPr lang="en-US" sz="1800" dirty="0"/>
              <a:t>They </a:t>
            </a:r>
            <a:r>
              <a:rPr lang="en-US" sz="1800" u="sng" dirty="0"/>
              <a:t>don’t want us to believe in science</a:t>
            </a:r>
            <a:r>
              <a:rPr lang="en-US" sz="1800" dirty="0"/>
              <a:t>—key to America’s </a:t>
            </a:r>
            <a:r>
              <a:rPr lang="en-US" sz="1800" u="sng" dirty="0"/>
              <a:t>military advantage</a:t>
            </a:r>
            <a:r>
              <a:rPr lang="en-US" sz="1800" dirty="0"/>
              <a:t> and </a:t>
            </a:r>
            <a:r>
              <a:rPr lang="en-US" sz="1800" u="sng" dirty="0"/>
              <a:t>economic might</a:t>
            </a:r>
          </a:p>
          <a:p>
            <a:pPr lvl="2"/>
            <a:r>
              <a:rPr lang="en-US" sz="1800" dirty="0"/>
              <a:t>They </a:t>
            </a:r>
            <a:r>
              <a:rPr lang="en-US" sz="1800" u="sng" dirty="0"/>
              <a:t>don’t want us to trust</a:t>
            </a:r>
            <a:r>
              <a:rPr lang="en-US" sz="1800" dirty="0"/>
              <a:t> </a:t>
            </a:r>
            <a:r>
              <a:rPr lang="en-US" sz="1800" u="sng" dirty="0"/>
              <a:t>elections</a:t>
            </a:r>
            <a:r>
              <a:rPr lang="en-US" sz="1800" dirty="0"/>
              <a:t>, public health, and public safety</a:t>
            </a:r>
          </a:p>
          <a:p>
            <a:endParaRPr lang="en-US" sz="2400" dirty="0"/>
          </a:p>
          <a:p>
            <a:pPr lvl="1"/>
            <a:r>
              <a:rPr lang="en-US" sz="2300" u="sng" dirty="0"/>
              <a:t>Foreign disinformation undermining trust in elections </a:t>
            </a:r>
            <a:r>
              <a:rPr lang="en-US" sz="2300" b="1" u="sng" dirty="0"/>
              <a:t>likely to increase </a:t>
            </a:r>
            <a:r>
              <a:rPr lang="en-US" sz="2300" u="sng" dirty="0"/>
              <a:t>before and after 2022 elections</a:t>
            </a:r>
          </a:p>
          <a:p>
            <a:pPr lvl="2"/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1405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OSOS">
      <a:dk1>
        <a:srgbClr val="002F6C"/>
      </a:dk1>
      <a:lt1>
        <a:srgbClr val="FFFFFF"/>
      </a:lt1>
      <a:dk2>
        <a:srgbClr val="BA0C2F"/>
      </a:dk2>
      <a:lt2>
        <a:srgbClr val="FFCD00"/>
      </a:lt2>
      <a:accent1>
        <a:srgbClr val="512A44"/>
      </a:accent1>
      <a:accent2>
        <a:srgbClr val="D45D00"/>
      </a:accent2>
      <a:accent3>
        <a:srgbClr val="205C40"/>
      </a:accent3>
      <a:accent4>
        <a:srgbClr val="009CDE"/>
      </a:accent4>
      <a:accent5>
        <a:srgbClr val="83786F"/>
      </a:accent5>
      <a:accent6>
        <a:srgbClr val="CBC4BC"/>
      </a:accent6>
      <a:hlink>
        <a:srgbClr val="0563C1"/>
      </a:hlink>
      <a:folHlink>
        <a:srgbClr val="954F72"/>
      </a:folHlink>
    </a:clrScheme>
    <a:fontScheme name="COSOS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 xmlns="93372c0d-c0fc-4775-b2d9-5641cd1bb297" xsi:nil="true"/>
    <Content_x0020_Location xmlns="93372c0d-c0fc-4775-b2d9-5641cd1bb297" xsi:nil="true"/>
    <i89bf99be0734afaad0f11e7f7340caa xmlns="69c650a0-f7f0-4630-a40b-8de243209105">
      <Terms xmlns="http://schemas.microsoft.com/office/infopath/2007/PartnerControls"/>
    </i89bf99be0734afaad0f11e7f7340caa>
    <TaxCatchAll xmlns="69c650a0-f7f0-4630-a40b-8de243209105"/>
    <b202013f7921451cb1f7feee3c42e03e xmlns="69c650a0-f7f0-4630-a40b-8de243209105">
      <Terms xmlns="http://schemas.microsoft.com/office/infopath/2007/PartnerControls"/>
    </b202013f7921451cb1f7feee3c42e03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CDOS Document" ma:contentTypeID="0x010100078331C3670A8A49A930E8CFFE6854C300ADFFBFCF88E79B4D8549F168D3F49E2B" ma:contentTypeVersion="21" ma:contentTypeDescription="Use this content type for CDOS document (Document_CDOS)" ma:contentTypeScope="" ma:versionID="44bf70ea9ca42613445e6071e43a7997">
  <xsd:schema xmlns:xsd="http://www.w3.org/2001/XMLSchema" xmlns:xs="http://www.w3.org/2001/XMLSchema" xmlns:p="http://schemas.microsoft.com/office/2006/metadata/properties" xmlns:ns2="69c650a0-f7f0-4630-a40b-8de243209105" xmlns:ns3="93372c0d-c0fc-4775-b2d9-5641cd1bb297" targetNamespace="http://schemas.microsoft.com/office/2006/metadata/properties" ma:root="true" ma:fieldsID="be608175dd5667bb835400e3a6ec509a" ns2:_="" ns3:_="">
    <xsd:import namespace="69c650a0-f7f0-4630-a40b-8de243209105"/>
    <xsd:import namespace="93372c0d-c0fc-4775-b2d9-5641cd1bb297"/>
    <xsd:element name="properties">
      <xsd:complexType>
        <xsd:sequence>
          <xsd:element name="documentManagement">
            <xsd:complexType>
              <xsd:all>
                <xsd:element ref="ns2:i89bf99be0734afaad0f11e7f7340caa" minOccurs="0"/>
                <xsd:element ref="ns2:b202013f7921451cb1f7feee3c42e03e" minOccurs="0"/>
                <xsd:element ref="ns2:TaxCatchAll" minOccurs="0"/>
                <xsd:element ref="ns2:TaxCatchAllLabel" minOccurs="0"/>
                <xsd:element ref="ns3:Category" minOccurs="0"/>
                <xsd:element ref="ns3:Content_x0020_Location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650a0-f7f0-4630-a40b-8de243209105" elementFormDefault="qualified">
    <xsd:import namespace="http://schemas.microsoft.com/office/2006/documentManagement/types"/>
    <xsd:import namespace="http://schemas.microsoft.com/office/infopath/2007/PartnerControls"/>
    <xsd:element name="i89bf99be0734afaad0f11e7f7340caa" ma:index="8" nillable="true" ma:taxonomy="true" ma:internalName="i89bf99be0734afaad0f11e7f7340caa" ma:taxonomyFieldName="Type_x0020_of_x0020_Document" ma:displayName="Type of Document" ma:readOnly="false" ma:fieldId="{289bf99b-e073-4afa-ad0f-11e7f7340caa}" ma:sspId="7a4a783c-7c12-47cd-be20-a34a01252aae" ma:termSetId="f190b1d9-64e7-4d5f-b0f5-d94771f9768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202013f7921451cb1f7feee3c42e03e" ma:index="9" nillable="true" ma:taxonomy="true" ma:internalName="b202013f7921451cb1f7feee3c42e03e" ma:taxonomyFieldName="Division" ma:displayName="Division" ma:readOnly="false" ma:fieldId="{b202013f-7921-451c-b1f7-feee3c42e03e}" ma:sspId="7a4a783c-7c12-47cd-be20-a34a01252aae" ma:termSetId="5fccc6ff-cb7d-416d-b84b-a68a565946a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82bdc3bc-4a80-4ace-acfe-e139870b0581}" ma:internalName="TaxCatchAll" ma:readOnly="false" ma:showField="CatchAllData" ma:web="69c650a0-f7f0-4630-a40b-8de2432091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description="" ma:hidden="true" ma:list="{82bdc3bc-4a80-4ace-acfe-e139870b0581}" ma:internalName="TaxCatchAllLabel" ma:readOnly="true" ma:showField="CatchAllDataLabel" ma:web="69c650a0-f7f0-4630-a40b-8de2432091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372c0d-c0fc-4775-b2d9-5641cd1bb297" elementFormDefault="qualified">
    <xsd:import namespace="http://schemas.microsoft.com/office/2006/documentManagement/types"/>
    <xsd:import namespace="http://schemas.microsoft.com/office/infopath/2007/PartnerControls"/>
    <xsd:element name="Category" ma:index="14" nillable="true" ma:displayName="Category" ma:format="Dropdown" ma:internalName="Category" ma:readOnly="false">
      <xsd:simpleType>
        <xsd:restriction base="dms:Choice">
          <xsd:enumeration value="General"/>
          <xsd:enumeration value="Email"/>
          <xsd:enumeration value="Phone/Voicemail"/>
          <xsd:enumeration value="Web"/>
        </xsd:restriction>
      </xsd:simpleType>
    </xsd:element>
    <xsd:element name="Content_x0020_Location" ma:index="15" nillable="true" ma:displayName="Content Location" ma:format="Dropdown" ma:internalName="Content_x0020_Location" ma:readOnly="false">
      <xsd:simpleType>
        <xsd:restriction base="dms:Choice">
          <xsd:enumeration value="Benefits"/>
          <xsd:enumeration value="Emergency Information"/>
          <xsd:enumeration value="IT Services Des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5B96DD-3C6A-46E5-AB23-B3EEF50DC5AF}">
  <ds:schemaRefs>
    <ds:schemaRef ds:uri="http://schemas.microsoft.com/office/2006/documentManagement/types"/>
    <ds:schemaRef ds:uri="69c650a0-f7f0-4630-a40b-8de243209105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terms/"/>
    <ds:schemaRef ds:uri="http://purl.org/dc/elements/1.1/"/>
    <ds:schemaRef ds:uri="93372c0d-c0fc-4775-b2d9-5641cd1bb297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B058A8-7510-4094-A001-2151A48BF9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c650a0-f7f0-4630-a40b-8de243209105"/>
    <ds:schemaRef ds:uri="93372c0d-c0fc-4775-b2d9-5641cd1bb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B798184-6BA1-44E2-9F5E-08D76CCD43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17801</TotalTime>
  <Words>927</Words>
  <Application>Microsoft Office PowerPoint</Application>
  <PresentationFormat>Widescreen</PresentationFormat>
  <Paragraphs>141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Narrow</vt:lpstr>
      <vt:lpstr>Calibri</vt:lpstr>
      <vt:lpstr>1_Office Theme</vt:lpstr>
      <vt:lpstr>Security Update  </vt:lpstr>
      <vt:lpstr>Security Update</vt:lpstr>
      <vt:lpstr>Law Enforcement Assessment</vt:lpstr>
      <vt:lpstr>Intelligence Community Assessment</vt:lpstr>
      <vt:lpstr>US Military and Law Enforcement on 2020 Election</vt:lpstr>
      <vt:lpstr>Law Enforcement and US Military on 2020 Election</vt:lpstr>
      <vt:lpstr>Future Election Threat – Foreign Adversaries</vt:lpstr>
      <vt:lpstr>Future Election Threat - Foreign Disinformation</vt:lpstr>
      <vt:lpstr>Future Election Threat - Foreign Disinformation</vt:lpstr>
      <vt:lpstr>Future Election Threat - Foreign Cyber Attacks</vt:lpstr>
      <vt:lpstr>Future Election Threat - Physical</vt:lpstr>
      <vt:lpstr>So What Do We Do?</vt:lpstr>
      <vt:lpstr>So What Do We Do Continued?</vt:lpstr>
      <vt:lpstr>Questions?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Sunny</dc:creator>
  <cp:lastModifiedBy>Nathan Blumenthal</cp:lastModifiedBy>
  <cp:revision>198</cp:revision>
  <dcterms:created xsi:type="dcterms:W3CDTF">2018-07-19T18:09:46Z</dcterms:created>
  <dcterms:modified xsi:type="dcterms:W3CDTF">2021-06-29T17:55:32Z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176b7e50-4242-4a37-98e7-eea5006b3487</vt:lpwstr>
  </property>
  <property fmtid="{D5CDD505-2E9C-101B-9397-08002B2CF9AE}" pid="3" name="ContentTypeId">
    <vt:lpwstr>0x010100078331C3670A8A49A930E8CFFE6854C300ADFFBFCF88E79B4D8549F168D3F49E2B</vt:lpwstr>
  </property>
  <property fmtid="{D5CDD505-2E9C-101B-9397-08002B2CF9AE}" pid="4" name="Division">
    <vt:lpwstr/>
  </property>
  <property fmtid="{D5CDD505-2E9C-101B-9397-08002B2CF9AE}" pid="5" name="Type of Document">
    <vt:lpwstr/>
  </property>
</Properties>
</file>