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8" r:id="rId2"/>
    <p:sldId id="262" r:id="rId3"/>
    <p:sldId id="263" r:id="rId4"/>
    <p:sldId id="261" r:id="rId5"/>
    <p:sldId id="260" r:id="rId6"/>
    <p:sldId id="259"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p:cViewPr varScale="1">
        <p:scale>
          <a:sx n="109" d="100"/>
          <a:sy n="109" d="100"/>
        </p:scale>
        <p:origin x="216" y="20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619D725-700C-405E-AFB3-F8EC20DCE05F}" type="datetimeFigureOut">
              <a:rPr lang="en-US" smtClean="0"/>
              <a:t>3/31/22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0650874-3F67-4846-B41F-D662E9FA7EF2}" type="slidenum">
              <a:rPr lang="en-US" smtClean="0"/>
              <a:t>‹#›</a:t>
            </a:fld>
            <a:endParaRPr lang="en-US"/>
          </a:p>
        </p:txBody>
      </p:sp>
    </p:spTree>
    <p:extLst>
      <p:ext uri="{BB962C8B-B14F-4D97-AF65-F5344CB8AC3E}">
        <p14:creationId xmlns:p14="http://schemas.microsoft.com/office/powerpoint/2010/main" val="167473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650874-3F67-4846-B41F-D662E9FA7EF2}" type="slidenum">
              <a:rPr lang="en-US" smtClean="0"/>
              <a:t>5</a:t>
            </a:fld>
            <a:endParaRPr lang="en-US"/>
          </a:p>
        </p:txBody>
      </p:sp>
    </p:spTree>
    <p:extLst>
      <p:ext uri="{BB962C8B-B14F-4D97-AF65-F5344CB8AC3E}">
        <p14:creationId xmlns:p14="http://schemas.microsoft.com/office/powerpoint/2010/main" val="278638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3A6913D-7A66-4B43-AAFF-DE4C31D1FA96}" type="datetimeFigureOut">
              <a:rPr lang="en-US" smtClean="0"/>
              <a:t>3/31/22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3524298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95275"/>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A6913D-7A66-4B43-AAFF-DE4C31D1FA96}" type="datetimeFigureOut">
              <a:rPr lang="en-US" smtClean="0"/>
              <a:t>3/31/22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312336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A6913D-7A66-4B43-AAFF-DE4C31D1FA96}" type="datetimeFigureOut">
              <a:rPr lang="en-US" smtClean="0"/>
              <a:t>3/31/22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95630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A6913D-7A66-4B43-AAFF-DE4C31D1FA96}" type="datetimeFigureOut">
              <a:rPr lang="en-US" smtClean="0"/>
              <a:t>3/31/22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628669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A6913D-7A66-4B43-AAFF-DE4C31D1FA96}" type="datetimeFigureOut">
              <a:rPr lang="en-US" smtClean="0"/>
              <a:t>3/31/22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330880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A6913D-7A66-4B43-AAFF-DE4C31D1FA96}" type="datetimeFigureOut">
              <a:rPr lang="en-US" smtClean="0"/>
              <a:t>3/31/22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4013480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A6913D-7A66-4B43-AAFF-DE4C31D1FA96}" type="datetimeFigureOut">
              <a:rPr lang="en-US" smtClean="0"/>
              <a:t>3/31/22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294908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2875"/>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53A6913D-7A66-4B43-AAFF-DE4C31D1FA96}" type="datetimeFigureOut">
              <a:rPr lang="en-US" smtClean="0"/>
              <a:t>3/31/22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2353380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A6913D-7A66-4B43-AAFF-DE4C31D1FA96}" type="datetimeFigureOut">
              <a:rPr lang="en-US" smtClean="0"/>
              <a:t>3/31/22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112174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A6913D-7A66-4B43-AAFF-DE4C31D1FA96}" type="datetimeFigureOut">
              <a:rPr lang="en-US" smtClean="0"/>
              <a:t>3/31/22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131664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A6913D-7A66-4B43-AAFF-DE4C31D1FA96}" type="datetimeFigureOut">
              <a:rPr lang="en-US" smtClean="0"/>
              <a:t>3/31/22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7427F-6C3A-4E73-AAAE-5EC0AE749491}" type="slidenum">
              <a:rPr lang="en-US" smtClean="0"/>
              <a:t>‹#›</a:t>
            </a:fld>
            <a:endParaRPr lang="en-US"/>
          </a:p>
        </p:txBody>
      </p:sp>
    </p:spTree>
    <p:extLst>
      <p:ext uri="{BB962C8B-B14F-4D97-AF65-F5344CB8AC3E}">
        <p14:creationId xmlns:p14="http://schemas.microsoft.com/office/powerpoint/2010/main" val="2320610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6913D-7A66-4B43-AAFF-DE4C31D1FA96}" type="datetimeFigureOut">
              <a:rPr lang="en-US" smtClean="0"/>
              <a:t>3/31/22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C7427F-6C3A-4E73-AAAE-5EC0AE749491}" type="slidenum">
              <a:rPr lang="en-US" smtClean="0"/>
              <a:t>‹#›</a:t>
            </a:fld>
            <a:endParaRPr lang="en-US"/>
          </a:p>
        </p:txBody>
      </p:sp>
    </p:spTree>
    <p:extLst>
      <p:ext uri="{BB962C8B-B14F-4D97-AF65-F5344CB8AC3E}">
        <p14:creationId xmlns:p14="http://schemas.microsoft.com/office/powerpoint/2010/main" val="2709967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sos.wyo.gov/Elections/Docs/HAVA/WyoReg_Attachments.pdf"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rti.org/publications/abstract.cfm?pubid=21769"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www.macrotrends.net/states/colorado/population" TargetMode="External"/><Relationship Id="rId4" Type="http://schemas.openxmlformats.org/officeDocument/2006/relationships/hyperlink" Target="https://www.rti.org/publication/electronic-registration-information-center-eric-stage-1-evaluation-report-pew-charitable/fulltext.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solidFill>
                  <a:srgbClr val="FFFF00"/>
                </a:solidFill>
              </a:rPr>
              <a:t>SCORE</a:t>
            </a:r>
          </a:p>
        </p:txBody>
      </p:sp>
      <p:sp>
        <p:nvSpPr>
          <p:cNvPr id="4" name="TextBox 3"/>
          <p:cNvSpPr txBox="1"/>
          <p:nvPr/>
        </p:nvSpPr>
        <p:spPr>
          <a:xfrm>
            <a:off x="726440" y="2137450"/>
            <a:ext cx="11176000" cy="1261884"/>
          </a:xfrm>
          <a:prstGeom prst="rect">
            <a:avLst/>
          </a:prstGeom>
          <a:noFill/>
        </p:spPr>
        <p:txBody>
          <a:bodyPr wrap="square" rtlCol="0">
            <a:spAutoFit/>
          </a:bodyPr>
          <a:lstStyle/>
          <a:p>
            <a:pPr marL="457200" indent="-457200">
              <a:buFontTx/>
              <a:buChar char="-"/>
            </a:pPr>
            <a:r>
              <a:rPr lang="en-US" sz="2400" b="1" dirty="0">
                <a:solidFill>
                  <a:srgbClr val="FFFF00"/>
                </a:solidFill>
              </a:rPr>
              <a:t>Base code written by ‘HP’ engineers (</a:t>
            </a:r>
            <a:r>
              <a:rPr lang="en-US" sz="2400" b="1" dirty="0" err="1">
                <a:solidFill>
                  <a:srgbClr val="FFFF00"/>
                </a:solidFill>
              </a:rPr>
              <a:t>Electus</a:t>
            </a:r>
            <a:r>
              <a:rPr lang="en-US" sz="2400" b="1" dirty="0">
                <a:solidFill>
                  <a:srgbClr val="FFFF00"/>
                </a:solidFill>
              </a:rPr>
              <a:t>, product of </a:t>
            </a:r>
            <a:r>
              <a:rPr lang="en-US" sz="2400" b="1" dirty="0" err="1">
                <a:solidFill>
                  <a:srgbClr val="FFFF00"/>
                </a:solidFill>
              </a:rPr>
              <a:t>SaBER</a:t>
            </a:r>
            <a:r>
              <a:rPr lang="en-US" sz="2400" b="1" dirty="0">
                <a:solidFill>
                  <a:srgbClr val="FFFF00"/>
                </a:solidFill>
              </a:rPr>
              <a:t> Corporation, subsidiary of Electronic Data Systems (EDS –defunct, ’09, subsidiary of HP)</a:t>
            </a:r>
          </a:p>
          <a:p>
            <a:pPr marL="457200" indent="-457200">
              <a:buFontTx/>
              <a:buChar char="-"/>
            </a:pPr>
            <a:endParaRPr lang="en-US" sz="2800" b="1" dirty="0">
              <a:solidFill>
                <a:srgbClr val="FFFF00"/>
              </a:solidFill>
            </a:endParaRPr>
          </a:p>
        </p:txBody>
      </p:sp>
    </p:spTree>
    <p:extLst>
      <p:ext uri="{BB962C8B-B14F-4D97-AF65-F5344CB8AC3E}">
        <p14:creationId xmlns:p14="http://schemas.microsoft.com/office/powerpoint/2010/main" val="2593729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solidFill>
                  <a:srgbClr val="FFFF00"/>
                </a:solidFill>
              </a:rPr>
              <a:t>SCORE</a:t>
            </a:r>
          </a:p>
        </p:txBody>
      </p:sp>
      <p:sp>
        <p:nvSpPr>
          <p:cNvPr id="3" name="TextBox 2"/>
          <p:cNvSpPr txBox="1"/>
          <p:nvPr/>
        </p:nvSpPr>
        <p:spPr>
          <a:xfrm>
            <a:off x="767080" y="1344970"/>
            <a:ext cx="11176000" cy="4216539"/>
          </a:xfrm>
          <a:prstGeom prst="rect">
            <a:avLst/>
          </a:prstGeom>
          <a:noFill/>
        </p:spPr>
        <p:txBody>
          <a:bodyPr wrap="square" rtlCol="0">
            <a:spAutoFit/>
          </a:bodyPr>
          <a:lstStyle/>
          <a:p>
            <a:pPr marL="457200" indent="-457200">
              <a:buFontTx/>
              <a:buChar char="-"/>
            </a:pPr>
            <a:r>
              <a:rPr lang="en-US" sz="2400" b="1" dirty="0">
                <a:solidFill>
                  <a:srgbClr val="FFFF00"/>
                </a:solidFill>
              </a:rPr>
              <a:t>SABER “security:” HP </a:t>
            </a:r>
            <a:r>
              <a:rPr lang="en-US" sz="2400" b="1" dirty="0" err="1">
                <a:solidFill>
                  <a:srgbClr val="FFFF00"/>
                </a:solidFill>
              </a:rPr>
              <a:t>OpenView</a:t>
            </a:r>
            <a:r>
              <a:rPr lang="en-US" sz="2400" b="1" dirty="0">
                <a:solidFill>
                  <a:srgbClr val="FFFF00"/>
                </a:solidFill>
              </a:rPr>
              <a:t>, Indicative Suite, Oracle Spotlight; “</a:t>
            </a:r>
            <a:r>
              <a:rPr lang="en-US" sz="2400" dirty="0">
                <a:solidFill>
                  <a:srgbClr val="FFFF00"/>
                </a:solidFill>
              </a:rPr>
              <a:t>System Security Testing: This testing is done to ensure that the application, network, and operating systems of the application are functional.”</a:t>
            </a:r>
            <a:r>
              <a:rPr lang="en-US" sz="2400" baseline="30000" dirty="0">
                <a:solidFill>
                  <a:srgbClr val="FFFF00"/>
                </a:solidFill>
              </a:rPr>
              <a:t>1</a:t>
            </a:r>
            <a:r>
              <a:rPr lang="en-US" sz="2400" dirty="0">
                <a:solidFill>
                  <a:srgbClr val="FFFF00"/>
                </a:solidFill>
              </a:rPr>
              <a:t> </a:t>
            </a:r>
          </a:p>
          <a:p>
            <a:pPr marL="457200" indent="-457200">
              <a:buFontTx/>
              <a:buChar char="-"/>
            </a:pPr>
            <a:r>
              <a:rPr lang="en-US" sz="2400" b="1" dirty="0">
                <a:solidFill>
                  <a:srgbClr val="FFFF00"/>
                </a:solidFill>
              </a:rPr>
              <a:t>Security components:</a:t>
            </a:r>
          </a:p>
          <a:p>
            <a:pPr marL="914400" lvl="1" indent="-457200">
              <a:buFontTx/>
              <a:buChar char="-"/>
            </a:pPr>
            <a:r>
              <a:rPr lang="en-US" sz="2400" b="1" dirty="0">
                <a:solidFill>
                  <a:srgbClr val="FFFF00"/>
                </a:solidFill>
              </a:rPr>
              <a:t>Firewall: </a:t>
            </a:r>
            <a:r>
              <a:rPr lang="en-US" sz="2400" b="1" dirty="0" err="1">
                <a:solidFill>
                  <a:srgbClr val="FFFF00"/>
                </a:solidFill>
              </a:rPr>
              <a:t>Netscreen</a:t>
            </a:r>
            <a:r>
              <a:rPr lang="en-US" sz="2400" b="1" dirty="0">
                <a:solidFill>
                  <a:srgbClr val="FFFF00"/>
                </a:solidFill>
              </a:rPr>
              <a:t>: 3 vuls</a:t>
            </a:r>
            <a:r>
              <a:rPr lang="en-US" sz="2400" b="1" baseline="30000" dirty="0">
                <a:solidFill>
                  <a:srgbClr val="FFFF00"/>
                </a:solidFill>
              </a:rPr>
              <a:t>2</a:t>
            </a:r>
          </a:p>
          <a:p>
            <a:pPr marL="914400" lvl="1" indent="-457200">
              <a:buFontTx/>
              <a:buChar char="-"/>
            </a:pPr>
            <a:r>
              <a:rPr lang="en-US" sz="2400" b="1" dirty="0">
                <a:solidFill>
                  <a:srgbClr val="FFFF00"/>
                </a:solidFill>
              </a:rPr>
              <a:t>BIG-IP Global Traffic Controller- Site Load Balancers/3DNS: 144 vuls</a:t>
            </a:r>
            <a:r>
              <a:rPr lang="en-US" sz="2400" b="1" baseline="30000" dirty="0">
                <a:solidFill>
                  <a:srgbClr val="FFFF00"/>
                </a:solidFill>
              </a:rPr>
              <a:t>3</a:t>
            </a:r>
            <a:endParaRPr lang="en-US" sz="2400" b="1" dirty="0">
              <a:solidFill>
                <a:srgbClr val="FFFF00"/>
              </a:solidFill>
            </a:endParaRPr>
          </a:p>
          <a:p>
            <a:pPr marL="914400" lvl="1" indent="-457200">
              <a:buFontTx/>
              <a:buChar char="-"/>
            </a:pPr>
            <a:r>
              <a:rPr lang="en-US" sz="2400" b="1" dirty="0">
                <a:solidFill>
                  <a:srgbClr val="FFFF00"/>
                </a:solidFill>
              </a:rPr>
              <a:t>BIG-IP Local Traffic Controller: 3 vuls</a:t>
            </a:r>
            <a:r>
              <a:rPr lang="en-US" sz="2400" b="1" baseline="30000" dirty="0">
                <a:solidFill>
                  <a:srgbClr val="FFFF00"/>
                </a:solidFill>
              </a:rPr>
              <a:t>4</a:t>
            </a:r>
            <a:endParaRPr lang="en-US" sz="2400" b="1" dirty="0">
              <a:solidFill>
                <a:srgbClr val="FFFF00"/>
              </a:solidFill>
            </a:endParaRPr>
          </a:p>
          <a:p>
            <a:pPr marL="914400" lvl="1" indent="-457200">
              <a:buFontTx/>
              <a:buChar char="-"/>
            </a:pPr>
            <a:r>
              <a:rPr lang="en-US" sz="2400" b="1" dirty="0">
                <a:solidFill>
                  <a:srgbClr val="FFFF00"/>
                </a:solidFill>
              </a:rPr>
              <a:t>Top Layer </a:t>
            </a:r>
            <a:r>
              <a:rPr lang="en-US" sz="2400" b="1" dirty="0" err="1">
                <a:solidFill>
                  <a:srgbClr val="FFFF00"/>
                </a:solidFill>
              </a:rPr>
              <a:t>Intrustion</a:t>
            </a:r>
            <a:r>
              <a:rPr lang="en-US" sz="2400" b="1" dirty="0">
                <a:solidFill>
                  <a:srgbClr val="FFFF00"/>
                </a:solidFill>
              </a:rPr>
              <a:t> Prevention System - IPS 5500-100: 1 vul</a:t>
            </a:r>
            <a:r>
              <a:rPr lang="en-US" sz="2400" b="1" baseline="30000" dirty="0">
                <a:solidFill>
                  <a:srgbClr val="FFFF00"/>
                </a:solidFill>
              </a:rPr>
              <a:t>5</a:t>
            </a:r>
            <a:endParaRPr lang="en-US" sz="2400" b="1" dirty="0">
              <a:solidFill>
                <a:srgbClr val="FFFF00"/>
              </a:solidFill>
            </a:endParaRPr>
          </a:p>
          <a:p>
            <a:pPr marL="914400" lvl="1" indent="-457200">
              <a:buFontTx/>
              <a:buChar char="-"/>
            </a:pPr>
            <a:r>
              <a:rPr lang="en-US" sz="2400" b="1" dirty="0">
                <a:solidFill>
                  <a:srgbClr val="FFFF00"/>
                </a:solidFill>
              </a:rPr>
              <a:t>Intrusion Detection System - ISS </a:t>
            </a:r>
            <a:r>
              <a:rPr lang="en-US" sz="2400" b="1" dirty="0" err="1">
                <a:solidFill>
                  <a:srgbClr val="FFFF00"/>
                </a:solidFill>
              </a:rPr>
              <a:t>Proventia</a:t>
            </a:r>
            <a:r>
              <a:rPr lang="en-US" sz="2400" b="1" dirty="0">
                <a:solidFill>
                  <a:srgbClr val="FFFF00"/>
                </a:solidFill>
              </a:rPr>
              <a:t>: 1 vul</a:t>
            </a:r>
            <a:r>
              <a:rPr lang="en-US" sz="2400" b="1" baseline="30000" dirty="0">
                <a:solidFill>
                  <a:srgbClr val="FFFF00"/>
                </a:solidFill>
              </a:rPr>
              <a:t>6</a:t>
            </a:r>
            <a:endParaRPr lang="en-US" sz="2400" b="1" dirty="0">
              <a:solidFill>
                <a:srgbClr val="FFFF00"/>
              </a:solidFill>
            </a:endParaRPr>
          </a:p>
          <a:p>
            <a:pPr marL="914400" lvl="1" indent="-457200">
              <a:buFontTx/>
              <a:buChar char="-"/>
            </a:pPr>
            <a:r>
              <a:rPr lang="en-US" sz="2400" b="1" dirty="0">
                <a:solidFill>
                  <a:srgbClr val="FFFF00"/>
                </a:solidFill>
              </a:rPr>
              <a:t>ISS </a:t>
            </a:r>
            <a:r>
              <a:rPr lang="en-US" sz="2400" b="1" dirty="0" err="1">
                <a:solidFill>
                  <a:srgbClr val="FFFF00"/>
                </a:solidFill>
              </a:rPr>
              <a:t>RealSecure</a:t>
            </a:r>
            <a:r>
              <a:rPr lang="en-US" sz="2400" b="1" dirty="0">
                <a:solidFill>
                  <a:srgbClr val="FFFF00"/>
                </a:solidFill>
              </a:rPr>
              <a:t> Server Sensor – 6 vuls</a:t>
            </a:r>
            <a:r>
              <a:rPr lang="en-US" sz="2400" b="1" baseline="30000" dirty="0">
                <a:solidFill>
                  <a:srgbClr val="FFFF00"/>
                </a:solidFill>
              </a:rPr>
              <a:t>7</a:t>
            </a:r>
          </a:p>
          <a:p>
            <a:pPr marL="457200" indent="-457200">
              <a:buFontTx/>
              <a:buChar char="-"/>
            </a:pPr>
            <a:r>
              <a:rPr lang="en-US" sz="2400" b="1" dirty="0">
                <a:solidFill>
                  <a:srgbClr val="FFFF00"/>
                </a:solidFill>
              </a:rPr>
              <a:t>Saber “Testing/Quality Control Lead” tech skills: MS Office, scanner/printer setup</a:t>
            </a:r>
          </a:p>
        </p:txBody>
      </p:sp>
      <p:sp>
        <p:nvSpPr>
          <p:cNvPr id="4" name="Rectangle 3"/>
          <p:cNvSpPr/>
          <p:nvPr/>
        </p:nvSpPr>
        <p:spPr>
          <a:xfrm>
            <a:off x="228600" y="6096695"/>
            <a:ext cx="11714480" cy="523220"/>
          </a:xfrm>
          <a:prstGeom prst="rect">
            <a:avLst/>
          </a:prstGeom>
        </p:spPr>
        <p:txBody>
          <a:bodyPr wrap="square">
            <a:spAutoFit/>
          </a:bodyPr>
          <a:lstStyle/>
          <a:p>
            <a:pPr marL="228600" indent="-228600">
              <a:buAutoNum type="arabicPeriod"/>
            </a:pPr>
            <a:r>
              <a:rPr lang="en-US" sz="1400" dirty="0">
                <a:solidFill>
                  <a:srgbClr val="FFFF00"/>
                </a:solidFill>
              </a:rPr>
              <a:t>SABER Proposal for WY Voter Registration Project; </a:t>
            </a:r>
            <a:r>
              <a:rPr lang="en-US" sz="1400" dirty="0">
                <a:solidFill>
                  <a:srgbClr val="FFFF00"/>
                </a:solidFill>
                <a:hlinkClick r:id="rId2"/>
              </a:rPr>
              <a:t>https://sos.wyo.gov/Elections/Docs/HAVA/WyoReg_Attachments.pdf</a:t>
            </a:r>
            <a:endParaRPr lang="en-US" sz="1400" dirty="0">
              <a:solidFill>
                <a:srgbClr val="FFFF00"/>
              </a:solidFill>
            </a:endParaRPr>
          </a:p>
          <a:p>
            <a:r>
              <a:rPr lang="en-US" sz="1400" dirty="0">
                <a:solidFill>
                  <a:srgbClr val="FFFF00"/>
                </a:solidFill>
              </a:rPr>
              <a:t>2-7. https://www.cvedetails.com/product/1652/ISS-Realsecure-Server-Sensor.html?vendor_id=213</a:t>
            </a:r>
          </a:p>
        </p:txBody>
      </p:sp>
    </p:spTree>
    <p:extLst>
      <p:ext uri="{BB962C8B-B14F-4D97-AF65-F5344CB8AC3E}">
        <p14:creationId xmlns:p14="http://schemas.microsoft.com/office/powerpoint/2010/main" val="3081864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solidFill>
                  <a:srgbClr val="FFFF00"/>
                </a:solidFill>
              </a:rPr>
              <a:t>SCORE</a:t>
            </a:r>
          </a:p>
        </p:txBody>
      </p:sp>
      <p:sp>
        <p:nvSpPr>
          <p:cNvPr id="3" name="TextBox 2"/>
          <p:cNvSpPr txBox="1"/>
          <p:nvPr/>
        </p:nvSpPr>
        <p:spPr>
          <a:xfrm>
            <a:off x="726440" y="1595021"/>
            <a:ext cx="11176000" cy="7171194"/>
          </a:xfrm>
          <a:prstGeom prst="rect">
            <a:avLst/>
          </a:prstGeom>
          <a:noFill/>
        </p:spPr>
        <p:txBody>
          <a:bodyPr wrap="square" rtlCol="0">
            <a:spAutoFit/>
          </a:bodyPr>
          <a:lstStyle/>
          <a:p>
            <a:pPr marL="457200" indent="-457200">
              <a:buFontTx/>
              <a:buChar char="-"/>
            </a:pPr>
            <a:r>
              <a:rPr lang="en-US" sz="2400" b="1" dirty="0">
                <a:solidFill>
                  <a:srgbClr val="FFFF00"/>
                </a:solidFill>
              </a:rPr>
              <a:t>Base code written by ‘HP’ engineers (</a:t>
            </a:r>
            <a:r>
              <a:rPr lang="en-US" sz="2400" b="1" dirty="0" err="1">
                <a:solidFill>
                  <a:srgbClr val="FFFF00"/>
                </a:solidFill>
              </a:rPr>
              <a:t>Electus</a:t>
            </a:r>
            <a:r>
              <a:rPr lang="en-US" sz="2400" b="1" dirty="0">
                <a:solidFill>
                  <a:srgbClr val="FFFF00"/>
                </a:solidFill>
              </a:rPr>
              <a:t>, product of </a:t>
            </a:r>
            <a:r>
              <a:rPr lang="en-US" sz="2400" b="1" dirty="0" err="1">
                <a:solidFill>
                  <a:srgbClr val="FFFF00"/>
                </a:solidFill>
              </a:rPr>
              <a:t>SaBER</a:t>
            </a:r>
            <a:r>
              <a:rPr lang="en-US" sz="2400" b="1" dirty="0">
                <a:solidFill>
                  <a:srgbClr val="FFFF00"/>
                </a:solidFill>
              </a:rPr>
              <a:t> Corporation, subsidiary of Electronic Data Systems (EDS –defunct, ’09, subsidiary of HP)</a:t>
            </a:r>
          </a:p>
          <a:p>
            <a:pPr marL="457200" indent="-457200">
              <a:buFontTx/>
              <a:buChar char="-"/>
            </a:pPr>
            <a:r>
              <a:rPr lang="en-US" sz="2400" b="1" dirty="0">
                <a:solidFill>
                  <a:srgbClr val="FFFF00"/>
                </a:solidFill>
              </a:rPr>
              <a:t>SABER “security:” HP </a:t>
            </a:r>
            <a:r>
              <a:rPr lang="en-US" sz="2400" b="1" dirty="0" err="1">
                <a:solidFill>
                  <a:srgbClr val="FFFF00"/>
                </a:solidFill>
              </a:rPr>
              <a:t>OpenView</a:t>
            </a:r>
            <a:r>
              <a:rPr lang="en-US" sz="2400" b="1" dirty="0">
                <a:solidFill>
                  <a:srgbClr val="FFFF00"/>
                </a:solidFill>
              </a:rPr>
              <a:t>, Indicative Suite, Oracle Spotlight; “</a:t>
            </a:r>
            <a:r>
              <a:rPr lang="en-US" sz="2400" dirty="0">
                <a:solidFill>
                  <a:srgbClr val="FFFF00"/>
                </a:solidFill>
              </a:rPr>
              <a:t>System Security Testing: This testing is done to ensure that the application, network, and operating systems of the application are functional.”</a:t>
            </a:r>
            <a:r>
              <a:rPr lang="en-US" sz="2400" baseline="30000" dirty="0">
                <a:solidFill>
                  <a:srgbClr val="FFFF00"/>
                </a:solidFill>
              </a:rPr>
              <a:t>1</a:t>
            </a:r>
            <a:r>
              <a:rPr lang="en-US" sz="2400" dirty="0">
                <a:solidFill>
                  <a:srgbClr val="FFFF00"/>
                </a:solidFill>
              </a:rPr>
              <a:t> </a:t>
            </a:r>
          </a:p>
          <a:p>
            <a:pPr marL="457200" indent="-457200">
              <a:buFontTx/>
              <a:buChar char="-"/>
            </a:pPr>
            <a:r>
              <a:rPr lang="en-US" sz="2400" b="1" dirty="0">
                <a:solidFill>
                  <a:srgbClr val="FFFF00"/>
                </a:solidFill>
              </a:rPr>
              <a:t>Security components:</a:t>
            </a:r>
          </a:p>
          <a:p>
            <a:pPr marL="914400" lvl="1" indent="-457200">
              <a:buFontTx/>
              <a:buChar char="-"/>
            </a:pPr>
            <a:r>
              <a:rPr lang="en-US" sz="2400" b="1" dirty="0">
                <a:solidFill>
                  <a:srgbClr val="FFFF00"/>
                </a:solidFill>
              </a:rPr>
              <a:t>Firewall: </a:t>
            </a:r>
            <a:r>
              <a:rPr lang="en-US" sz="2400" b="1" dirty="0" err="1">
                <a:solidFill>
                  <a:srgbClr val="FFFF00"/>
                </a:solidFill>
              </a:rPr>
              <a:t>Netscreen</a:t>
            </a:r>
            <a:endParaRPr lang="en-US" sz="2400" b="1" dirty="0">
              <a:solidFill>
                <a:srgbClr val="FFFF00"/>
              </a:solidFill>
            </a:endParaRPr>
          </a:p>
          <a:p>
            <a:pPr marL="914400" lvl="1" indent="-457200">
              <a:buFontTx/>
              <a:buChar char="-"/>
            </a:pPr>
            <a:r>
              <a:rPr lang="en-US" sz="2400" b="1" dirty="0">
                <a:solidFill>
                  <a:srgbClr val="FFFF00"/>
                </a:solidFill>
              </a:rPr>
              <a:t>BIG-IP Global Traffic Controller- Site Load Balancers</a:t>
            </a:r>
          </a:p>
          <a:p>
            <a:pPr marL="914400" lvl="1" indent="-457200">
              <a:buFontTx/>
              <a:buChar char="-"/>
            </a:pPr>
            <a:endParaRPr lang="en-US" sz="2400" b="1" dirty="0">
              <a:solidFill>
                <a:srgbClr val="FFFF00"/>
              </a:solidFill>
            </a:endParaRPr>
          </a:p>
          <a:p>
            <a:pPr marL="914400" lvl="1" indent="-457200">
              <a:buFontTx/>
              <a:buChar char="-"/>
            </a:pPr>
            <a:r>
              <a:rPr lang="en-US" sz="2400" b="1" dirty="0">
                <a:solidFill>
                  <a:srgbClr val="FFFF00"/>
                </a:solidFill>
              </a:rPr>
              <a:t>Top Layer </a:t>
            </a:r>
            <a:r>
              <a:rPr lang="en-US" sz="2400" b="1" dirty="0" err="1">
                <a:solidFill>
                  <a:srgbClr val="FFFF00"/>
                </a:solidFill>
              </a:rPr>
              <a:t>Intrustion</a:t>
            </a:r>
            <a:r>
              <a:rPr lang="en-US" sz="2400" b="1" dirty="0">
                <a:solidFill>
                  <a:srgbClr val="FFFF00"/>
                </a:solidFill>
              </a:rPr>
              <a:t> Prevention System: IPS 5500-100</a:t>
            </a:r>
          </a:p>
          <a:p>
            <a:pPr marL="914400" lvl="1" indent="-457200">
              <a:buFontTx/>
              <a:buChar char="-"/>
            </a:pPr>
            <a:r>
              <a:rPr lang="en-US" sz="2400" b="1" dirty="0">
                <a:solidFill>
                  <a:srgbClr val="FFFF00"/>
                </a:solidFill>
              </a:rPr>
              <a:t>Intrusion Detection System: ISS </a:t>
            </a:r>
            <a:r>
              <a:rPr lang="en-US" sz="2400" b="1" dirty="0" err="1">
                <a:solidFill>
                  <a:srgbClr val="FFFF00"/>
                </a:solidFill>
              </a:rPr>
              <a:t>Proventia</a:t>
            </a:r>
            <a:endParaRPr lang="en-US" sz="2400" b="1" dirty="0">
              <a:solidFill>
                <a:srgbClr val="FFFF00"/>
              </a:solidFill>
            </a:endParaRPr>
          </a:p>
          <a:p>
            <a:pPr marL="914400" lvl="1" indent="-457200">
              <a:buFontTx/>
              <a:buChar char="-"/>
            </a:pPr>
            <a:r>
              <a:rPr lang="en-US" sz="2400" b="1" dirty="0" err="1">
                <a:solidFill>
                  <a:srgbClr val="FFFF00"/>
                </a:solidFill>
              </a:rPr>
              <a:t>Intru</a:t>
            </a:r>
            <a:endParaRPr lang="en-US" sz="2400" b="1" dirty="0">
              <a:solidFill>
                <a:srgbClr val="FFFF00"/>
              </a:solidFill>
            </a:endParaRPr>
          </a:p>
          <a:p>
            <a:pPr marL="457200" indent="-457200">
              <a:buFontTx/>
              <a:buChar char="-"/>
            </a:pPr>
            <a:r>
              <a:rPr lang="en-US" sz="2400" b="1" dirty="0">
                <a:solidFill>
                  <a:srgbClr val="FFFF00"/>
                </a:solidFill>
              </a:rPr>
              <a:t>SCORE exposed in 2012 to a “mobile-optimized” portal</a:t>
            </a:r>
          </a:p>
          <a:p>
            <a:pPr marL="457200" indent="-457200">
              <a:buFontTx/>
              <a:buChar char="-"/>
            </a:pPr>
            <a:r>
              <a:rPr lang="en-US" sz="2400" b="1" dirty="0">
                <a:solidFill>
                  <a:srgbClr val="FFFF00"/>
                </a:solidFill>
              </a:rPr>
              <a:t>Online Voter Registration system (OLVR) “Coloradans used OLVR to register or update their record 116,621 times in the first nine days of October 2012…In comparison, the Colorado state portal receives approximately 225k visits/month”1</a:t>
            </a:r>
          </a:p>
          <a:p>
            <a:pPr marL="457200" indent="-457200">
              <a:buFontTx/>
              <a:buChar char="-"/>
            </a:pPr>
            <a:r>
              <a:rPr lang="en-US" sz="2400" b="1" dirty="0">
                <a:solidFill>
                  <a:srgbClr val="FFFF00"/>
                </a:solidFill>
              </a:rPr>
              <a:t>1</a:t>
            </a:r>
            <a:br>
              <a:rPr lang="en-US" sz="2400" b="1" dirty="0">
                <a:solidFill>
                  <a:srgbClr val="FFFF00"/>
                </a:solidFill>
              </a:rPr>
            </a:br>
            <a:endParaRPr lang="en-US" sz="2400" b="1" dirty="0">
              <a:solidFill>
                <a:srgbClr val="FFFF00"/>
              </a:solidFill>
            </a:endParaRPr>
          </a:p>
          <a:p>
            <a:pPr marL="457200" indent="-457200">
              <a:buFontTx/>
              <a:buChar char="-"/>
            </a:pPr>
            <a:endParaRPr lang="en-US" sz="2800" b="1" dirty="0">
              <a:solidFill>
                <a:srgbClr val="FFFF00"/>
              </a:solidFill>
            </a:endParaRPr>
          </a:p>
        </p:txBody>
      </p:sp>
      <p:sp>
        <p:nvSpPr>
          <p:cNvPr id="4" name="Rectangle 3"/>
          <p:cNvSpPr/>
          <p:nvPr/>
        </p:nvSpPr>
        <p:spPr>
          <a:xfrm>
            <a:off x="304800" y="5954455"/>
            <a:ext cx="11714480" cy="307777"/>
          </a:xfrm>
          <a:prstGeom prst="rect">
            <a:avLst/>
          </a:prstGeom>
        </p:spPr>
        <p:txBody>
          <a:bodyPr wrap="square">
            <a:spAutoFit/>
          </a:bodyPr>
          <a:lstStyle/>
          <a:p>
            <a:pPr marL="228600" indent="-228600">
              <a:buAutoNum type="arabicPeriod"/>
            </a:pPr>
            <a:r>
              <a:rPr lang="en-US" sz="1400" dirty="0">
                <a:solidFill>
                  <a:srgbClr val="FFFF00"/>
                </a:solidFill>
              </a:rPr>
              <a:t>SABER Proposal for WY Voter Registration Project; https://sos.wyo.gov/Elections/Docs/HAVA/WyoReg_Attachments.pdf</a:t>
            </a:r>
          </a:p>
        </p:txBody>
      </p:sp>
    </p:spTree>
    <p:extLst>
      <p:ext uri="{BB962C8B-B14F-4D97-AF65-F5344CB8AC3E}">
        <p14:creationId xmlns:p14="http://schemas.microsoft.com/office/powerpoint/2010/main" val="3083270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t>ERIC</a:t>
            </a:r>
          </a:p>
        </p:txBody>
      </p:sp>
      <p:sp>
        <p:nvSpPr>
          <p:cNvPr id="4" name="TextBox 3"/>
          <p:cNvSpPr txBox="1"/>
          <p:nvPr/>
        </p:nvSpPr>
        <p:spPr>
          <a:xfrm>
            <a:off x="726440" y="1595021"/>
            <a:ext cx="11176000" cy="5693866"/>
          </a:xfrm>
          <a:prstGeom prst="rect">
            <a:avLst/>
          </a:prstGeom>
          <a:noFill/>
        </p:spPr>
        <p:txBody>
          <a:bodyPr wrap="square" rtlCol="0">
            <a:spAutoFit/>
          </a:bodyPr>
          <a:lstStyle/>
          <a:p>
            <a:pPr marL="457200" indent="-457200">
              <a:buFontTx/>
              <a:buChar char="-"/>
            </a:pPr>
            <a:r>
              <a:rPr lang="en-US" sz="2800" b="1" dirty="0"/>
              <a:t>CO one of original ERIC member states</a:t>
            </a:r>
          </a:p>
          <a:p>
            <a:pPr marL="457200" indent="-457200">
              <a:buFontTx/>
              <a:buChar char="-"/>
            </a:pPr>
            <a:r>
              <a:rPr lang="en-US" sz="2800" b="1" dirty="0"/>
              <a:t>Ericstates.org “Who We Are” page lists 30 member states, + D.C.</a:t>
            </a:r>
          </a:p>
          <a:p>
            <a:pPr marL="457200" indent="-457200">
              <a:buFontTx/>
              <a:buChar char="-"/>
            </a:pPr>
            <a:r>
              <a:rPr lang="en-US" sz="2800" b="1" dirty="0"/>
              <a:t>Ericstates.org “Statistics” page lists 23 states + DC in 2020, 27 states + DC “Total”</a:t>
            </a:r>
          </a:p>
          <a:p>
            <a:pPr marL="457200" indent="-457200">
              <a:buFontTx/>
              <a:buChar char="-"/>
            </a:pPr>
            <a:r>
              <a:rPr lang="en-US" sz="2800" b="1" dirty="0"/>
              <a:t>CO withdrew from Kansas Crosscheck program in 2019 (ACLU lawsuit); eight states left prior (FL, AK, KY, WA, OR, NY, PA, MA)</a:t>
            </a:r>
          </a:p>
          <a:p>
            <a:pPr marL="457200" indent="-457200">
              <a:buFontTx/>
              <a:buChar char="-"/>
            </a:pPr>
            <a:r>
              <a:rPr lang="en-US" sz="2800" b="1" dirty="0"/>
              <a:t>Ericstates.org “Statistics” page; ERIC, in 2018 provided: </a:t>
            </a:r>
          </a:p>
          <a:p>
            <a:pPr marL="914400" lvl="1" indent="-457200">
              <a:buFontTx/>
              <a:buChar char="-"/>
            </a:pPr>
            <a:r>
              <a:rPr lang="en-US" sz="2800" b="1" dirty="0"/>
              <a:t>~865,614 “cross-state”/“in-state” updates to member states</a:t>
            </a:r>
          </a:p>
          <a:p>
            <a:pPr marL="914400" lvl="1" indent="-457200">
              <a:buFontTx/>
              <a:buChar char="-"/>
            </a:pPr>
            <a:r>
              <a:rPr lang="en-US" sz="2800" b="1" dirty="0"/>
              <a:t>~37,219 “deceased” updates  (23:1)</a:t>
            </a:r>
          </a:p>
          <a:p>
            <a:pPr marL="457200" indent="-457200">
              <a:buFontTx/>
              <a:buChar char="-"/>
            </a:pPr>
            <a:r>
              <a:rPr lang="en-US" sz="2800" b="1" dirty="0"/>
              <a:t>Those states had ~932k voting age population deaths in 2018</a:t>
            </a:r>
          </a:p>
          <a:p>
            <a:pPr marL="457200" indent="-457200">
              <a:buFontTx/>
              <a:buChar char="-"/>
            </a:pPr>
            <a:r>
              <a:rPr lang="en-US" sz="2800" b="1" dirty="0"/>
              <a:t>In 2020? ERIC “updates” vs. “deceased”: 2,773,645/72,986 (38:1)</a:t>
            </a:r>
            <a:br>
              <a:rPr lang="en-US" sz="2800" b="1" dirty="0"/>
            </a:br>
            <a:endParaRPr lang="en-US" sz="2800" b="1" dirty="0"/>
          </a:p>
          <a:p>
            <a:pPr marL="457200" indent="-457200">
              <a:buFontTx/>
              <a:buChar char="-"/>
            </a:pPr>
            <a:endParaRPr lang="en-US" sz="2800" b="1" dirty="0"/>
          </a:p>
        </p:txBody>
      </p:sp>
    </p:spTree>
    <p:extLst>
      <p:ext uri="{BB962C8B-B14F-4D97-AF65-F5344CB8AC3E}">
        <p14:creationId xmlns:p14="http://schemas.microsoft.com/office/powerpoint/2010/main" val="3641454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t>ERIC</a:t>
            </a:r>
          </a:p>
        </p:txBody>
      </p:sp>
      <p:sp>
        <p:nvSpPr>
          <p:cNvPr id="3" name="Rectangle 2"/>
          <p:cNvSpPr/>
          <p:nvPr/>
        </p:nvSpPr>
        <p:spPr>
          <a:xfrm>
            <a:off x="508000" y="1416596"/>
            <a:ext cx="10739120" cy="1200329"/>
          </a:xfrm>
          <a:prstGeom prst="rect">
            <a:avLst/>
          </a:prstGeom>
          <a:solidFill>
            <a:schemeClr val="bg1"/>
          </a:solidFill>
        </p:spPr>
        <p:txBody>
          <a:bodyPr wrap="square">
            <a:spAutoFit/>
          </a:bodyPr>
          <a:lstStyle/>
          <a:p>
            <a:r>
              <a:rPr lang="en-US" sz="2400" dirty="0">
                <a:hlinkClick r:id="rId3"/>
              </a:rPr>
              <a:t>“A recent evaluation</a:t>
            </a:r>
            <a:r>
              <a:rPr lang="en-US" sz="2400" dirty="0"/>
              <a:t> by the Research Triangle Institute, or RTI, found that ERIC states demonstrated overall improvement in registration rates and reductions in reported registration-related barriers to voting, compared with non-ERIC states.”</a:t>
            </a:r>
            <a:r>
              <a:rPr lang="en-US" sz="2400" baseline="30000" dirty="0"/>
              <a:t>1</a:t>
            </a:r>
            <a:r>
              <a:rPr lang="en-US" sz="2400" dirty="0"/>
              <a:t> </a:t>
            </a:r>
          </a:p>
        </p:txBody>
      </p:sp>
      <p:sp>
        <p:nvSpPr>
          <p:cNvPr id="4" name="TextBox 3"/>
          <p:cNvSpPr txBox="1"/>
          <p:nvPr/>
        </p:nvSpPr>
        <p:spPr>
          <a:xfrm>
            <a:off x="508000" y="2539018"/>
            <a:ext cx="11369040" cy="4401205"/>
          </a:xfrm>
          <a:prstGeom prst="rect">
            <a:avLst/>
          </a:prstGeom>
          <a:noFill/>
        </p:spPr>
        <p:txBody>
          <a:bodyPr wrap="square" rtlCol="0">
            <a:spAutoFit/>
          </a:bodyPr>
          <a:lstStyle/>
          <a:p>
            <a:pPr marL="457200" indent="-457200">
              <a:buFontTx/>
              <a:buChar char="-"/>
            </a:pPr>
            <a:r>
              <a:rPr lang="en-US" sz="2800" b="1" dirty="0"/>
              <a:t>According to that RTI report</a:t>
            </a:r>
          </a:p>
          <a:p>
            <a:pPr marL="914400" lvl="1" indent="-457200">
              <a:buFontTx/>
              <a:buChar char="-"/>
            </a:pPr>
            <a:r>
              <a:rPr lang="en-US" sz="2800" b="1" dirty="0"/>
              <a:t>In 2012, 723,231 people were contacted through ERIC postcards in CO</a:t>
            </a:r>
          </a:p>
          <a:p>
            <a:pPr marL="914400" lvl="1" indent="-457200">
              <a:buFontTx/>
              <a:buChar char="-"/>
            </a:pPr>
            <a:r>
              <a:rPr lang="en-US" sz="2800" b="1" dirty="0"/>
              <a:t>Of those, 74,528 registered to vote (10.3%)</a:t>
            </a:r>
          </a:p>
          <a:p>
            <a:pPr marL="914400" lvl="1" indent="-457200">
              <a:buFontTx/>
              <a:buChar char="-"/>
            </a:pPr>
            <a:r>
              <a:rPr lang="en-US" sz="2800" b="1" dirty="0"/>
              <a:t>Of those, 32,430 actually voted in 2012 (5%)</a:t>
            </a:r>
          </a:p>
          <a:p>
            <a:pPr marL="914400" lvl="1" indent="-457200">
              <a:buFontTx/>
              <a:buChar char="-"/>
            </a:pPr>
            <a:r>
              <a:rPr lang="en-US" sz="2800" b="1" dirty="0"/>
              <a:t>2008-2012, ERIC states had 4.2x new voter registrations vs non-ERIC</a:t>
            </a:r>
          </a:p>
          <a:p>
            <a:pPr marL="914400" lvl="1" indent="-457200">
              <a:buFontTx/>
              <a:buChar char="-"/>
            </a:pPr>
            <a:r>
              <a:rPr lang="en-US" sz="2800" b="1" dirty="0"/>
              <a:t>~72% of ERIC postcards in CO undeliverable</a:t>
            </a:r>
          </a:p>
          <a:p>
            <a:pPr marL="457200" indent="-457200">
              <a:buFontTx/>
              <a:buChar char="-"/>
            </a:pPr>
            <a:r>
              <a:rPr lang="en-US" sz="2800" b="1" dirty="0"/>
              <a:t>CO pop. growth, 2016-2018: 5.544M-5.697M (+2.7%/)</a:t>
            </a:r>
            <a:r>
              <a:rPr lang="en-US" sz="2800" b="1" baseline="30000" dirty="0"/>
              <a:t>3</a:t>
            </a:r>
          </a:p>
          <a:p>
            <a:pPr marL="457200" indent="-457200">
              <a:buFontTx/>
              <a:buChar char="-"/>
            </a:pPr>
            <a:r>
              <a:rPr lang="en-US" sz="2800" b="1" dirty="0"/>
              <a:t>CO new voters registered ’16-’18: 378.6k </a:t>
            </a:r>
            <a:r>
              <a:rPr lang="en-US" sz="2800" b="1" baseline="30000" dirty="0"/>
              <a:t>4</a:t>
            </a:r>
            <a:br>
              <a:rPr lang="en-US" sz="2800" b="1" dirty="0"/>
            </a:br>
            <a:endParaRPr lang="en-US" sz="2800" b="1" dirty="0"/>
          </a:p>
          <a:p>
            <a:pPr marL="457200" indent="-457200">
              <a:buFontTx/>
              <a:buChar char="-"/>
            </a:pPr>
            <a:endParaRPr lang="en-US" sz="2800" b="1" dirty="0"/>
          </a:p>
        </p:txBody>
      </p:sp>
      <p:sp>
        <p:nvSpPr>
          <p:cNvPr id="5" name="Rectangle 4"/>
          <p:cNvSpPr/>
          <p:nvPr/>
        </p:nvSpPr>
        <p:spPr>
          <a:xfrm>
            <a:off x="304800" y="5954455"/>
            <a:ext cx="11714480" cy="954107"/>
          </a:xfrm>
          <a:prstGeom prst="rect">
            <a:avLst/>
          </a:prstGeom>
        </p:spPr>
        <p:txBody>
          <a:bodyPr wrap="square">
            <a:spAutoFit/>
          </a:bodyPr>
          <a:lstStyle/>
          <a:p>
            <a:pPr marL="228600" indent="-228600">
              <a:buAutoNum type="arabicPeriod"/>
            </a:pPr>
            <a:r>
              <a:rPr lang="en-US" sz="1400" dirty="0"/>
              <a:t>https://www.pewtrusts.org/en/research-and-analysis/articles/2014/01/02/electronic-registration-information-center-eric</a:t>
            </a:r>
          </a:p>
          <a:p>
            <a:pPr marL="228600" indent="-228600">
              <a:buAutoNum type="arabicPeriod"/>
            </a:pPr>
            <a:r>
              <a:rPr lang="en-US" sz="1400" dirty="0">
                <a:hlinkClick r:id="rId4"/>
              </a:rPr>
              <a:t>https://www.rti.org/publication/electronic-registration-information-center-eric-stage-1-evaluation-report-pew-charitable/fulltext.pdf</a:t>
            </a:r>
            <a:endParaRPr lang="en-US" sz="1400" dirty="0"/>
          </a:p>
          <a:p>
            <a:pPr marL="228600" indent="-228600">
              <a:buAutoNum type="arabicPeriod"/>
            </a:pPr>
            <a:r>
              <a:rPr lang="en-US" sz="1400" dirty="0">
                <a:hlinkClick r:id="rId5"/>
              </a:rPr>
              <a:t>https://www.macrotrends.net/states/colorado/population</a:t>
            </a:r>
            <a:endParaRPr lang="en-US" sz="1400" dirty="0"/>
          </a:p>
          <a:p>
            <a:pPr marL="228600" indent="-228600">
              <a:buAutoNum type="arabicPeriod"/>
            </a:pPr>
            <a:r>
              <a:rPr lang="en-US" sz="1400" dirty="0"/>
              <a:t>https://www.eac.gov/sites/default/files/eac_assets/1/6/EAVS_2018_Data_Brief_CO.pdf</a:t>
            </a:r>
          </a:p>
        </p:txBody>
      </p:sp>
    </p:spTree>
    <p:extLst>
      <p:ext uri="{BB962C8B-B14F-4D97-AF65-F5344CB8AC3E}">
        <p14:creationId xmlns:p14="http://schemas.microsoft.com/office/powerpoint/2010/main" val="1398407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a:t>2016 vs. 2018 vs. 2020</a:t>
            </a:r>
          </a:p>
        </p:txBody>
      </p:sp>
      <p:sp>
        <p:nvSpPr>
          <p:cNvPr id="3" name="TextBox 2"/>
          <p:cNvSpPr txBox="1"/>
          <p:nvPr/>
        </p:nvSpPr>
        <p:spPr>
          <a:xfrm>
            <a:off x="411480" y="1441738"/>
            <a:ext cx="11369040" cy="4708981"/>
          </a:xfrm>
          <a:prstGeom prst="rect">
            <a:avLst/>
          </a:prstGeom>
          <a:noFill/>
        </p:spPr>
        <p:txBody>
          <a:bodyPr wrap="square" rtlCol="0">
            <a:spAutoFit/>
          </a:bodyPr>
          <a:lstStyle/>
          <a:p>
            <a:pPr marL="457200" indent="-457200">
              <a:buFontTx/>
              <a:buChar char="-"/>
            </a:pPr>
            <a:r>
              <a:rPr lang="en-US" sz="2800" b="1" dirty="0"/>
              <a:t>Voter Registration (active), ELP (Nov):</a:t>
            </a:r>
          </a:p>
          <a:p>
            <a:pPr marL="914400" lvl="1" indent="-457200">
              <a:buFontTx/>
              <a:buChar char="-"/>
            </a:pPr>
            <a:r>
              <a:rPr lang="en-US" sz="2400" b="1" dirty="0"/>
              <a:t>2016: Total (385k); Dem (84k); Rep (162k); UAF (130k)</a:t>
            </a:r>
            <a:r>
              <a:rPr lang="en-US" sz="2400" b="1" baseline="30000" dirty="0"/>
              <a:t>1</a:t>
            </a:r>
          </a:p>
          <a:p>
            <a:pPr marL="914400" lvl="1" indent="-457200">
              <a:buFontTx/>
              <a:buChar char="-"/>
            </a:pPr>
            <a:r>
              <a:rPr lang="en-US" sz="2400" b="1" dirty="0"/>
              <a:t>2018: Total (393k); Dem (83k); Rep (155k); UAF (146k)</a:t>
            </a:r>
          </a:p>
          <a:p>
            <a:pPr marL="914400" lvl="1" indent="-457200">
              <a:buFontTx/>
              <a:buChar char="-"/>
            </a:pPr>
            <a:r>
              <a:rPr lang="en-US" sz="2400" b="1" dirty="0"/>
              <a:t>2020: Total (450k); Dem (93k); Rep (163k); UAF (185k)</a:t>
            </a:r>
            <a:r>
              <a:rPr lang="en-US" sz="2400" b="1" baseline="30000" dirty="0"/>
              <a:t>2</a:t>
            </a:r>
          </a:p>
          <a:p>
            <a:pPr marL="457200" indent="-457200">
              <a:buFontTx/>
              <a:buChar char="-"/>
            </a:pPr>
            <a:r>
              <a:rPr lang="en-US" sz="2800" b="1" dirty="0"/>
              <a:t>Voter turnout, ELP:</a:t>
            </a:r>
          </a:p>
          <a:p>
            <a:pPr marL="914400" lvl="1" indent="-457200">
              <a:buFontTx/>
              <a:buChar char="-"/>
            </a:pPr>
            <a:r>
              <a:rPr lang="en-US" sz="2400" b="1" dirty="0"/>
              <a:t>2016: Dem (73,167/73%); Rep (148,681/81%); UAF (101,772/62%)</a:t>
            </a:r>
          </a:p>
          <a:p>
            <a:pPr marL="914400" lvl="1" indent="-457200">
              <a:buFontTx/>
              <a:buChar char="-"/>
            </a:pPr>
            <a:r>
              <a:rPr lang="en-US" sz="2400" b="1" dirty="0"/>
              <a:t>2018: Dem (63,683/67%); Rep (123,967/72%); UAF (90,385/53%)</a:t>
            </a:r>
          </a:p>
          <a:p>
            <a:pPr marL="914400" lvl="1" indent="-457200">
              <a:buFontTx/>
              <a:buChar char="-"/>
            </a:pPr>
            <a:r>
              <a:rPr lang="en-US" sz="2400" b="1" dirty="0"/>
              <a:t>2020: Dem (); Rep (); UAF ()</a:t>
            </a:r>
          </a:p>
          <a:p>
            <a:pPr marL="457200" indent="-457200">
              <a:buFontTx/>
              <a:buChar char="-"/>
            </a:pPr>
            <a:r>
              <a:rPr lang="en-US" sz="2800" b="1" dirty="0"/>
              <a:t>Mail Ballots, ELP:</a:t>
            </a:r>
          </a:p>
          <a:p>
            <a:pPr marL="914400" lvl="1" indent="-457200">
              <a:buFontTx/>
              <a:buChar char="-"/>
            </a:pPr>
            <a:r>
              <a:rPr lang="en-US" sz="2400" b="1" dirty="0"/>
              <a:t>2016: </a:t>
            </a:r>
            <a:r>
              <a:rPr lang="en-US" sz="2400" b="1" dirty="0" err="1"/>
              <a:t>Iss</a:t>
            </a:r>
            <a:r>
              <a:rPr lang="en-US" sz="2400" b="1" dirty="0"/>
              <a:t>. (395k); </a:t>
            </a:r>
            <a:r>
              <a:rPr lang="en-US" sz="2400" b="1" dirty="0" err="1"/>
              <a:t>Accpt</a:t>
            </a:r>
            <a:r>
              <a:rPr lang="en-US" sz="2400" b="1" dirty="0"/>
              <a:t>. (303k); </a:t>
            </a:r>
            <a:r>
              <a:rPr lang="en-US" sz="2400" b="1" dirty="0" err="1"/>
              <a:t>Rej</a:t>
            </a:r>
            <a:r>
              <a:rPr lang="en-US" sz="2400" b="1" dirty="0"/>
              <a:t>. (2,811); </a:t>
            </a:r>
            <a:r>
              <a:rPr lang="en-US" sz="2400" b="1" dirty="0" err="1"/>
              <a:t>Undel</a:t>
            </a:r>
            <a:r>
              <a:rPr lang="en-US" sz="2400" b="1" dirty="0"/>
              <a:t>.(366); Not Ret.(51k)</a:t>
            </a:r>
          </a:p>
          <a:p>
            <a:pPr marL="914400" lvl="1" indent="-457200">
              <a:buFontTx/>
              <a:buChar char="-"/>
            </a:pPr>
            <a:r>
              <a:rPr lang="en-US" sz="2400" b="1" dirty="0"/>
              <a:t>2018: </a:t>
            </a:r>
            <a:r>
              <a:rPr lang="en-US" sz="2400" b="1" dirty="0" err="1"/>
              <a:t>Iss</a:t>
            </a:r>
            <a:r>
              <a:rPr lang="en-US" sz="2400" b="1" dirty="0"/>
              <a:t>. (389k); </a:t>
            </a:r>
            <a:r>
              <a:rPr lang="en-US" sz="2400" b="1" dirty="0" err="1"/>
              <a:t>Accpt</a:t>
            </a:r>
            <a:r>
              <a:rPr lang="en-US" sz="2400" b="1" dirty="0"/>
              <a:t>. (267k); </a:t>
            </a:r>
            <a:r>
              <a:rPr lang="en-US" sz="2400" b="1" dirty="0" err="1"/>
              <a:t>Rej</a:t>
            </a:r>
            <a:r>
              <a:rPr lang="en-US" sz="2400" b="1" dirty="0"/>
              <a:t>. (3,357); </a:t>
            </a:r>
            <a:r>
              <a:rPr lang="en-US" sz="2400" b="1" dirty="0" err="1"/>
              <a:t>Undel</a:t>
            </a:r>
            <a:r>
              <a:rPr lang="en-US" sz="2400" b="1" dirty="0"/>
              <a:t>.(13,876); Not Ret.(104.6k)</a:t>
            </a:r>
            <a:r>
              <a:rPr lang="en-US" sz="2400" b="1" baseline="30000" dirty="0"/>
              <a:t>1</a:t>
            </a:r>
          </a:p>
          <a:p>
            <a:pPr marL="914400" lvl="1" indent="-457200">
              <a:buFontTx/>
              <a:buChar char="-"/>
            </a:pPr>
            <a:r>
              <a:rPr lang="en-US" sz="2400" b="1" dirty="0"/>
              <a:t>2020: </a:t>
            </a:r>
            <a:r>
              <a:rPr lang="en-US" sz="2400" b="1" dirty="0" err="1"/>
              <a:t>Iss</a:t>
            </a:r>
            <a:r>
              <a:rPr lang="en-US" sz="2400" b="1" dirty="0"/>
              <a:t>. (); </a:t>
            </a:r>
            <a:r>
              <a:rPr lang="en-US" sz="2400" b="1" dirty="0" err="1"/>
              <a:t>Accpt</a:t>
            </a:r>
            <a:r>
              <a:rPr lang="en-US" sz="2400" b="1" dirty="0"/>
              <a:t>. (); </a:t>
            </a:r>
            <a:r>
              <a:rPr lang="en-US" sz="2400" b="1" dirty="0" err="1"/>
              <a:t>Rej</a:t>
            </a:r>
            <a:r>
              <a:rPr lang="en-US" sz="2400" b="1" dirty="0"/>
              <a:t>. (); </a:t>
            </a:r>
            <a:r>
              <a:rPr lang="en-US" sz="2400" b="1" dirty="0" err="1"/>
              <a:t>Undel</a:t>
            </a:r>
            <a:r>
              <a:rPr lang="en-US" sz="2400" b="1" dirty="0"/>
              <a:t>.(); Not Ret.()</a:t>
            </a:r>
          </a:p>
        </p:txBody>
      </p:sp>
      <p:sp>
        <p:nvSpPr>
          <p:cNvPr id="4" name="Rectangle 3"/>
          <p:cNvSpPr/>
          <p:nvPr/>
        </p:nvSpPr>
        <p:spPr>
          <a:xfrm>
            <a:off x="238760" y="6150719"/>
            <a:ext cx="11714480" cy="738664"/>
          </a:xfrm>
          <a:prstGeom prst="rect">
            <a:avLst/>
          </a:prstGeom>
        </p:spPr>
        <p:txBody>
          <a:bodyPr wrap="square">
            <a:spAutoFit/>
          </a:bodyPr>
          <a:lstStyle/>
          <a:p>
            <a:pPr marL="228600" indent="-228600">
              <a:buAutoNum type="arabicPeriod"/>
            </a:pPr>
            <a:r>
              <a:rPr lang="en-US" sz="1400" dirty="0"/>
              <a:t>ELP population: 2016 (688k); 2018 (712k); 2020 (728k); change in ELP population, 2016-2020: +5%</a:t>
            </a:r>
          </a:p>
          <a:p>
            <a:pPr marL="228600" indent="-228600">
              <a:buAutoNum type="arabicPeriod"/>
            </a:pPr>
            <a:r>
              <a:rPr lang="en-US" sz="1400" dirty="0"/>
              <a:t>Change in Active </a:t>
            </a:r>
            <a:r>
              <a:rPr lang="en-US" sz="1400" dirty="0" err="1"/>
              <a:t>Reg</a:t>
            </a:r>
            <a:r>
              <a:rPr lang="en-US" sz="1400" dirty="0"/>
              <a:t> voters, by party, 2016-2020:  Dem (+11%); Rep (+.6%); UAF (+42%)</a:t>
            </a:r>
          </a:p>
          <a:p>
            <a:pPr marL="228600" indent="-228600">
              <a:buAutoNum type="arabicPeriod"/>
            </a:pPr>
            <a:r>
              <a:rPr lang="en-US" sz="1400" dirty="0"/>
              <a:t>More mailed ballots not returned in ELP in 2018 than were cast in all but 9 CO counties</a:t>
            </a:r>
          </a:p>
        </p:txBody>
      </p:sp>
    </p:spTree>
    <p:extLst>
      <p:ext uri="{BB962C8B-B14F-4D97-AF65-F5344CB8AC3E}">
        <p14:creationId xmlns:p14="http://schemas.microsoft.com/office/powerpoint/2010/main" val="34904616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9022</TotalTime>
  <Words>972</Words>
  <Application>Microsoft Macintosh PowerPoint</Application>
  <PresentationFormat>Widescreen</PresentationFormat>
  <Paragraphs>69</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SCORE</vt:lpstr>
      <vt:lpstr>SCORE</vt:lpstr>
      <vt:lpstr>SCORE</vt:lpstr>
      <vt:lpstr>ERIC</vt:lpstr>
      <vt:lpstr>ERIC</vt:lpstr>
      <vt:lpstr>2016 vs. 2018 vs. 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ICE</dc:creator>
  <cp:lastModifiedBy>Amy Grant</cp:lastModifiedBy>
  <cp:revision>43</cp:revision>
  <cp:lastPrinted>2021-03-05T00:54:13Z</cp:lastPrinted>
  <dcterms:created xsi:type="dcterms:W3CDTF">2020-12-15T07:33:27Z</dcterms:created>
  <dcterms:modified xsi:type="dcterms:W3CDTF">2022-03-31T18:16:49Z</dcterms:modified>
</cp:coreProperties>
</file>