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424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34" autoAdjust="0"/>
    <p:restoredTop sz="86395" autoAdjust="0"/>
  </p:normalViewPr>
  <p:slideViewPr>
    <p:cSldViewPr snapToGrid="0">
      <p:cViewPr varScale="1">
        <p:scale>
          <a:sx n="110" d="100"/>
          <a:sy n="110" d="100"/>
        </p:scale>
        <p:origin x="456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9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6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0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6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8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28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4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913D-7A66-4B43-AAFF-DE4C31D1FA96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6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Path to Ruin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838200" y="1690688"/>
            <a:ext cx="10515600" cy="509111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Colorado’s election system is the Via </a:t>
            </a:r>
            <a:r>
              <a:rPr lang="en-US" dirty="0" err="1">
                <a:solidFill>
                  <a:schemeClr val="bg1"/>
                </a:solidFill>
              </a:rPr>
              <a:t>Negativa</a:t>
            </a:r>
            <a:r>
              <a:rPr lang="en-US" dirty="0">
                <a:solidFill>
                  <a:schemeClr val="bg1"/>
                </a:solidFill>
              </a:rPr>
              <a:t>: it is opaque, fragile, manipulable, error-prone, centralized, and vendor-controlled </a:t>
            </a:r>
          </a:p>
          <a:p>
            <a:r>
              <a:rPr lang="en-US" dirty="0">
                <a:solidFill>
                  <a:schemeClr val="bg1"/>
                </a:solidFill>
              </a:rPr>
              <a:t>No computer-based or computer-enabled system used in any aspect of Colorado elections has EVER been adequately tested for vulnerability to the nation-state-level threats that our election systems face, let alone continually-assessed or adequately protected</a:t>
            </a:r>
          </a:p>
          <a:p>
            <a:r>
              <a:rPr lang="en-US" dirty="0">
                <a:solidFill>
                  <a:schemeClr val="bg1"/>
                </a:solidFill>
              </a:rPr>
              <a:t>“Efficiency first” has broken integrity, transparency, and trust</a:t>
            </a:r>
          </a:p>
          <a:p>
            <a:r>
              <a:rPr lang="en-US" dirty="0">
                <a:solidFill>
                  <a:schemeClr val="bg1"/>
                </a:solidFill>
              </a:rPr>
              <a:t>County clerks have been sold a bill of goods, and are left to defend the reputation of the indefensible – some even impose obstacles, such as high fees and delay, to public inspection of election records – this breaks faith with citizens and undermines the sole basis of all governmental authority</a:t>
            </a:r>
          </a:p>
          <a:p>
            <a:r>
              <a:rPr lang="en-US" dirty="0">
                <a:solidFill>
                  <a:schemeClr val="bg1"/>
                </a:solidFill>
              </a:rPr>
              <a:t>Repeating “gold standard” mocks and gaslights the instincts, insights, and valid concerns of Colorado citizens – every single public official who has dismissed these concerns as “conspiracy theories” and the concerned as “kooks,” or “crazies,” or “sore losers” should resign or be removed from office immediately</a:t>
            </a:r>
          </a:p>
        </p:txBody>
      </p:sp>
    </p:spTree>
    <p:extLst>
      <p:ext uri="{BB962C8B-B14F-4D97-AF65-F5344CB8AC3E}">
        <p14:creationId xmlns:p14="http://schemas.microsoft.com/office/powerpoint/2010/main" val="398820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Consent of the Governed Must be Earned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“In order to assert our rights, acknowledge our duties, and proclaim the principles upon which our government is founded, we declare: All political power is vested in and derived from the people; all government, of right, originates from the people, is founded upon their will only, and is instituted solely for the good of the whole.”</a:t>
            </a:r>
          </a:p>
          <a:p>
            <a:r>
              <a:rPr lang="en-US" dirty="0">
                <a:solidFill>
                  <a:schemeClr val="bg1"/>
                </a:solidFill>
              </a:rPr>
              <a:t>To reflect their will as the sovereign of all political power in Colorado, we citizens demand an election system we can both trust and verify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2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Path to Integrity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We must ensure Free</a:t>
            </a:r>
            <a:r>
              <a:rPr lang="en-US" baseline="0" dirty="0">
                <a:solidFill>
                  <a:schemeClr val="bg1"/>
                </a:solidFill>
              </a:rPr>
              <a:t> and Fair Elections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Requirements: 100% integrity - accurately count all legitimate votes cast by eligible voters via transparent, fully-auditable, fully-audited election system resilient against both error and fraud</a:t>
            </a:r>
            <a:endParaRPr lang="en-US" baseline="0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Desirements</a:t>
            </a:r>
            <a:r>
              <a:rPr lang="en-US" dirty="0">
                <a:solidFill>
                  <a:schemeClr val="bg1"/>
                </a:solidFill>
              </a:rPr>
              <a:t>: efficiency – secondary to integrity; 100% integrity and 0% efficiency is better than 99.9% integrity and 100% efficiency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Combat and dismiss the “disenfranchisement” myth as a justification to introduce vulnerabilities and excuse integrity reduction</a:t>
            </a:r>
          </a:p>
          <a:p>
            <a:r>
              <a:rPr lang="en-US" dirty="0">
                <a:solidFill>
                  <a:schemeClr val="bg1"/>
                </a:solidFill>
              </a:rPr>
              <a:t>Instead of the hollow assertion of a “gold standard,” with unverified, unqualified claims, we can truly lead the nation down the path of truth, the Via Veritas, to election integrity</a:t>
            </a:r>
          </a:p>
        </p:txBody>
      </p:sp>
    </p:spTree>
    <p:extLst>
      <p:ext uri="{BB962C8B-B14F-4D97-AF65-F5344CB8AC3E}">
        <p14:creationId xmlns:p14="http://schemas.microsoft.com/office/powerpoint/2010/main" val="27476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Path to Truth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838200" y="1825624"/>
            <a:ext cx="10515600" cy="470852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 full audit of Colorado’s 2020 election and election systems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Ballots: #s vs. total #cast/counted, by type (mail, in-person, 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), creased when expected, hand-marked v. machine marked, matching ballot images, matching cast vote records, matching tabulated totals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Ballot envelopes: #s vs. reported mail-in/drop-box received, signed w/wet ink vs. machine-printed signatures, matched to records of drop-box pick-ups and USPS IV-MTR scan data re: timing, volume, location of mailing/delivery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Verification of participating voters existence, eligibility, fact and method of voting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Forensic audit of election systems, including SCORE/</a:t>
            </a:r>
            <a:r>
              <a:rPr lang="en-US" dirty="0" err="1">
                <a:solidFill>
                  <a:schemeClr val="bg1"/>
                </a:solidFill>
              </a:rPr>
              <a:t>webSCORE</a:t>
            </a:r>
            <a:r>
              <a:rPr lang="en-US" dirty="0">
                <a:solidFill>
                  <a:schemeClr val="bg1"/>
                </a:solidFill>
              </a:rPr>
              <a:t>, DVS DS 5.11CO, CB CV2.1, all removable media, RLA software/hardware, </a:t>
            </a:r>
            <a:r>
              <a:rPr lang="en-US" dirty="0" err="1">
                <a:solidFill>
                  <a:schemeClr val="bg1"/>
                </a:solidFill>
              </a:rPr>
              <a:t>BallotTrax</a:t>
            </a:r>
            <a:r>
              <a:rPr lang="en-US" dirty="0">
                <a:solidFill>
                  <a:schemeClr val="bg1"/>
                </a:solidFill>
              </a:rPr>
              <a:t>, and Clarity election night reporting systems used in CO’s 2020 election, by independent, qualified cyber red teams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County by county, beginning w/most populous and where unexplained surges in voter registration and participation appear</a:t>
            </a:r>
          </a:p>
        </p:txBody>
      </p:sp>
    </p:spTree>
    <p:extLst>
      <p:ext uri="{BB962C8B-B14F-4D97-AF65-F5344CB8AC3E}">
        <p14:creationId xmlns:p14="http://schemas.microsoft.com/office/powerpoint/2010/main" val="251314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Colorado Election Ecosystem</a:t>
            </a:r>
          </a:p>
        </p:txBody>
      </p:sp>
      <p:sp>
        <p:nvSpPr>
          <p:cNvPr id="5" name="Text Placehold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Functions: voter registration, voting (eligibility determination, ballot provision, ballot casting, counting), reporting, auditing</a:t>
            </a:r>
          </a:p>
          <a:p>
            <a:r>
              <a:rPr lang="en-US" dirty="0">
                <a:solidFill>
                  <a:schemeClr val="bg1"/>
                </a:solidFill>
              </a:rPr>
              <a:t>Systems: SCORE*/</a:t>
            </a:r>
            <a:r>
              <a:rPr lang="en-US" dirty="0" err="1">
                <a:solidFill>
                  <a:schemeClr val="bg1"/>
                </a:solidFill>
              </a:rPr>
              <a:t>webSCORE</a:t>
            </a:r>
            <a:r>
              <a:rPr lang="en-US" dirty="0">
                <a:solidFill>
                  <a:schemeClr val="bg1"/>
                </a:solidFill>
              </a:rPr>
              <a:t>, DVS DS5.11CO/CB CV2.1, </a:t>
            </a:r>
          </a:p>
          <a:p>
            <a:r>
              <a:rPr lang="en-US" dirty="0">
                <a:solidFill>
                  <a:schemeClr val="bg1"/>
                </a:solidFill>
              </a:rPr>
              <a:t>Law: U.S. Constitution, CO Constitution, CRS, </a:t>
            </a:r>
          </a:p>
          <a:p>
            <a:r>
              <a:rPr lang="en-US" dirty="0">
                <a:solidFill>
                  <a:schemeClr val="bg1"/>
                </a:solidFill>
              </a:rPr>
              <a:t>Procedures</a:t>
            </a:r>
          </a:p>
          <a:p>
            <a:pPr marL="0" indent="0">
              <a:buNone/>
            </a:pP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21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Colorado Election Ecosystem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019046"/>
              </p:ext>
            </p:extLst>
          </p:nvPr>
        </p:nvGraphicFramePr>
        <p:xfrm>
          <a:off x="180976" y="1690688"/>
          <a:ext cx="11810999" cy="5047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3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6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61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681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19137">
                <a:tc>
                  <a:txBody>
                    <a:bodyPr/>
                    <a:lstStyle/>
                    <a:p>
                      <a:r>
                        <a:rPr lang="en-US" sz="1200" dirty="0"/>
                        <a:t>Function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Voter Registration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Voter Eligibility</a:t>
                      </a:r>
                      <a:r>
                        <a:rPr lang="en-US" baseline="0" dirty="0"/>
                        <a:t> Determination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Ballot Provision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Ballot Casting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Election</a:t>
                      </a:r>
                      <a:r>
                        <a:rPr lang="en-US" baseline="0" dirty="0"/>
                        <a:t> Reporting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Election Auditing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07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SYSTEMS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SCORE* w/signatures</a:t>
                      </a:r>
                    </a:p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*fed by ERIC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SCORE/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webSCORE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Mailed to “active” voters; BOD for in-person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Mail-in/ drop-box/ in-person/ UOCAVA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Weeks of counting w/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DVS DS5.11CO</a:t>
                      </a:r>
                    </a:p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CB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CV2.1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State tracks ballots; result reporting</a:t>
                      </a:r>
                    </a:p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7pm election night+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RLA=small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audit of tabulation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091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VIA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VERITAS</a:t>
                      </a:r>
                    </a:p>
                    <a:p>
                      <a:endParaRPr lang="en-US" sz="1200" baseline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PROPOSED SYSTEMS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Decentralized, county-controlled 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– state maintains read-only database, fed from counties, to compare w/other states; no need for signatures in DB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In-person,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c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ounty databases vs. voter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aseline="0" dirty="0" err="1">
                          <a:solidFill>
                            <a:schemeClr val="bg1"/>
                          </a:solidFill>
                        </a:rPr>
                        <a:t>gov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photo ID (no utility bills, no certificates; if you want to vote, get a photo ID – make it means-tested free)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Mailed to active voters who return annual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cards; BOD for in-person</a:t>
                      </a:r>
                      <a:br>
                        <a:rPr lang="en-US" sz="1600" baseline="0" dirty="0">
                          <a:solidFill>
                            <a:schemeClr val="bg1"/>
                          </a:solidFill>
                        </a:rPr>
                      </a:br>
                      <a:br>
                        <a:rPr lang="en-US" sz="1600" baseline="0" dirty="0">
                          <a:solidFill>
                            <a:schemeClr val="bg1"/>
                          </a:solidFill>
                        </a:rPr>
                      </a:b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In-person drop-off w/photo ID v.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</a:rPr>
                        <a:t>cty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DB; in-person BOD; UOCAVA; sworn teams pickup disabled/ home-bound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 count &lt; polls close;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secure scan = un-altered images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“Open” count of images;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Stencil" panose="040409050D0802020404" pitchFamily="82" charset="0"/>
                        </a:rPr>
                        <a:t>∆ 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  <a:latin typeface="+mn-lt"/>
                        </a:rPr>
                        <a:t>= 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mandatory manual recount; paid by the wrong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County tracks ballots; no report until final count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, post poll close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All images posted same night; all manual recounts under streamed/archived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video; paper ballots available to public inspection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03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Via Veritas</a:t>
            </a:r>
          </a:p>
        </p:txBody>
      </p:sp>
      <p:sp>
        <p:nvSpPr>
          <p:cNvPr id="5" name="Text Placehold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(detailed explanation of each change and the problem it solves/prevents)</a:t>
            </a:r>
          </a:p>
          <a:p>
            <a:pPr marL="0" indent="0">
              <a:buNone/>
            </a:pP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004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10011</TotalTime>
  <Words>895</Words>
  <Application>Microsoft Macintosh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Stencil</vt:lpstr>
      <vt:lpstr>Office Theme</vt:lpstr>
      <vt:lpstr>The Path to Ruin</vt:lpstr>
      <vt:lpstr>Consent of the Governed Must be Earned</vt:lpstr>
      <vt:lpstr>The Path to Integrity</vt:lpstr>
      <vt:lpstr>The Path to Truth</vt:lpstr>
      <vt:lpstr>Colorado Election Ecosystem</vt:lpstr>
      <vt:lpstr>Colorado Election Ecosystem</vt:lpstr>
      <vt:lpstr>Via Veritas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</dc:creator>
  <cp:lastModifiedBy>Amy Grant</cp:lastModifiedBy>
  <cp:revision>42</cp:revision>
  <cp:lastPrinted>2021-02-26T19:54:57Z</cp:lastPrinted>
  <dcterms:created xsi:type="dcterms:W3CDTF">2020-12-15T07:33:27Z</dcterms:created>
  <dcterms:modified xsi:type="dcterms:W3CDTF">2022-03-31T18:17:42Z</dcterms:modified>
</cp:coreProperties>
</file>