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notesMasterIdLst>
    <p:notesMasterId r:id="rId38"/>
  </p:notesMasterIdLst>
  <p:handoutMasterIdLst>
    <p:handoutMasterId r:id="rId39"/>
  </p:handoutMasterIdLst>
  <p:sldIdLst>
    <p:sldId id="278" r:id="rId5"/>
    <p:sldId id="280" r:id="rId6"/>
    <p:sldId id="284" r:id="rId7"/>
    <p:sldId id="292" r:id="rId8"/>
    <p:sldId id="285" r:id="rId9"/>
    <p:sldId id="299" r:id="rId10"/>
    <p:sldId id="283" r:id="rId11"/>
    <p:sldId id="295" r:id="rId12"/>
    <p:sldId id="294" r:id="rId13"/>
    <p:sldId id="296" r:id="rId14"/>
    <p:sldId id="328" r:id="rId15"/>
    <p:sldId id="321" r:id="rId16"/>
    <p:sldId id="322" r:id="rId17"/>
    <p:sldId id="329" r:id="rId18"/>
    <p:sldId id="301" r:id="rId19"/>
    <p:sldId id="302" r:id="rId20"/>
    <p:sldId id="303" r:id="rId21"/>
    <p:sldId id="305" r:id="rId22"/>
    <p:sldId id="304" r:id="rId23"/>
    <p:sldId id="317" r:id="rId24"/>
    <p:sldId id="319" r:id="rId25"/>
    <p:sldId id="330" r:id="rId26"/>
    <p:sldId id="307" r:id="rId27"/>
    <p:sldId id="308" r:id="rId28"/>
    <p:sldId id="309" r:id="rId29"/>
    <p:sldId id="310" r:id="rId30"/>
    <p:sldId id="331" r:id="rId31"/>
    <p:sldId id="311" r:id="rId32"/>
    <p:sldId id="312" r:id="rId33"/>
    <p:sldId id="332" r:id="rId34"/>
    <p:sldId id="313" r:id="rId35"/>
    <p:sldId id="318" r:id="rId36"/>
    <p:sldId id="314" r:id="rId37"/>
  </p:sldIdLst>
  <p:sldSz cx="12192000" cy="6858000"/>
  <p:notesSz cx="7315200" cy="9601200"/>
  <p:embeddedFontLst>
    <p:embeddedFont>
      <p:font typeface="Calibri" panose="020F0502020204030204" pitchFamily="34" charset="0"/>
      <p:regular r:id="rId40"/>
      <p:bold r:id="rId41"/>
      <p:italic r:id="rId42"/>
      <p:boldItalic r:id="rId43"/>
    </p:embeddedFont>
    <p:embeddedFont>
      <p:font typeface="Candara" panose="020E0502030303020204" pitchFamily="34" charset="0"/>
      <p:regular r:id="rId44"/>
      <p:bold r:id="rId45"/>
      <p:italic r:id="rId46"/>
      <p:boldItalic r:id="rId47"/>
    </p:embeddedFont>
    <p:embeddedFont>
      <p:font typeface="Orbitron" panose="02000000000000000000" pitchFamily="2" charset="0"/>
      <p:regular r:id="rId48"/>
      <p:bold r:id="rId4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5D500B00-0CEE-448B-8A3E-877D6F572047}">
          <p14:sldIdLst>
            <p14:sldId id="278"/>
          </p14:sldIdLst>
        </p14:section>
        <p14:section name="Introduction" id="{14AADF6E-49FA-4FEA-AB10-5BEA6D00EC66}">
          <p14:sldIdLst>
            <p14:sldId id="280"/>
            <p14:sldId id="284"/>
            <p14:sldId id="292"/>
            <p14:sldId id="285"/>
            <p14:sldId id="299"/>
            <p14:sldId id="283"/>
            <p14:sldId id="295"/>
            <p14:sldId id="294"/>
            <p14:sldId id="296"/>
          </p14:sldIdLst>
        </p14:section>
        <p14:section name="Status" id="{2D2CC31E-8C88-456E-B6AD-33D6BE73699E}">
          <p14:sldIdLst>
            <p14:sldId id="328"/>
            <p14:sldId id="321"/>
            <p14:sldId id="322"/>
          </p14:sldIdLst>
        </p14:section>
        <p14:section name="Ballots &amp; Tallying" id="{FB863F71-B377-4F10-AC6B-F538941E4323}">
          <p14:sldIdLst>
            <p14:sldId id="329"/>
            <p14:sldId id="301"/>
            <p14:sldId id="302"/>
            <p14:sldId id="303"/>
            <p14:sldId id="305"/>
            <p14:sldId id="304"/>
            <p14:sldId id="317"/>
            <p14:sldId id="319"/>
          </p14:sldIdLst>
        </p14:section>
        <p14:section name="Official Results" id="{C3249F7D-2284-4E05-AA16-7E22D99A55CA}">
          <p14:sldIdLst>
            <p14:sldId id="330"/>
            <p14:sldId id="307"/>
            <p14:sldId id="308"/>
            <p14:sldId id="309"/>
            <p14:sldId id="310"/>
          </p14:sldIdLst>
        </p14:section>
        <p14:section name="Moving" id="{0D50E477-CB3D-4B12-9C6B-6EA86B878E81}">
          <p14:sldIdLst>
            <p14:sldId id="331"/>
            <p14:sldId id="311"/>
            <p14:sldId id="312"/>
          </p14:sldIdLst>
        </p14:section>
        <p14:section name="Voter Rolls" id="{24685136-7844-44FF-A40B-E04E58DFF37B}">
          <p14:sldIdLst>
            <p14:sldId id="332"/>
            <p14:sldId id="313"/>
            <p14:sldId id="318"/>
            <p14:sldId id="314"/>
          </p14:sldIdLst>
        </p14:section>
      </p14:sectionLst>
    </p:ex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B2F2"/>
    <a:srgbClr val="DF0302"/>
    <a:srgbClr val="010D2A"/>
    <a:srgbClr val="051530"/>
    <a:srgbClr val="0C294E"/>
    <a:srgbClr val="060E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0740E14-1663-423F-8C94-693E5A18AD82}" v="106" dt="2021-09-24T16:50:55.949"/>
    <p1510:client id="{AA946A7D-BB29-46F2-BB88-95E293A169D8}" v="6793" dt="2021-09-23T18:03:11.76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702" autoAdjust="0"/>
    <p:restoredTop sz="76327" autoAdjust="0"/>
  </p:normalViewPr>
  <p:slideViewPr>
    <p:cSldViewPr>
      <p:cViewPr varScale="1">
        <p:scale>
          <a:sx n="96" d="100"/>
          <a:sy n="96" d="100"/>
        </p:scale>
        <p:origin x="1120" y="168"/>
      </p:cViewPr>
      <p:guideLst>
        <p:guide pos="3840"/>
        <p:guide orient="horz" pos="216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howGuides="1">
      <p:cViewPr varScale="1">
        <p:scale>
          <a:sx n="90" d="100"/>
          <a:sy n="90" d="100"/>
        </p:scale>
        <p:origin x="4158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font" Target="fonts/font3.fntdata"/><Relationship Id="rId47" Type="http://schemas.openxmlformats.org/officeDocument/2006/relationships/font" Target="fonts/font8.fntdata"/><Relationship Id="rId50" Type="http://schemas.openxmlformats.org/officeDocument/2006/relationships/presProps" Target="pres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font" Target="fonts/font1.fntdata"/><Relationship Id="rId45" Type="http://schemas.openxmlformats.org/officeDocument/2006/relationships/font" Target="fonts/font6.fntdata"/><Relationship Id="rId53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font" Target="fonts/font5.fntdata"/><Relationship Id="rId52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font" Target="fonts/font4.fntdata"/><Relationship Id="rId48" Type="http://schemas.openxmlformats.org/officeDocument/2006/relationships/font" Target="fonts/font9.fntdata"/><Relationship Id="rId8" Type="http://schemas.openxmlformats.org/officeDocument/2006/relationships/slide" Target="slides/slide4.xml"/><Relationship Id="rId51" Type="http://schemas.openxmlformats.org/officeDocument/2006/relationships/viewProps" Target="view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notesMaster" Target="notesMasters/notesMaster1.xml"/><Relationship Id="rId46" Type="http://schemas.openxmlformats.org/officeDocument/2006/relationships/font" Target="fonts/font7.fntdata"/><Relationship Id="rId20" Type="http://schemas.openxmlformats.org/officeDocument/2006/relationships/slide" Target="slides/slide16.xml"/><Relationship Id="rId41" Type="http://schemas.openxmlformats.org/officeDocument/2006/relationships/font" Target="fonts/font2.fntdata"/><Relationship Id="rId54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font" Target="fonts/font10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762B48F5-BACC-47D6-A0F7-82FBF9C6BC85}" type="datetimeFigureOut">
              <a:rPr lang="en-US"/>
              <a:t>4/13/22</a:t>
            </a:fld>
            <a:endParaRPr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45ACAF8E-318A-4EFE-8633-D9E72ABCE0ED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065597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0CB1CD00-5424-4675-AB18-2C419B060449}" type="datetimeFigureOut">
              <a:rPr lang="en-US"/>
              <a:t>4/13/22</a:t>
            </a:fld>
            <a:endParaRPr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5EE2CF44-2B13-41B4-A334-1CDF534EEBBF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453856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E2CF44-2B13-41B4-A334-1CDF534EEBBF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60005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2592 more DUPS than DSDs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E2CF44-2B13-41B4-A334-1CDF534EEBBF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02113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2592 more DUPS than DSDs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E2CF44-2B13-41B4-A334-1CDF534EEBBF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31576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2592 more DUPS than DSDs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E2CF44-2B13-41B4-A334-1CDF534EEBBF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23527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E2CF44-2B13-41B4-A334-1CDF534EEBBF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85161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2592 more DUPS than DSDs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E2CF44-2B13-41B4-A334-1CDF534EEBBF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96216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2592 more DUPS than DSDs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E2CF44-2B13-41B4-A334-1CDF534EEBBF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3175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2592 more DUPS than DSDs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E2CF44-2B13-41B4-A334-1CDF534EEBBF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77050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gray">
          <a:xfrm>
            <a:off x="0" y="1905000"/>
            <a:ext cx="12188952" cy="3048000"/>
          </a:xfrm>
          <a:prstGeom prst="rect">
            <a:avLst/>
          </a:prstGeom>
          <a:solidFill>
            <a:schemeClr val="bg1">
              <a:lumMod val="50000"/>
              <a:lumOff val="50000"/>
              <a:alpha val="50000"/>
            </a:schemeClr>
          </a:solidFill>
          <a:ln w="25400">
            <a:solidFill>
              <a:srgbClr val="25B2F2">
                <a:alpha val="75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 userDrawn="1"/>
        </p:nvSpPr>
        <p:spPr bwMode="black">
          <a:xfrm>
            <a:off x="152400" y="2057400"/>
            <a:ext cx="11887200" cy="27432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white">
          <a:xfrm>
            <a:off x="1219200" y="3227305"/>
            <a:ext cx="10134600" cy="8382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54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white">
          <a:xfrm>
            <a:off x="571500" y="2819400"/>
            <a:ext cx="10058400" cy="41271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rgbClr val="25B2F2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6800" y="5791200"/>
            <a:ext cx="3254502" cy="853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gray">
          <a:xfrm>
            <a:off x="0" y="2209800"/>
            <a:ext cx="12192000" cy="2286000"/>
          </a:xfrm>
          <a:prstGeom prst="rect">
            <a:avLst/>
          </a:prstGeom>
          <a:solidFill>
            <a:schemeClr val="bg2">
              <a:alpha val="50000"/>
            </a:schemeClr>
          </a:solidFill>
          <a:ln w="25400">
            <a:solidFill>
              <a:srgbClr val="25B2F2">
                <a:alpha val="7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 userDrawn="1"/>
        </p:nvSpPr>
        <p:spPr bwMode="black">
          <a:xfrm>
            <a:off x="152400" y="2362200"/>
            <a:ext cx="11887200" cy="1981199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 bwMode="white">
          <a:xfrm>
            <a:off x="646176" y="2971800"/>
            <a:ext cx="10896600" cy="8382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lnSpc>
                <a:spcPct val="80000"/>
              </a:lnSpc>
              <a:defRPr sz="54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Section Title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6800" y="5791200"/>
            <a:ext cx="3254502" cy="853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7780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black">
          <a:xfrm>
            <a:off x="457200" y="1219200"/>
            <a:ext cx="11277600" cy="5257800"/>
          </a:xfrm>
          <a:prstGeom prst="rect">
            <a:avLst/>
          </a:prstGeom>
          <a:solidFill>
            <a:schemeClr val="bg1"/>
          </a:solidFill>
          <a:ln w="25400">
            <a:solidFill>
              <a:srgbClr val="25B2F2">
                <a:alpha val="75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1447800"/>
            <a:ext cx="10820400" cy="68580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rgbClr val="92D050"/>
                </a:solidFill>
              </a:defRPr>
            </a:lvl1pPr>
          </a:lstStyle>
          <a:p>
            <a:r>
              <a:rPr lang="en-US" dirty="0"/>
              <a:t>Click to edit section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209801"/>
            <a:ext cx="9601200" cy="4038600"/>
          </a:xfrm>
          <a:prstGeom prst="rect">
            <a:avLst/>
          </a:prstGeo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30269"/>
            <a:ext cx="2873502" cy="753496"/>
          </a:xfrm>
          <a:prstGeom prst="rect">
            <a:avLst/>
          </a:prstGeom>
        </p:spPr>
      </p:pic>
      <p:sp>
        <p:nvSpPr>
          <p:cNvPr id="12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3429000" y="304800"/>
            <a:ext cx="8305800" cy="60443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4000" b="1">
                <a:solidFill>
                  <a:schemeClr val="tx1"/>
                </a:solidFill>
                <a:effectLst>
                  <a:outerShdw blurRad="50800" dist="50800" dir="2700000" algn="tl">
                    <a:srgbClr val="000000"/>
                  </a:outerShdw>
                </a:effectLst>
                <a:latin typeface="Orbitron" panose="02000000000000000000" pitchFamily="2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US" dirty="0"/>
              <a:t>Click to edit slide title</a:t>
            </a: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0" y="6553200"/>
            <a:ext cx="12192000" cy="228600"/>
          </a:xfrm>
          <a:prstGeom prst="rect">
            <a:avLst/>
          </a:prstGeom>
        </p:spPr>
        <p:txBody>
          <a:bodyPr/>
          <a:lstStyle>
            <a:lvl1pPr algn="ctr">
              <a:defRPr sz="1200"/>
            </a:lvl1pPr>
          </a:lstStyle>
          <a:p>
            <a:r>
              <a:rPr lang="en-US" dirty="0"/>
              <a:t>© Copyright 2017  -  Cyber Ninjas -  All Rights Reserved  -  Slide </a:t>
            </a:r>
            <a:fld id="{61419AA3-A83A-4C9B-80B0-1B99D4CE9AE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>
        <p:tmplLst>
          <p:tmpl lvl="1">
            <p:tnLst>
              <p:par>
                <p:cTn presetID="2" presetClass="entr" presetSubtype="4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1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6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30269"/>
            <a:ext cx="2873502" cy="753496"/>
          </a:xfrm>
          <a:prstGeom prst="rect">
            <a:avLst/>
          </a:prstGeom>
        </p:spPr>
      </p:pic>
      <p:sp>
        <p:nvSpPr>
          <p:cNvPr id="17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3429000" y="304800"/>
            <a:ext cx="8305800" cy="60443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4000" b="1">
                <a:solidFill>
                  <a:schemeClr val="tx1"/>
                </a:solidFill>
                <a:effectLst>
                  <a:outerShdw blurRad="50800" dist="508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US" dirty="0"/>
              <a:t>Click to edit slide title</a:t>
            </a:r>
          </a:p>
        </p:txBody>
      </p:sp>
      <p:sp>
        <p:nvSpPr>
          <p:cNvPr id="18" name="Rectangle 17"/>
          <p:cNvSpPr/>
          <p:nvPr userDrawn="1"/>
        </p:nvSpPr>
        <p:spPr bwMode="black">
          <a:xfrm>
            <a:off x="457200" y="1219200"/>
            <a:ext cx="11277600" cy="5257800"/>
          </a:xfrm>
          <a:prstGeom prst="rect">
            <a:avLst/>
          </a:prstGeom>
          <a:solidFill>
            <a:schemeClr val="bg1"/>
          </a:solidFill>
          <a:ln w="25400">
            <a:solidFill>
              <a:srgbClr val="25B2F2">
                <a:alpha val="75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1447800"/>
            <a:ext cx="10820400" cy="68580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rgbClr val="92D050"/>
                </a:solidFill>
              </a:defRPr>
            </a:lvl1pPr>
          </a:lstStyle>
          <a:p>
            <a:r>
              <a:rPr lang="en-US" dirty="0"/>
              <a:t>Click to edit section title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idx="1"/>
          </p:nvPr>
        </p:nvSpPr>
        <p:spPr>
          <a:xfrm>
            <a:off x="685800" y="2209801"/>
            <a:ext cx="5257800" cy="4038600"/>
          </a:xfrm>
          <a:prstGeom prst="rect">
            <a:avLst/>
          </a:prstGeo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1" name="Content Placeholder 2"/>
          <p:cNvSpPr>
            <a:spLocks noGrp="1"/>
          </p:cNvSpPr>
          <p:nvPr>
            <p:ph idx="13"/>
          </p:nvPr>
        </p:nvSpPr>
        <p:spPr>
          <a:xfrm>
            <a:off x="6248400" y="2209801"/>
            <a:ext cx="5257800" cy="4038600"/>
          </a:xfrm>
          <a:prstGeom prst="rect">
            <a:avLst/>
          </a:prstGeo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0" y="6553200"/>
            <a:ext cx="12192000" cy="228600"/>
          </a:xfrm>
          <a:prstGeom prst="rect">
            <a:avLst/>
          </a:prstGeom>
        </p:spPr>
        <p:txBody>
          <a:bodyPr/>
          <a:lstStyle>
            <a:lvl1pPr algn="ctr">
              <a:defRPr sz="1200"/>
            </a:lvl1pPr>
          </a:lstStyle>
          <a:p>
            <a:r>
              <a:rPr lang="en-US" dirty="0"/>
              <a:t>© Copyright 2017  -  Cyber Ninjas -  All Rights Reserved  -  Slide </a:t>
            </a:r>
            <a:fld id="{61419AA3-A83A-4C9B-80B0-1B99D4CE9AE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wdUpDiag">
          <a:fgClr>
            <a:schemeClr val="bg1">
              <a:lumMod val="95000"/>
              <a:lumOff val="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0" y="6553200"/>
            <a:ext cx="12192000" cy="228600"/>
          </a:xfrm>
          <a:prstGeom prst="rect">
            <a:avLst/>
          </a:prstGeom>
        </p:spPr>
        <p:txBody>
          <a:bodyPr/>
          <a:lstStyle>
            <a:lvl1pPr algn="ctr">
              <a:defRPr sz="1200"/>
            </a:lvl1pPr>
          </a:lstStyle>
          <a:p>
            <a:r>
              <a:rPr lang="en-US" dirty="0"/>
              <a:t>© Copyright 2017  -  Cyber Ninjas -  All Rights Reserved  -  Slide </a:t>
            </a:r>
            <a:fld id="{61419AA3-A83A-4C9B-80B0-1B99D4CE9AE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4pPr>
      <a:lvl5pPr marL="150876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3172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6060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Forensic Election Audit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Maricopa County:</a:t>
            </a:r>
          </a:p>
        </p:txBody>
      </p:sp>
    </p:spTree>
    <p:extLst>
      <p:ext uri="{BB962C8B-B14F-4D97-AF65-F5344CB8AC3E}">
        <p14:creationId xmlns:p14="http://schemas.microsoft.com/office/powerpoint/2010/main" val="1721079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6" descr="A picture containing text, indoor&#10;&#10;Description automatically generated">
            <a:extLst>
              <a:ext uri="{FF2B5EF4-FFF2-40B4-BE49-F238E27FC236}">
                <a16:creationId xmlns:a16="http://schemas.microsoft.com/office/drawing/2014/main" id="{98A5D5A5-0CFA-4768-BCBE-BB4125B3925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133598"/>
            <a:ext cx="5693739" cy="29892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6612B8C-F8AE-479A-9A23-4DA1DC4031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Paper Examination (PE)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3B0A02-E2DE-4235-B74B-F2427606CF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05600" y="2209801"/>
            <a:ext cx="4953000" cy="4038600"/>
          </a:xfrm>
        </p:spPr>
        <p:txBody>
          <a:bodyPr/>
          <a:lstStyle/>
          <a:p>
            <a:r>
              <a:rPr lang="en-US" dirty="0"/>
              <a:t>High quality DLSR images captured of the front and back of all ballots</a:t>
            </a:r>
          </a:p>
          <a:p>
            <a:r>
              <a:rPr lang="en-US" dirty="0"/>
              <a:t>Microscope images captured of key ballot locations</a:t>
            </a:r>
          </a:p>
          <a:p>
            <a:r>
              <a:rPr lang="en-US" dirty="0"/>
              <a:t>Over 140TB of data storage for PE alone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D66BEA-1A56-4A08-A3E9-8739ABF428F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Introduction – MC Forensic Audit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5BC7C4-8208-4BDB-BB11-85680B5520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© Copyright 2021  -  Cyber Ninjas -  All Rights Reserved  -  Slide </a:t>
            </a:r>
            <a:fld id="{61419AA3-A83A-4C9B-80B0-1B99D4CE9AEC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9" name="Content Placeholder 6" descr="A person writing on a piece of paper&#10;&#10;Description automatically generated with medium confidence">
            <a:extLst>
              <a:ext uri="{FF2B5EF4-FFF2-40B4-BE49-F238E27FC236}">
                <a16:creationId xmlns:a16="http://schemas.microsoft.com/office/drawing/2014/main" id="{93A1263D-0010-4448-8B59-D723EAF0718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050" y="2133598"/>
            <a:ext cx="5693739" cy="2778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423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Status</a:t>
            </a:r>
          </a:p>
        </p:txBody>
      </p:sp>
    </p:spTree>
    <p:extLst>
      <p:ext uri="{BB962C8B-B14F-4D97-AF65-F5344CB8AC3E}">
        <p14:creationId xmlns:p14="http://schemas.microsoft.com/office/powerpoint/2010/main" val="18922636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12B8C-F8AE-479A-9A23-4DA1DC4031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Status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3B0A02-E2DE-4235-B74B-F2427606CF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133595"/>
            <a:ext cx="10744200" cy="4038600"/>
          </a:xfrm>
        </p:spPr>
        <p:txBody>
          <a:bodyPr numCol="2"/>
          <a:lstStyle/>
          <a:p>
            <a:r>
              <a:rPr lang="en-US" dirty="0"/>
              <a:t>Complete</a:t>
            </a:r>
          </a:p>
          <a:p>
            <a:pPr lvl="1"/>
            <a:r>
              <a:rPr lang="en-US" dirty="0"/>
              <a:t>Hand-counting of all federal races</a:t>
            </a:r>
          </a:p>
          <a:p>
            <a:pPr lvl="1"/>
            <a:r>
              <a:rPr lang="en-US" dirty="0"/>
              <a:t>Image and microscope capture of all ballots</a:t>
            </a:r>
          </a:p>
          <a:p>
            <a:pPr lvl="1"/>
            <a:r>
              <a:rPr lang="en-US" dirty="0"/>
              <a:t>Review &amp; Comparison of Official Results</a:t>
            </a:r>
          </a:p>
          <a:p>
            <a:pPr lvl="1"/>
            <a:r>
              <a:rPr lang="en-US" dirty="0"/>
              <a:t>Analysis of the Voter Rolls</a:t>
            </a:r>
          </a:p>
          <a:p>
            <a:r>
              <a:rPr lang="en-US" dirty="0"/>
              <a:t>Expected Soon</a:t>
            </a:r>
          </a:p>
          <a:p>
            <a:pPr lvl="1"/>
            <a:r>
              <a:rPr lang="en-US" dirty="0"/>
              <a:t>Review of Splunk Logs and Routers via Settlement Agreement terms.</a:t>
            </a:r>
          </a:p>
          <a:p>
            <a:pPr lvl="1"/>
            <a:r>
              <a:rPr lang="en-US" dirty="0"/>
              <a:t>Completion of Paper Analysis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D66BEA-1A56-4A08-A3E9-8739ABF428F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Status – MC Forensic Audit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5BC7C4-8208-4BDB-BB11-85680B5520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© Copyright 2021  -  Cyber Ninjas -  All Rights Reserved  -  Slide </a:t>
            </a:r>
            <a:fld id="{61419AA3-A83A-4C9B-80B0-1B99D4CE9AEC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3646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12B8C-F8AE-479A-9A23-4DA1DC4031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Status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3B0A02-E2DE-4235-B74B-F2427606CF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133595"/>
            <a:ext cx="10744200" cy="3886205"/>
          </a:xfrm>
        </p:spPr>
        <p:txBody>
          <a:bodyPr numCol="2"/>
          <a:lstStyle/>
          <a:p>
            <a:r>
              <a:rPr lang="en-US" dirty="0"/>
              <a:t>No Longer In Scope</a:t>
            </a:r>
          </a:p>
          <a:p>
            <a:pPr lvl="1"/>
            <a:r>
              <a:rPr lang="en-US" sz="2000" dirty="0"/>
              <a:t>Canvasses to confirm voter rolls</a:t>
            </a:r>
          </a:p>
          <a:p>
            <a:pPr lvl="2"/>
            <a:r>
              <a:rPr lang="en-US" sz="2000" dirty="0"/>
              <a:t>Removed from scope of work.</a:t>
            </a:r>
          </a:p>
          <a:p>
            <a:pPr lvl="1"/>
            <a:r>
              <a:rPr lang="en-US" sz="2000" dirty="0"/>
              <a:t>Review of tabulator configuration to check internet configuration.</a:t>
            </a:r>
          </a:p>
          <a:p>
            <a:pPr lvl="2"/>
            <a:r>
              <a:rPr lang="en-US" sz="2000" dirty="0"/>
              <a:t>Hardware tokens never provided by the County.</a:t>
            </a:r>
          </a:p>
          <a:p>
            <a:pPr lvl="1"/>
            <a:r>
              <a:rPr lang="en-US" sz="2000" dirty="0"/>
              <a:t>Review of Voter Roll System</a:t>
            </a:r>
          </a:p>
          <a:p>
            <a:pPr lvl="2"/>
            <a:r>
              <a:rPr lang="en-US" sz="2000" dirty="0"/>
              <a:t>Systems accessing rolls never provided by the County.</a:t>
            </a:r>
          </a:p>
          <a:p>
            <a:pPr marL="685800" lvl="2" indent="0">
              <a:buNone/>
            </a:pPr>
            <a:endParaRPr lang="en-US" sz="2000" dirty="0"/>
          </a:p>
          <a:p>
            <a:pPr lvl="1"/>
            <a:r>
              <a:rPr lang="en-US" sz="2000" dirty="0"/>
              <a:t>Review of ICX Devices</a:t>
            </a:r>
          </a:p>
          <a:p>
            <a:pPr lvl="2"/>
            <a:r>
              <a:rPr lang="en-US" sz="2000" dirty="0"/>
              <a:t>Systems never provided by the County.</a:t>
            </a:r>
          </a:p>
          <a:p>
            <a:pPr lvl="1"/>
            <a:r>
              <a:rPr lang="en-US" sz="2000" dirty="0"/>
              <a:t>Review of provisional ballots</a:t>
            </a:r>
          </a:p>
          <a:p>
            <a:pPr lvl="2"/>
            <a:r>
              <a:rPr lang="en-US" sz="2000" dirty="0"/>
              <a:t>Provisional Ballots Never Provided by County.</a:t>
            </a:r>
          </a:p>
          <a:p>
            <a:pPr lvl="1"/>
            <a:r>
              <a:rPr lang="en-US" sz="2000" dirty="0"/>
              <a:t>Review of undeliverable ballots</a:t>
            </a:r>
          </a:p>
          <a:p>
            <a:pPr lvl="2"/>
            <a:r>
              <a:rPr lang="en-US" sz="2000" dirty="0"/>
              <a:t>Undeliverable ballots never provided by county.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D66BEA-1A56-4A08-A3E9-8739ABF428F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Status – MC Forensic Audit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5BC7C4-8208-4BDB-BB11-85680B5520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© Copyright 2021  -  Cyber Ninjas -  All Rights Reserved  -  Slide </a:t>
            </a:r>
            <a:fld id="{61419AA3-A83A-4C9B-80B0-1B99D4CE9AEC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7447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Ballots &amp; Tallying</a:t>
            </a:r>
          </a:p>
        </p:txBody>
      </p:sp>
    </p:spTree>
    <p:extLst>
      <p:ext uri="{BB962C8B-B14F-4D97-AF65-F5344CB8AC3E}">
        <p14:creationId xmlns:p14="http://schemas.microsoft.com/office/powerpoint/2010/main" val="6710552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12B8C-F8AE-479A-9A23-4DA1DC4031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Ballots &amp; Tallying - 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3B0A02-E2DE-4235-B74B-F2427606CF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133595"/>
            <a:ext cx="10744200" cy="4038600"/>
          </a:xfrm>
        </p:spPr>
        <p:txBody>
          <a:bodyPr/>
          <a:lstStyle/>
          <a:p>
            <a:r>
              <a:rPr lang="en-US" dirty="0"/>
              <a:t>Ballots that are damaged or can’t be processed by a tabulator are duplicated.</a:t>
            </a:r>
          </a:p>
          <a:p>
            <a:r>
              <a:rPr lang="en-US" dirty="0"/>
              <a:t>Damaged Sent to Duplicates (DSD) are the originals, DUPs the Duplicate.</a:t>
            </a:r>
          </a:p>
          <a:p>
            <a:r>
              <a:rPr lang="en-US" dirty="0"/>
              <a:t>There should be one DSD per DUP.</a:t>
            </a:r>
          </a:p>
          <a:p>
            <a:r>
              <a:rPr lang="en-US" dirty="0"/>
              <a:t>There should be a unique serial number to match up a DSD to its DUP.</a:t>
            </a:r>
          </a:p>
          <a:p>
            <a:r>
              <a:rPr lang="en-US" dirty="0"/>
              <a:t>Duplicate ballots should be stored separately from original ballots.</a:t>
            </a: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D66BEA-1A56-4A08-A3E9-8739ABF428F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Ballots &amp; Tallying – MC Forensic Audit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5BC7C4-8208-4BDB-BB11-85680B5520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© Copyright 2021  -  Cyber Ninjas -  All Rights Reserved  -  Slide </a:t>
            </a:r>
            <a:fld id="{61419AA3-A83A-4C9B-80B0-1B99D4CE9AEC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0850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D66BEA-1A56-4A08-A3E9-8739ABF428F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429000" y="304800"/>
            <a:ext cx="8305800" cy="604434"/>
          </a:xfrm>
        </p:spPr>
        <p:txBody>
          <a:bodyPr>
            <a:normAutofit/>
          </a:bodyPr>
          <a:lstStyle/>
          <a:p>
            <a:r>
              <a:rPr lang="en-US" sz="3700" dirty="0"/>
              <a:t>Ballots &amp; Tallying – MC Forensic Audit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6612B8C-F8AE-479A-9A23-4DA1DC4031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447800"/>
            <a:ext cx="10820400" cy="685800"/>
          </a:xfrm>
        </p:spPr>
        <p:txBody>
          <a:bodyPr>
            <a:normAutofit/>
          </a:bodyPr>
          <a:lstStyle/>
          <a:p>
            <a:r>
              <a:rPr lang="en-US" dirty="0"/>
              <a:t>Findings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3B0A02-E2DE-4235-B74B-F2427606CFE1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09600" y="2159000"/>
            <a:ext cx="4572000" cy="4038600"/>
          </a:xfrm>
        </p:spPr>
        <p:txBody>
          <a:bodyPr>
            <a:normAutofit/>
          </a:bodyPr>
          <a:lstStyle/>
          <a:p>
            <a:r>
              <a:rPr lang="en-US" dirty="0"/>
              <a:t>Duplicate ballots comingled with original ballots</a:t>
            </a:r>
          </a:p>
          <a:p>
            <a:r>
              <a:rPr lang="en-US" dirty="0"/>
              <a:t>Duplicated ballots with incorrect &amp; missing serial numbers</a:t>
            </a:r>
          </a:p>
          <a:p>
            <a:r>
              <a:rPr lang="en-US" dirty="0"/>
              <a:t>Duplicates that reuse serial numbers</a:t>
            </a:r>
          </a:p>
          <a:p>
            <a:r>
              <a:rPr lang="en-US" dirty="0"/>
              <a:t>More duplicates than original ballots</a:t>
            </a:r>
          </a:p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5BC7C4-8208-4BDB-BB11-85680B5520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553200"/>
            <a:ext cx="12192000" cy="2286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000" dirty="0"/>
              <a:t>© Copyright 2021  -  Cyber Ninjas -  All Rights Reserved  -  Slide </a:t>
            </a:r>
            <a:fld id="{61419AA3-A83A-4C9B-80B0-1B99D4CE9AEC}" type="slidenum">
              <a:rPr lang="en-US" sz="1000" smtClean="0"/>
              <a:pPr>
                <a:lnSpc>
                  <a:spcPct val="90000"/>
                </a:lnSpc>
                <a:spcAft>
                  <a:spcPts val="600"/>
                </a:spcAft>
              </a:pPr>
              <a:t>16</a:t>
            </a:fld>
            <a:endParaRPr lang="en-US" sz="1000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5F279226-B9EC-45AC-9240-AC5297A633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4936631"/>
              </p:ext>
            </p:extLst>
          </p:nvPr>
        </p:nvGraphicFramePr>
        <p:xfrm>
          <a:off x="5867400" y="2590800"/>
          <a:ext cx="5562600" cy="3313487"/>
        </p:xfrm>
        <a:graphic>
          <a:graphicData uri="http://schemas.openxmlformats.org/drawingml/2006/table">
            <a:tbl>
              <a:tblPr firstRow="1" firstCol="1" bandRow="1">
                <a:noFill/>
                <a:tableStyleId>{5C22544A-7EE6-4342-B048-85BDC9FD1C3A}</a:tableStyleId>
              </a:tblPr>
              <a:tblGrid>
                <a:gridCol w="1854199">
                  <a:extLst>
                    <a:ext uri="{9D8B030D-6E8A-4147-A177-3AD203B41FA5}">
                      <a16:colId xmlns:a16="http://schemas.microsoft.com/office/drawing/2014/main" val="2101688136"/>
                    </a:ext>
                  </a:extLst>
                </a:gridCol>
                <a:gridCol w="725556">
                  <a:extLst>
                    <a:ext uri="{9D8B030D-6E8A-4147-A177-3AD203B41FA5}">
                      <a16:colId xmlns:a16="http://schemas.microsoft.com/office/drawing/2014/main" val="1078298695"/>
                    </a:ext>
                  </a:extLst>
                </a:gridCol>
                <a:gridCol w="544445">
                  <a:extLst>
                    <a:ext uri="{9D8B030D-6E8A-4147-A177-3AD203B41FA5}">
                      <a16:colId xmlns:a16="http://schemas.microsoft.com/office/drawing/2014/main" val="3631707859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38918966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1670886380"/>
                    </a:ext>
                  </a:extLst>
                </a:gridCol>
              </a:tblGrid>
              <a:tr h="84073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Duplicate Ballot Serial Number</a:t>
                      </a:r>
                      <a:endParaRPr lang="en-US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30634" marR="195951" marT="65317" marB="6531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Precinct</a:t>
                      </a:r>
                      <a:endParaRPr lang="en-US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30634" marR="48988" marT="65317" marB="6531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Ballot Type</a:t>
                      </a:r>
                      <a:endParaRPr lang="en-US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30634" marR="48988" marT="65317" marB="6531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Presidential Selection</a:t>
                      </a:r>
                      <a:endParaRPr lang="en-US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30634" marR="48988" marT="65317" marB="6531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Original Damaged Ballot Serial Number </a:t>
                      </a:r>
                      <a:endParaRPr lang="en-US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30634" marR="48988" marT="65317" marB="6531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4733511"/>
                  </a:ext>
                </a:extLst>
              </a:tr>
              <a:tr h="49455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DUPBOARD3HAND0214</a:t>
                      </a:r>
                      <a:endParaRPr lang="en-US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30634" marR="195951" marT="65317" marB="6531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643</a:t>
                      </a:r>
                      <a:endParaRPr 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30634" marR="48988" marT="65317" marB="6531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0</a:t>
                      </a:r>
                      <a:endParaRPr 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30634" marR="48988" marT="65317" marB="6531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Biden</a:t>
                      </a:r>
                      <a:endParaRPr 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30634" marR="48988" marT="65317" marB="6531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Board 1 Hand Dup 214</a:t>
                      </a:r>
                      <a:endParaRPr 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30634" marR="48988" marT="65317" marB="6531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4755743"/>
                  </a:ext>
                </a:extLst>
              </a:tr>
              <a:tr h="49455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DUPBOARD3HAND0215</a:t>
                      </a:r>
                      <a:endParaRPr lang="en-US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30634" marR="195951" marT="65317" marB="6531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239</a:t>
                      </a:r>
                      <a:endParaRPr 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30634" marR="48988" marT="65317" marB="6531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99</a:t>
                      </a:r>
                      <a:endParaRPr 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30634" marR="48988" marT="65317" marB="6531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Trump</a:t>
                      </a:r>
                      <a:endParaRPr 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30634" marR="48988" marT="65317" marB="6531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Board 1 Hand Dup 215</a:t>
                      </a:r>
                      <a:endParaRPr 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30634" marR="48988" marT="65317" marB="6531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8677687"/>
                  </a:ext>
                </a:extLst>
              </a:tr>
              <a:tr h="49455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DUPBOARD3HAND0216</a:t>
                      </a:r>
                      <a:endParaRPr lang="en-US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30634" marR="195951" marT="65317" marB="6531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391</a:t>
                      </a:r>
                      <a:endParaRPr 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30634" marR="48988" marT="65317" marB="6531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99</a:t>
                      </a:r>
                      <a:endParaRPr 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30634" marR="48988" marT="65317" marB="6531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Biden</a:t>
                      </a:r>
                      <a:endParaRPr 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30634" marR="48988" marT="65317" marB="6531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Board 1 Hand Dup 216</a:t>
                      </a:r>
                      <a:endParaRPr 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30634" marR="48988" marT="65317" marB="6531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2272260"/>
                  </a:ext>
                </a:extLst>
              </a:tr>
              <a:tr h="49455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DUPBOARD3HAND0217</a:t>
                      </a:r>
                      <a:endParaRPr lang="en-US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30634" marR="195951" marT="65317" marB="6531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144</a:t>
                      </a:r>
                      <a:endParaRPr 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30634" marR="48988" marT="65317" marB="6531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99</a:t>
                      </a:r>
                      <a:endParaRPr 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30634" marR="48988" marT="65317" marB="6531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Biden</a:t>
                      </a:r>
                      <a:endParaRPr 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30634" marR="48988" marT="65317" marB="6531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Board 1 Hand Dup 217</a:t>
                      </a:r>
                      <a:endParaRPr 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30634" marR="48988" marT="65317" marB="6531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5033735"/>
                  </a:ext>
                </a:extLst>
              </a:tr>
              <a:tr h="49455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DUPBOARD3HAND0218</a:t>
                      </a:r>
                      <a:endParaRPr lang="en-US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30634" marR="195951" marT="65317" marB="6531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492</a:t>
                      </a:r>
                      <a:endParaRPr 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30634" marR="48988" marT="65317" marB="6531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0</a:t>
                      </a:r>
                      <a:endParaRPr 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30634" marR="48988" marT="65317" marB="6531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Biden </a:t>
                      </a:r>
                      <a:endParaRPr 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30634" marR="48988" marT="65317" marB="6531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Board 1 Hand Dup 218</a:t>
                      </a:r>
                      <a:endParaRPr 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30634" marR="48988" marT="65317" marB="6531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6376822"/>
                  </a:ext>
                </a:extLst>
              </a:tr>
            </a:tbl>
          </a:graphicData>
        </a:graphic>
      </p:graphicFrame>
      <p:pic>
        <p:nvPicPr>
          <p:cNvPr id="9" name="Picture 8" descr="A picture containing text, square&#10;&#10;Description automatically generated">
            <a:extLst>
              <a:ext uri="{FF2B5EF4-FFF2-40B4-BE49-F238E27FC236}">
                <a16:creationId xmlns:a16="http://schemas.microsoft.com/office/drawing/2014/main" id="{771EBEE6-86AD-42B6-A5DB-B06577D2AB51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308"/>
          <a:stretch/>
        </p:blipFill>
        <p:spPr bwMode="auto">
          <a:xfrm>
            <a:off x="6172200" y="3048000"/>
            <a:ext cx="5105400" cy="1143000"/>
          </a:xfrm>
          <a:prstGeom prst="rect">
            <a:avLst/>
          </a:prstGeom>
          <a:ln w="19050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  <a:extLst>
              <a:ext uri="{C807C97D-BFC1-408E-A445-0C87EB9F89A2}">
                <ask:lineSketchStyleProps xmlns:ask="http://schemas.microsoft.com/office/drawing/2018/sketchyshapes" sd="0">
                  <a:custGeom>
                    <a:avLst/>
                    <a:gdLst/>
                    <a:ahLst/>
                    <a:cxnLst/>
                    <a:rect l="0" t="0" r="0" b="0"/>
                    <a:pathLst/>
                  </a:custGeom>
                  <ask:type/>
                </ask:lineSketchStyleProps>
              </a:ext>
            </a:extLst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5EA9635E-2252-4BF5-823A-852B2E91A9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9549370"/>
              </p:ext>
            </p:extLst>
          </p:nvPr>
        </p:nvGraphicFramePr>
        <p:xfrm>
          <a:off x="5867400" y="2590800"/>
          <a:ext cx="5562600" cy="175419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860355">
                  <a:extLst>
                    <a:ext uri="{9D8B030D-6E8A-4147-A177-3AD203B41FA5}">
                      <a16:colId xmlns:a16="http://schemas.microsoft.com/office/drawing/2014/main" val="3165967669"/>
                    </a:ext>
                  </a:extLst>
                </a:gridCol>
                <a:gridCol w="689935">
                  <a:extLst>
                    <a:ext uri="{9D8B030D-6E8A-4147-A177-3AD203B41FA5}">
                      <a16:colId xmlns:a16="http://schemas.microsoft.com/office/drawing/2014/main" val="3220394323"/>
                    </a:ext>
                  </a:extLst>
                </a:gridCol>
                <a:gridCol w="2012310">
                  <a:extLst>
                    <a:ext uri="{9D8B030D-6E8A-4147-A177-3AD203B41FA5}">
                      <a16:colId xmlns:a16="http://schemas.microsoft.com/office/drawing/2014/main" val="2513118887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BOX ID 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TYPE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SERIAL NO.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421714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Original Damaged Ballots SD 8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DSD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DUP294104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3672504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Original Large Print Sent to Duplication 2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DSD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DUP294104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0432021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DSD RANDOM SAMPLE REVIEW 2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DSD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DUP171329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0873955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Original Damaged Ballots SD 8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DSD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DUP171329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38697265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77C2584A-1903-4D40-85D5-A31AE42F62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1195508"/>
              </p:ext>
            </p:extLst>
          </p:nvPr>
        </p:nvGraphicFramePr>
        <p:xfrm>
          <a:off x="5867400" y="2600312"/>
          <a:ext cx="5562600" cy="2249109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711279">
                  <a:extLst>
                    <a:ext uri="{9D8B030D-6E8A-4147-A177-3AD203B41FA5}">
                      <a16:colId xmlns:a16="http://schemas.microsoft.com/office/drawing/2014/main" val="1569586218"/>
                    </a:ext>
                  </a:extLst>
                </a:gridCol>
                <a:gridCol w="1851321">
                  <a:extLst>
                    <a:ext uri="{9D8B030D-6E8A-4147-A177-3AD203B41FA5}">
                      <a16:colId xmlns:a16="http://schemas.microsoft.com/office/drawing/2014/main" val="1698884958"/>
                    </a:ext>
                  </a:extLst>
                </a:gridCol>
              </a:tblGrid>
              <a:tr h="31535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Description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Ballots Count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19780494"/>
                  </a:ext>
                </a:extLst>
              </a:tr>
              <a:tr h="64458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Maricopa County Forensic Audit - Original Ballots Sent to Duplication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26,965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04853254"/>
                  </a:ext>
                </a:extLst>
              </a:tr>
              <a:tr h="64458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Maricopa County Forensic Audit – Duplicate Ballots Counted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29,557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92195969"/>
                  </a:ext>
                </a:extLst>
              </a:tr>
              <a:tr h="64458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Maricopa County – Reported Duplicate Ballots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27,869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250060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77773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D66BEA-1A56-4A08-A3E9-8739ABF428F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429000" y="304800"/>
            <a:ext cx="8305800" cy="604434"/>
          </a:xfrm>
        </p:spPr>
        <p:txBody>
          <a:bodyPr>
            <a:normAutofit/>
          </a:bodyPr>
          <a:lstStyle/>
          <a:p>
            <a:r>
              <a:rPr lang="en-US" sz="3700" dirty="0"/>
              <a:t>Ballots &amp; Tallying – MC Forensic Audit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6612B8C-F8AE-479A-9A23-4DA1DC4031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447800"/>
            <a:ext cx="10820400" cy="685800"/>
          </a:xfrm>
        </p:spPr>
        <p:txBody>
          <a:bodyPr>
            <a:normAutofit/>
          </a:bodyPr>
          <a:lstStyle/>
          <a:p>
            <a:r>
              <a:rPr lang="en-US" dirty="0"/>
              <a:t>Findings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3B0A02-E2DE-4235-B74B-F2427606CFE1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09600" y="2159000"/>
            <a:ext cx="4495800" cy="4038600"/>
          </a:xfrm>
        </p:spPr>
        <p:txBody>
          <a:bodyPr>
            <a:normAutofit/>
          </a:bodyPr>
          <a:lstStyle/>
          <a:p>
            <a:r>
              <a:rPr lang="en-US" dirty="0"/>
              <a:t>Duplicate ballots comingled with original ballots</a:t>
            </a:r>
          </a:p>
          <a:p>
            <a:r>
              <a:rPr lang="en-US" dirty="0"/>
              <a:t>Duplicated ballots with incorrect &amp; missing serial numbers</a:t>
            </a:r>
          </a:p>
          <a:p>
            <a:r>
              <a:rPr lang="en-US" dirty="0"/>
              <a:t>Duplicates that reuse serial numbers</a:t>
            </a:r>
          </a:p>
          <a:p>
            <a:r>
              <a:rPr lang="en-US" dirty="0"/>
              <a:t>More duplicates than original ballots</a:t>
            </a:r>
          </a:p>
          <a:p>
            <a:pPr lvl="1"/>
            <a:r>
              <a:rPr lang="en-US" dirty="0"/>
              <a:t>Extra DUPS favor Trump &amp; Jorgenson</a:t>
            </a:r>
          </a:p>
          <a:p>
            <a:pPr lvl="1"/>
            <a:r>
              <a:rPr lang="en-US" dirty="0"/>
              <a:t>Extra DUPS favor McSally</a:t>
            </a:r>
          </a:p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5BC7C4-8208-4BDB-BB11-85680B5520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553200"/>
            <a:ext cx="12192000" cy="2286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000" dirty="0"/>
              <a:t>© Copyright 2021  -  Cyber Ninjas -  All Rights Reserved  -  Slide </a:t>
            </a:r>
            <a:fld id="{61419AA3-A83A-4C9B-80B0-1B99D4CE9AEC}" type="slidenum">
              <a:rPr lang="en-US" sz="1000" smtClean="0"/>
              <a:pPr>
                <a:lnSpc>
                  <a:spcPct val="90000"/>
                </a:lnSpc>
                <a:spcAft>
                  <a:spcPts val="600"/>
                </a:spcAft>
              </a:pPr>
              <a:t>17</a:t>
            </a:fld>
            <a:endParaRPr lang="en-US" sz="1000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54ECF650-710F-4F00-9734-95245FFC83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1187071"/>
              </p:ext>
            </p:extLst>
          </p:nvPr>
        </p:nvGraphicFramePr>
        <p:xfrm>
          <a:off x="5578474" y="1905000"/>
          <a:ext cx="5905501" cy="1092583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050926">
                  <a:extLst>
                    <a:ext uri="{9D8B030D-6E8A-4147-A177-3AD203B41FA5}">
                      <a16:colId xmlns:a16="http://schemas.microsoft.com/office/drawing/2014/main" val="3728274323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55913211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325408388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1245646535"/>
                    </a:ext>
                  </a:extLst>
                </a:gridCol>
                <a:gridCol w="1120775">
                  <a:extLst>
                    <a:ext uri="{9D8B030D-6E8A-4147-A177-3AD203B41FA5}">
                      <a16:colId xmlns:a16="http://schemas.microsoft.com/office/drawing/2014/main" val="182446276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Description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Damaged Sent to Duplication (DSD)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Duplicate Ballots (DUP)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Expected % To Candidate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% Difference To Candidate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8809615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Trump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995,404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996,896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48%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58%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2689123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Biden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1,040,873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1,041,733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50%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33%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973678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Jorgenson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31,501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31,580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2%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3%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14434632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2C5527A4-3315-4218-BF31-E55E26BA65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1465772"/>
              </p:ext>
            </p:extLst>
          </p:nvPr>
        </p:nvGraphicFramePr>
        <p:xfrm>
          <a:off x="5562600" y="3276600"/>
          <a:ext cx="5905502" cy="875984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066800">
                  <a:extLst>
                    <a:ext uri="{9D8B030D-6E8A-4147-A177-3AD203B41FA5}">
                      <a16:colId xmlns:a16="http://schemas.microsoft.com/office/drawing/2014/main" val="3439392340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268312134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1049804173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1840256718"/>
                    </a:ext>
                  </a:extLst>
                </a:gridCol>
                <a:gridCol w="1104902">
                  <a:extLst>
                    <a:ext uri="{9D8B030D-6E8A-4147-A177-3AD203B41FA5}">
                      <a16:colId xmlns:a16="http://schemas.microsoft.com/office/drawing/2014/main" val="215100451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Description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Damaged Sent to Duplication (DSD)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Duplicate Ballots (DUP)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Expected % To Candidate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% Difference To Candidate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5064211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McSally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983,662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985,100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47%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55%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9651402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Kelly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1,064,336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1,065,266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51%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36%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371602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43267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12B8C-F8AE-479A-9A23-4DA1DC4031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Tally Results – (Based on DSD)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D66BEA-1A56-4A08-A3E9-8739ABF428F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Ballots &amp; Tallying – MC Forensic Audit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5BC7C4-8208-4BDB-BB11-85680B5520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© Copyright 2021  -  Cyber Ninjas -  All Rights Reserved  -  Slide </a:t>
            </a:r>
            <a:fld id="{61419AA3-A83A-4C9B-80B0-1B99D4CE9AEC}" type="slidenum">
              <a:rPr lang="en-US" smtClean="0"/>
              <a:pPr/>
              <a:t>18</a:t>
            </a:fld>
            <a:endParaRPr lang="en-US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B8F2F7F9-E95A-4BDD-82A0-EAB0BFFDD4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8378743"/>
              </p:ext>
            </p:extLst>
          </p:nvPr>
        </p:nvGraphicFramePr>
        <p:xfrm>
          <a:off x="762000" y="2362200"/>
          <a:ext cx="10515600" cy="2648333"/>
        </p:xfrm>
        <a:graphic>
          <a:graphicData uri="http://schemas.openxmlformats.org/drawingml/2006/table">
            <a:tbl>
              <a:tblPr firstRow="1" firstCol="1" bandRow="1">
                <a:tableStyleId>{616DA210-FB5B-4158-B5E0-FEB733F419BA}</a:tableStyleId>
              </a:tblPr>
              <a:tblGrid>
                <a:gridCol w="2514600">
                  <a:extLst>
                    <a:ext uri="{9D8B030D-6E8A-4147-A177-3AD203B41FA5}">
                      <a16:colId xmlns:a16="http://schemas.microsoft.com/office/drawing/2014/main" val="3513148545"/>
                    </a:ext>
                  </a:extLst>
                </a:gridCol>
                <a:gridCol w="1691640">
                  <a:extLst>
                    <a:ext uri="{9D8B030D-6E8A-4147-A177-3AD203B41FA5}">
                      <a16:colId xmlns:a16="http://schemas.microsoft.com/office/drawing/2014/main" val="3509197220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499512871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3775415594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220959884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 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McSally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Kelly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Write In / Over / Under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Total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165146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Maricopa County Forensic Audit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983,662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1,064,336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40,398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2,088,396</a:t>
                      </a:r>
                      <a:r>
                        <a:rPr lang="en-US" sz="1600" dirty="0">
                          <a:effectLst/>
                        </a:rPr>
                        <a:t>*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9769129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Official Maricopa County Canvass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984,203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1,064,396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40,964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2,089,563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5288624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DELTA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(541)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(60)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(566)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(1,167)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282970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20064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12B8C-F8AE-479A-9A23-4DA1DC4031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Tally Results – (Based on DSD)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D66BEA-1A56-4A08-A3E9-8739ABF428F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Ballots &amp; Tallying – MC Forensic Audit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5BC7C4-8208-4BDB-BB11-85680B5520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© Copyright 2021  -  Cyber Ninjas -  All Rights Reserved  -  Slide </a:t>
            </a:r>
            <a:fld id="{61419AA3-A83A-4C9B-80B0-1B99D4CE9AEC}" type="slidenum">
              <a:rPr lang="en-US" smtClean="0"/>
              <a:pPr/>
              <a:t>19</a:t>
            </a:fld>
            <a:endParaRPr lang="en-US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7F4ECCD1-1E37-4DA2-9328-C2053A3E38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7652189"/>
              </p:ext>
            </p:extLst>
          </p:nvPr>
        </p:nvGraphicFramePr>
        <p:xfrm>
          <a:off x="762000" y="2286000"/>
          <a:ext cx="10515600" cy="2648333"/>
        </p:xfrm>
        <a:graphic>
          <a:graphicData uri="http://schemas.openxmlformats.org/drawingml/2006/table">
            <a:tbl>
              <a:tblPr firstRow="1" firstCol="1" bandRow="1">
                <a:tableStyleId>{616DA210-FB5B-4158-B5E0-FEB733F419BA}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4106426122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122904114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3953194432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321300107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624294765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47749984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 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Trump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Biden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Jorgenson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Write In / Over / Under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Total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5675772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Maricopa County Forensic Audit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995,404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1,040,873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31,501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20,791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2,088,569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534684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Official Maricopa County Canvass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995,665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1,040,774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31,705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21,419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2,089,563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1450499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DELTA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(261)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99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(204)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(628)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(994)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52453776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95AA94F1-BF1C-4DD5-AD27-8C579CBD5132}"/>
              </a:ext>
            </a:extLst>
          </p:cNvPr>
          <p:cNvSpPr txBox="1"/>
          <p:nvPr/>
        </p:nvSpPr>
        <p:spPr>
          <a:xfrm>
            <a:off x="533400" y="6096000"/>
            <a:ext cx="11125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* Slight difference in Presidential &amp; Senate ballot totals are due to small differences in hand counts across 2.1M ballots</a:t>
            </a:r>
          </a:p>
        </p:txBody>
      </p:sp>
    </p:spTree>
    <p:extLst>
      <p:ext uri="{BB962C8B-B14F-4D97-AF65-F5344CB8AC3E}">
        <p14:creationId xmlns:p14="http://schemas.microsoft.com/office/powerpoint/2010/main" val="1861379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</p:spTree>
    <p:extLst>
      <p:ext uri="{BB962C8B-B14F-4D97-AF65-F5344CB8AC3E}">
        <p14:creationId xmlns:p14="http://schemas.microsoft.com/office/powerpoint/2010/main" val="5105757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D66BEA-1A56-4A08-A3E9-8739ABF428F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429000" y="304800"/>
            <a:ext cx="8305800" cy="604434"/>
          </a:xfrm>
        </p:spPr>
        <p:txBody>
          <a:bodyPr>
            <a:normAutofit/>
          </a:bodyPr>
          <a:lstStyle/>
          <a:p>
            <a:r>
              <a:rPr lang="en-US" sz="3700" dirty="0"/>
              <a:t>Ballots &amp; Tallying – MC Forensic Audit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6612B8C-F8AE-479A-9A23-4DA1DC4031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447800"/>
            <a:ext cx="10820400" cy="685800"/>
          </a:xfrm>
        </p:spPr>
        <p:txBody>
          <a:bodyPr>
            <a:normAutofit/>
          </a:bodyPr>
          <a:lstStyle/>
          <a:p>
            <a:r>
              <a:rPr lang="en-US" dirty="0"/>
              <a:t>Findings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3B0A02-E2DE-4235-B74B-F2427606CFE1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09600" y="2159000"/>
            <a:ext cx="8991600" cy="4038600"/>
          </a:xfrm>
        </p:spPr>
        <p:txBody>
          <a:bodyPr>
            <a:normAutofit/>
          </a:bodyPr>
          <a:lstStyle/>
          <a:p>
            <a:r>
              <a:rPr lang="en-US" dirty="0"/>
              <a:t>At least a batch of 50 ballots was run through the tabulators twice.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5BC7C4-8208-4BDB-BB11-85680B5520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553200"/>
            <a:ext cx="12192000" cy="2286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000" dirty="0"/>
              <a:t>© Copyright 2021  -  Cyber Ninjas -  All Rights Reserved  -  Slide </a:t>
            </a:r>
            <a:fld id="{61419AA3-A83A-4C9B-80B0-1B99D4CE9AEC}" type="slidenum">
              <a:rPr lang="en-US" sz="1000" smtClean="0"/>
              <a:pPr>
                <a:lnSpc>
                  <a:spcPct val="90000"/>
                </a:lnSpc>
                <a:spcAft>
                  <a:spcPts val="600"/>
                </a:spcAft>
              </a:pPr>
              <a:t>20</a:t>
            </a:fld>
            <a:endParaRPr lang="en-US" sz="10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AD27636-6FDC-4A2A-964F-86B6587760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8700" y="2817878"/>
            <a:ext cx="5467350" cy="355752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CB956AF-4A1C-494E-86D5-5B22BDFC17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9942" y="2817878"/>
            <a:ext cx="5077556" cy="3528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146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D66BEA-1A56-4A08-A3E9-8739ABF428F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429000" y="304800"/>
            <a:ext cx="8305800" cy="604434"/>
          </a:xfrm>
        </p:spPr>
        <p:txBody>
          <a:bodyPr>
            <a:normAutofit/>
          </a:bodyPr>
          <a:lstStyle/>
          <a:p>
            <a:r>
              <a:rPr lang="en-US" sz="3700" dirty="0"/>
              <a:t>Ballots &amp; Tallying – MC Forensic Audit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6612B8C-F8AE-479A-9A23-4DA1DC4031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447800"/>
            <a:ext cx="10820400" cy="685800"/>
          </a:xfrm>
        </p:spPr>
        <p:txBody>
          <a:bodyPr>
            <a:normAutofit/>
          </a:bodyPr>
          <a:lstStyle/>
          <a:p>
            <a:r>
              <a:rPr lang="en-US" dirty="0"/>
              <a:t>Findings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3B0A02-E2DE-4235-B74B-F2427606CFE1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09600" y="2159000"/>
            <a:ext cx="7010400" cy="4038600"/>
          </a:xfrm>
        </p:spPr>
        <p:txBody>
          <a:bodyPr>
            <a:normAutofit/>
          </a:bodyPr>
          <a:lstStyle/>
          <a:p>
            <a:r>
              <a:rPr lang="en-US" dirty="0"/>
              <a:t>Several UOCAVA ballots have been double-counted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5BC7C4-8208-4BDB-BB11-85680B5520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553200"/>
            <a:ext cx="12192000" cy="2286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000" dirty="0"/>
              <a:t>© Copyright 2021  -  Cyber Ninjas -  All Rights Reserved  -  Slide </a:t>
            </a:r>
            <a:fld id="{61419AA3-A83A-4C9B-80B0-1B99D4CE9AEC}" type="slidenum">
              <a:rPr lang="en-US" sz="1000" smtClean="0"/>
              <a:pPr>
                <a:lnSpc>
                  <a:spcPct val="90000"/>
                </a:lnSpc>
                <a:spcAft>
                  <a:spcPts val="600"/>
                </a:spcAft>
              </a:pPr>
              <a:t>21</a:t>
            </a:fld>
            <a:endParaRPr lang="en-US" sz="10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4038628-617D-498A-990E-BAE66FC2E5F0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580032" y="2764799"/>
            <a:ext cx="3698067" cy="3446929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039493D-0FD5-4A11-B9CE-76AF21ECF3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" y="2530934"/>
            <a:ext cx="3250256" cy="3806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745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Official Results</a:t>
            </a:r>
          </a:p>
        </p:txBody>
      </p:sp>
    </p:spTree>
    <p:extLst>
      <p:ext uri="{BB962C8B-B14F-4D97-AF65-F5344CB8AC3E}">
        <p14:creationId xmlns:p14="http://schemas.microsoft.com/office/powerpoint/2010/main" val="41936461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12B8C-F8AE-479A-9A23-4DA1DC4031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Official Results - 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3B0A02-E2DE-4235-B74B-F2427606CF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133595"/>
            <a:ext cx="10744200" cy="4038600"/>
          </a:xfrm>
        </p:spPr>
        <p:txBody>
          <a:bodyPr/>
          <a:lstStyle/>
          <a:p>
            <a:r>
              <a:rPr lang="en-US" dirty="0"/>
              <a:t>Official Canvass – Tallies of the ballots cast</a:t>
            </a:r>
          </a:p>
          <a:p>
            <a:pPr lvl="1"/>
            <a:r>
              <a:rPr lang="en-US" dirty="0"/>
              <a:t>Per candidate, per precinct, provisional, etc. </a:t>
            </a:r>
          </a:p>
          <a:p>
            <a:r>
              <a:rPr lang="en-US" dirty="0"/>
              <a:t>VM55 Final Voted File – A list of all the people who cast a ballot in the election</a:t>
            </a:r>
          </a:p>
          <a:p>
            <a:pPr lvl="1"/>
            <a:r>
              <a:rPr lang="en-US" dirty="0"/>
              <a:t>Indicates method of voting and other details</a:t>
            </a:r>
          </a:p>
          <a:p>
            <a:r>
              <a:rPr lang="en-US" dirty="0"/>
              <a:t>VM34 Full Voter File – A list of all people eligible to vote</a:t>
            </a:r>
          </a:p>
          <a:p>
            <a:pPr lvl="1"/>
            <a:r>
              <a:rPr lang="en-US" dirty="0"/>
              <a:t>Released on a monthly basis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D66BEA-1A56-4A08-A3E9-8739ABF428F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Official Results – MC Forensic Audit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5BC7C4-8208-4BDB-BB11-85680B5520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© Copyright 2021  -  Cyber Ninjas -  All Rights Reserved  -  Slide </a:t>
            </a:r>
            <a:fld id="{61419AA3-A83A-4C9B-80B0-1B99D4CE9AEC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6235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12B8C-F8AE-479A-9A23-4DA1DC4031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3B0A02-E2DE-4235-B74B-F2427606CF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133595"/>
            <a:ext cx="10744200" cy="4038600"/>
          </a:xfrm>
        </p:spPr>
        <p:txBody>
          <a:bodyPr/>
          <a:lstStyle/>
          <a:p>
            <a:r>
              <a:rPr lang="en-US" dirty="0"/>
              <a:t>EV32 Early Voting Sents – A list of all the ballots mailed out</a:t>
            </a:r>
          </a:p>
          <a:p>
            <a:pPr lvl="1"/>
            <a:r>
              <a:rPr lang="en-US" dirty="0"/>
              <a:t>Includes the date mailed, the address mailed to, the ballot type, etc.</a:t>
            </a:r>
          </a:p>
          <a:p>
            <a:r>
              <a:rPr lang="en-US" dirty="0"/>
              <a:t>EV33 Early Voting Returns – A list of all the ballots received for Early Voting</a:t>
            </a:r>
          </a:p>
          <a:p>
            <a:pPr lvl="1"/>
            <a:r>
              <a:rPr lang="en-US" dirty="0"/>
              <a:t>Includes the date returned and the method (Mail-in or in Person)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D66BEA-1A56-4A08-A3E9-8739ABF428F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Official Results – MC Forensic Audit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5BC7C4-8208-4BDB-BB11-85680B5520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© Copyright 2021  -  Cyber Ninjas -  All Rights Reserved  -  Slide </a:t>
            </a:r>
            <a:fld id="{61419AA3-A83A-4C9B-80B0-1B99D4CE9AEC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9133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12B8C-F8AE-479A-9A23-4DA1DC4031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Election System Balance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3B0A02-E2DE-4235-B74B-F2427606CF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133595"/>
            <a:ext cx="4419600" cy="3581405"/>
          </a:xfrm>
        </p:spPr>
        <p:txBody>
          <a:bodyPr/>
          <a:lstStyle/>
          <a:p>
            <a:r>
              <a:rPr lang="en-US" sz="2200" dirty="0"/>
              <a:t>If the following situation happened</a:t>
            </a:r>
          </a:p>
          <a:p>
            <a:pPr lvl="1"/>
            <a:r>
              <a:rPr lang="en-US" sz="2000" dirty="0"/>
              <a:t>10 people mailed in a ballot</a:t>
            </a:r>
          </a:p>
          <a:p>
            <a:pPr lvl="1"/>
            <a:r>
              <a:rPr lang="en-US" sz="2000" dirty="0"/>
              <a:t>10 people voted early in person</a:t>
            </a:r>
          </a:p>
          <a:p>
            <a:pPr lvl="1"/>
            <a:r>
              <a:rPr lang="en-US" sz="2000" dirty="0"/>
              <a:t>10 people voted on election day in person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D66BEA-1A56-4A08-A3E9-8739ABF428F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Official Results – MC Forensic Audit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5BC7C4-8208-4BDB-BB11-85680B5520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© Copyright 2021  -  Cyber Ninjas -  All Rights Reserved  -  Slide </a:t>
            </a:r>
            <a:fld id="{61419AA3-A83A-4C9B-80B0-1B99D4CE9AEC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8F8CED0-932A-4B17-9D6A-7DDDCB6AD027}"/>
              </a:ext>
            </a:extLst>
          </p:cNvPr>
          <p:cNvSpPr txBox="1">
            <a:spLocks/>
          </p:cNvSpPr>
          <p:nvPr/>
        </p:nvSpPr>
        <p:spPr>
          <a:xfrm>
            <a:off x="5181600" y="2133600"/>
            <a:ext cx="6477000" cy="36576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087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317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060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/>
              <a:t>You would expect</a:t>
            </a:r>
          </a:p>
          <a:p>
            <a:pPr lvl="1"/>
            <a:r>
              <a:rPr lang="en-US" sz="2000" dirty="0"/>
              <a:t>The Official Canvas has a total of 30 votes across all the candidates / precincts etc.</a:t>
            </a:r>
          </a:p>
          <a:p>
            <a:pPr lvl="1"/>
            <a:r>
              <a:rPr lang="en-US" sz="2000" dirty="0"/>
              <a:t>The VM55 should show a list of 30 people:</a:t>
            </a:r>
          </a:p>
          <a:p>
            <a:pPr lvl="2"/>
            <a:r>
              <a:rPr lang="en-US" sz="1800" dirty="0"/>
              <a:t>10 people who voted via mail-in</a:t>
            </a:r>
          </a:p>
          <a:p>
            <a:pPr lvl="2"/>
            <a:r>
              <a:rPr lang="en-US" sz="1800" dirty="0"/>
              <a:t>10 via Early Voting in Person</a:t>
            </a:r>
          </a:p>
          <a:p>
            <a:pPr lvl="2"/>
            <a:r>
              <a:rPr lang="en-US" sz="1800" dirty="0"/>
              <a:t>10 via Election Day in person</a:t>
            </a:r>
          </a:p>
          <a:p>
            <a:pPr lvl="1"/>
            <a:r>
              <a:rPr lang="en-US" sz="2000" dirty="0"/>
              <a:t>EV32 Sents would show 10 ballots mailed</a:t>
            </a:r>
          </a:p>
          <a:p>
            <a:pPr lvl="1"/>
            <a:r>
              <a:rPr lang="en-US" sz="2000" dirty="0"/>
              <a:t>EV33 Returns would show 10 mail-in ballots received, and 10 mail-in ballots for EV In Person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0DAFE69-3012-4703-A75C-C1A2821CC465}"/>
              </a:ext>
            </a:extLst>
          </p:cNvPr>
          <p:cNvSpPr txBox="1"/>
          <p:nvPr/>
        </p:nvSpPr>
        <p:spPr>
          <a:xfrm>
            <a:off x="533400" y="5943600"/>
            <a:ext cx="11125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/>
              <a:t>None of these system balance.</a:t>
            </a:r>
          </a:p>
        </p:txBody>
      </p:sp>
    </p:spTree>
    <p:extLst>
      <p:ext uri="{BB962C8B-B14F-4D97-AF65-F5344CB8AC3E}">
        <p14:creationId xmlns:p14="http://schemas.microsoft.com/office/powerpoint/2010/main" val="4117885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6" grpId="0" uiExpand="1" build="p" bldLvl="3"/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D66BEA-1A56-4A08-A3E9-8739ABF428F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429000" y="304800"/>
            <a:ext cx="8305800" cy="604434"/>
          </a:xfrm>
        </p:spPr>
        <p:txBody>
          <a:bodyPr>
            <a:normAutofit/>
          </a:bodyPr>
          <a:lstStyle/>
          <a:p>
            <a:r>
              <a:rPr lang="en-US" sz="3700" dirty="0"/>
              <a:t>Official Results – MC Forensic Audit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6612B8C-F8AE-479A-9A23-4DA1DC4031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447800"/>
            <a:ext cx="10820400" cy="685800"/>
          </a:xfrm>
        </p:spPr>
        <p:txBody>
          <a:bodyPr>
            <a:normAutofit/>
          </a:bodyPr>
          <a:lstStyle/>
          <a:p>
            <a:r>
              <a:rPr lang="en-US" dirty="0"/>
              <a:t>Findings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3B0A02-E2DE-4235-B74B-F2427606CFE1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09600" y="2159000"/>
            <a:ext cx="11125200" cy="4038600"/>
          </a:xfrm>
        </p:spPr>
        <p:txBody>
          <a:bodyPr>
            <a:normAutofit/>
          </a:bodyPr>
          <a:lstStyle/>
          <a:p>
            <a:r>
              <a:rPr lang="en-US" dirty="0"/>
              <a:t>Official Canvass has 3,432 more ballots cast than the list of people who show as having cast a vote (VM55)</a:t>
            </a:r>
          </a:p>
          <a:p>
            <a:r>
              <a:rPr lang="en-US" dirty="0"/>
              <a:t>9,041 mail-in voters show returning more ballots (EV33) than they were sent (EV32).</a:t>
            </a:r>
          </a:p>
          <a:p>
            <a:r>
              <a:rPr lang="en-US" dirty="0"/>
              <a:t>277 Precincts show in the Official Canvass as having more ballots cast than people who showed up to vote (VM55) for a total of 1,551 excess votes.</a:t>
            </a:r>
          </a:p>
          <a:p>
            <a:r>
              <a:rPr lang="en-US" dirty="0"/>
              <a:t>There are 2,472 ballots shown in EV33 that don’t have corresponding entries in the VM55, and only 2,042 ballots show as rejected in the Official Canvas for a discrepancy of 430.</a:t>
            </a:r>
          </a:p>
          <a:p>
            <a:r>
              <a:rPr lang="en-US" dirty="0"/>
              <a:t>397 mail-in ballots show as received (EV33) that never show as sent (EV32).</a:t>
            </a:r>
          </a:p>
          <a:p>
            <a:r>
              <a:rPr lang="en-US" dirty="0"/>
              <a:t>255,326 Early Votes show in the VM55 that do not have a corresponding EV33 entry.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5BC7C4-8208-4BDB-BB11-85680B5520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553200"/>
            <a:ext cx="12192000" cy="2286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000" dirty="0"/>
              <a:t>© Copyright 2021  -  Cyber Ninjas -  All Rights Reserved  -  Slide </a:t>
            </a:r>
            <a:fld id="{61419AA3-A83A-4C9B-80B0-1B99D4CE9AEC}" type="slidenum">
              <a:rPr lang="en-US" sz="1000" smtClean="0"/>
              <a:pPr>
                <a:lnSpc>
                  <a:spcPct val="90000"/>
                </a:lnSpc>
                <a:spcAft>
                  <a:spcPts val="600"/>
                </a:spcAft>
              </a:pPr>
              <a:t>26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784806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Voters Who Moved</a:t>
            </a:r>
          </a:p>
        </p:txBody>
      </p:sp>
    </p:spTree>
    <p:extLst>
      <p:ext uri="{BB962C8B-B14F-4D97-AF65-F5344CB8AC3E}">
        <p14:creationId xmlns:p14="http://schemas.microsoft.com/office/powerpoint/2010/main" val="9803748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12B8C-F8AE-479A-9A23-4DA1DC4031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Moving - 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3B0A02-E2DE-4235-B74B-F2427606CF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133595"/>
            <a:ext cx="10744200" cy="4038600"/>
          </a:xfrm>
        </p:spPr>
        <p:txBody>
          <a:bodyPr/>
          <a:lstStyle/>
          <a:p>
            <a:r>
              <a:rPr lang="en-US" dirty="0"/>
              <a:t>Individuals who voted were compared against a commercial database called Melissa to see who moved before the October 5</a:t>
            </a:r>
            <a:r>
              <a:rPr lang="en-US" baseline="30000" dirty="0"/>
              <a:t>th</a:t>
            </a:r>
            <a:r>
              <a:rPr lang="en-US" dirty="0"/>
              <a:t> cutoff.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Melissa Personator</a:t>
            </a:r>
          </a:p>
          <a:p>
            <a:pPr lvl="1"/>
            <a:r>
              <a:rPr lang="en-US" dirty="0"/>
              <a:t>Checks addresses associated with a user</a:t>
            </a:r>
          </a:p>
          <a:p>
            <a:pPr lvl="1"/>
            <a:r>
              <a:rPr lang="en-US" dirty="0"/>
              <a:t>Shows prior and current addresses</a:t>
            </a:r>
          </a:p>
          <a:p>
            <a:pPr lvl="1"/>
            <a:r>
              <a:rPr lang="en-US" dirty="0"/>
              <a:t>Tracks moves and move dates</a:t>
            </a:r>
          </a:p>
          <a:p>
            <a:pPr lvl="1"/>
            <a:r>
              <a:rPr lang="en-US" dirty="0"/>
              <a:t>Tracks date-of-birth and death dates</a:t>
            </a:r>
          </a:p>
          <a:p>
            <a:pPr lvl="1"/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D66BEA-1A56-4A08-A3E9-8739ABF428F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Moving– MC Forensic Audit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5BC7C4-8208-4BDB-BB11-85680B5520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© Copyright 2021  -  Cyber Ninjas -  All Rights Reserved  -  Slide </a:t>
            </a:r>
            <a:fld id="{61419AA3-A83A-4C9B-80B0-1B99D4CE9AEC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0120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D66BEA-1A56-4A08-A3E9-8739ABF428F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429000" y="304800"/>
            <a:ext cx="8305800" cy="604434"/>
          </a:xfrm>
        </p:spPr>
        <p:txBody>
          <a:bodyPr>
            <a:normAutofit/>
          </a:bodyPr>
          <a:lstStyle/>
          <a:p>
            <a:r>
              <a:rPr lang="en-US" sz="3700" dirty="0"/>
              <a:t>Moving – MC Forensic Audit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6612B8C-F8AE-479A-9A23-4DA1DC4031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447800"/>
            <a:ext cx="10820400" cy="685800"/>
          </a:xfrm>
        </p:spPr>
        <p:txBody>
          <a:bodyPr>
            <a:normAutofit/>
          </a:bodyPr>
          <a:lstStyle/>
          <a:p>
            <a:r>
              <a:rPr lang="en-US" dirty="0"/>
              <a:t>Findings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3B0A02-E2DE-4235-B74B-F2427606CFE1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09600" y="2159000"/>
            <a:ext cx="11125200" cy="4038600"/>
          </a:xfrm>
        </p:spPr>
        <p:txBody>
          <a:bodyPr>
            <a:normAutofit/>
          </a:bodyPr>
          <a:lstStyle/>
          <a:p>
            <a:r>
              <a:rPr lang="en-US" dirty="0"/>
              <a:t>23,344 voters voted via mail-in ballot even though they show in Melissa as having moved, and no one with the same last name shows as living at the address.</a:t>
            </a:r>
          </a:p>
          <a:p>
            <a:r>
              <a:rPr lang="en-US" dirty="0"/>
              <a:t>2,382 voters voted in-person even though they show in Melissa as having moved out of Maricopa County.</a:t>
            </a:r>
          </a:p>
          <a:p>
            <a:r>
              <a:rPr lang="en-US" dirty="0"/>
              <a:t>2,081 voters moved out-of-state during the 29 days before the election and were given a full ballot instead of a presidential-only ballot.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5BC7C4-8208-4BDB-BB11-85680B5520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553200"/>
            <a:ext cx="12192000" cy="2286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000" dirty="0"/>
              <a:t>© Copyright 2021  -  Cyber Ninjas -  All Rights Reserved  -  Slide </a:t>
            </a:r>
            <a:fld id="{61419AA3-A83A-4C9B-80B0-1B99D4CE9AEC}" type="slidenum">
              <a:rPr lang="en-US" sz="1000" smtClean="0"/>
              <a:pPr>
                <a:lnSpc>
                  <a:spcPct val="90000"/>
                </a:lnSpc>
                <a:spcAft>
                  <a:spcPts val="600"/>
                </a:spcAft>
              </a:pPr>
              <a:t>29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130075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A picture containing worktable&#10;&#10;Description automatically generated">
            <a:extLst>
              <a:ext uri="{FF2B5EF4-FFF2-40B4-BE49-F238E27FC236}">
                <a16:creationId xmlns:a16="http://schemas.microsoft.com/office/drawing/2014/main" id="{8BC6CC44-B8E4-4A14-8614-C3F7B73928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244600"/>
            <a:ext cx="10591800" cy="5204877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2C4770-6C22-4B6E-BFD0-9E56D5C3993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Introduction – MC Forensic Audit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5F5EFE-64B9-476E-8E74-D8F3DA2CAA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© Copyright 2021  -  Cyber Ninjas -  All Rights Reserved  -  Slide </a:t>
            </a:r>
            <a:fld id="{61419AA3-A83A-4C9B-80B0-1B99D4CE9AEC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38448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Voter Rolls</a:t>
            </a:r>
          </a:p>
        </p:txBody>
      </p:sp>
    </p:spTree>
    <p:extLst>
      <p:ext uri="{BB962C8B-B14F-4D97-AF65-F5344CB8AC3E}">
        <p14:creationId xmlns:p14="http://schemas.microsoft.com/office/powerpoint/2010/main" val="955945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12B8C-F8AE-479A-9A23-4DA1DC4031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Voter Rolls - 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3B0A02-E2DE-4235-B74B-F2427606CF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133595"/>
            <a:ext cx="5257800" cy="4038600"/>
          </a:xfrm>
        </p:spPr>
        <p:txBody>
          <a:bodyPr/>
          <a:lstStyle/>
          <a:p>
            <a:r>
              <a:rPr lang="en-US" dirty="0"/>
              <a:t>Registration dates do not generally change unless to correct a mistake.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D66BEA-1A56-4A08-A3E9-8739ABF428F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Official Results – MC Forensic Audit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5BC7C4-8208-4BDB-BB11-85680B5520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© Copyright 2021  -  Cyber Ninjas -  All Rights Reserved  -  Slide </a:t>
            </a:r>
            <a:fld id="{61419AA3-A83A-4C9B-80B0-1B99D4CE9AEC}" type="slidenum">
              <a:rPr lang="en-US" smtClean="0"/>
              <a:pPr/>
              <a:t>31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BB7D531-453A-4D6F-91BB-A46884B0F7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2971800"/>
            <a:ext cx="8181975" cy="3152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260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12B8C-F8AE-479A-9A23-4DA1DC4031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Voter Rolls - 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3B0A02-E2DE-4235-B74B-F2427606CF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133595"/>
            <a:ext cx="9982200" cy="4038600"/>
          </a:xfrm>
        </p:spPr>
        <p:txBody>
          <a:bodyPr/>
          <a:lstStyle/>
          <a:p>
            <a:r>
              <a:rPr lang="en-US" dirty="0"/>
              <a:t>AFFSEQ is a unique number found in the voter roll system that is associated with a single transaction to a single user. </a:t>
            </a:r>
          </a:p>
          <a:p>
            <a:pPr lvl="1"/>
            <a:r>
              <a:rPr lang="en-US" dirty="0"/>
              <a:t>That change transaction has an image  to go along with it to reference the document that authorized the change.</a:t>
            </a:r>
          </a:p>
          <a:p>
            <a:pPr lvl="1"/>
            <a:r>
              <a:rPr lang="en-US" dirty="0"/>
              <a:t>AFFSEQ’s should be unique and only happen once and definitely shouldn’t be shared by users.</a:t>
            </a:r>
          </a:p>
          <a:p>
            <a:r>
              <a:rPr lang="en-US" dirty="0"/>
              <a:t>A.R.S. 16-152 requires that complete names be used.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D66BEA-1A56-4A08-A3E9-8739ABF428F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Official Results – MC Forensic Audit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5BC7C4-8208-4BDB-BB11-85680B5520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© Copyright 2021  -  Cyber Ninjas -  All Rights Reserved  -  Slide </a:t>
            </a:r>
            <a:fld id="{61419AA3-A83A-4C9B-80B0-1B99D4CE9AEC}" type="slidenum">
              <a:rPr lang="en-US" smtClean="0"/>
              <a:pPr/>
              <a:t>32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58480CC-76F5-4E3E-B4ED-48E512A02E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200" y="4495800"/>
            <a:ext cx="7324725" cy="153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881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D66BEA-1A56-4A08-A3E9-8739ABF428F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429000" y="304800"/>
            <a:ext cx="8305800" cy="604434"/>
          </a:xfrm>
        </p:spPr>
        <p:txBody>
          <a:bodyPr>
            <a:normAutofit/>
          </a:bodyPr>
          <a:lstStyle/>
          <a:p>
            <a:r>
              <a:rPr lang="en-US" sz="3700" dirty="0"/>
              <a:t>Ballots &amp; Tallying – MC Forensic Audit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6612B8C-F8AE-479A-9A23-4DA1DC4031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447800"/>
            <a:ext cx="10820400" cy="685800"/>
          </a:xfrm>
        </p:spPr>
        <p:txBody>
          <a:bodyPr>
            <a:normAutofit/>
          </a:bodyPr>
          <a:lstStyle/>
          <a:p>
            <a:r>
              <a:rPr lang="en-US" dirty="0"/>
              <a:t>Findings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3B0A02-E2DE-4235-B74B-F2427606CFE1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09600" y="2159000"/>
            <a:ext cx="6629400" cy="4038600"/>
          </a:xfrm>
        </p:spPr>
        <p:txBody>
          <a:bodyPr>
            <a:normAutofit/>
          </a:bodyPr>
          <a:lstStyle/>
          <a:p>
            <a:r>
              <a:rPr lang="en-US" dirty="0"/>
              <a:t>Potentially as many as 5,047 individuals who voted in more than one county for up to 5,295 votes.</a:t>
            </a:r>
          </a:p>
          <a:p>
            <a:r>
              <a:rPr lang="en-US" dirty="0"/>
              <a:t>393 voters with incomplete names voted in the election.</a:t>
            </a:r>
          </a:p>
          <a:p>
            <a:r>
              <a:rPr lang="en-US" dirty="0"/>
              <a:t>198 individuals registered after the October 15</a:t>
            </a:r>
            <a:r>
              <a:rPr lang="en-US" baseline="30000" dirty="0"/>
              <a:t>th</a:t>
            </a:r>
            <a:r>
              <a:rPr lang="en-US" dirty="0"/>
              <a:t> cutoff and voted in the election.</a:t>
            </a:r>
          </a:p>
          <a:p>
            <a:r>
              <a:rPr lang="en-US" dirty="0"/>
              <a:t>2,861 voters have shared an AFFSEQ number with another voter at some point.</a:t>
            </a:r>
          </a:p>
          <a:p>
            <a:r>
              <a:rPr lang="en-US" dirty="0"/>
              <a:t>282 potentially deceased voters voted in the election.</a:t>
            </a:r>
          </a:p>
          <a:p>
            <a:r>
              <a:rPr lang="en-US" dirty="0"/>
              <a:t>186 people potentially have duplicate voter IDs that both voted.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5BC7C4-8208-4BDB-BB11-85680B5520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553200"/>
            <a:ext cx="12192000" cy="2286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000" dirty="0"/>
              <a:t>© Copyright 2021  -  Cyber Ninjas -  All Rights Reserved  -  Slide </a:t>
            </a:r>
            <a:fld id="{61419AA3-A83A-4C9B-80B0-1B99D4CE9AEC}" type="slidenum">
              <a:rPr lang="en-US" sz="1000" smtClean="0"/>
              <a:pPr>
                <a:lnSpc>
                  <a:spcPct val="90000"/>
                </a:lnSpc>
                <a:spcAft>
                  <a:spcPts val="600"/>
                </a:spcAft>
              </a:pPr>
              <a:t>33</a:t>
            </a:fld>
            <a:endParaRPr lang="en-US" sz="1000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717E6614-AE46-4EFE-AFCA-48C70031BB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0443653"/>
              </p:ext>
            </p:extLst>
          </p:nvPr>
        </p:nvGraphicFramePr>
        <p:xfrm>
          <a:off x="7576777" y="2473405"/>
          <a:ext cx="3825875" cy="310839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111375">
                  <a:extLst>
                    <a:ext uri="{9D8B030D-6E8A-4147-A177-3AD203B41FA5}">
                      <a16:colId xmlns:a16="http://schemas.microsoft.com/office/drawing/2014/main" val="3998480852"/>
                    </a:ext>
                  </a:extLst>
                </a:gridCol>
                <a:gridCol w="1714500">
                  <a:extLst>
                    <a:ext uri="{9D8B030D-6E8A-4147-A177-3AD203B41FA5}">
                      <a16:colId xmlns:a16="http://schemas.microsoft.com/office/drawing/2014/main" val="101864293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>
                          <a:effectLst/>
                        </a:rPr>
                        <a:t>Description</a:t>
                      </a:r>
                      <a:endParaRPr lang="en-US" sz="2200" b="1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>
                          <a:effectLst/>
                        </a:rPr>
                        <a:t>Number of voters</a:t>
                      </a:r>
                      <a:endParaRPr lang="en-US" sz="2200" b="1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1015084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Last name only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15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2963143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Last name is an initial only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9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3987367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No last name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45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3046881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First name is an initial only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324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288267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Total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393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396715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98089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12B8C-F8AE-479A-9A23-4DA1DC4031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3B0A02-E2DE-4235-B74B-F2427606CF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05600" y="2209801"/>
            <a:ext cx="4953000" cy="4038600"/>
          </a:xfrm>
        </p:spPr>
        <p:txBody>
          <a:bodyPr/>
          <a:lstStyle/>
          <a:p>
            <a:r>
              <a:rPr lang="en-US" dirty="0"/>
              <a:t>2.1M ballots processed by hand</a:t>
            </a:r>
          </a:p>
          <a:p>
            <a:r>
              <a:rPr lang="en-US" dirty="0"/>
              <a:t>Over 1,500 people involved</a:t>
            </a:r>
          </a:p>
          <a:p>
            <a:r>
              <a:rPr lang="en-US" dirty="0"/>
              <a:t>Over 100,000 hours of time contributed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D66BEA-1A56-4A08-A3E9-8739ABF428F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Introduction – MC Forensic Audit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5BC7C4-8208-4BDB-BB11-85680B5520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© Copyright 2021  -  Cyber Ninjas -  All Rights Reserved  -  Slide </a:t>
            </a:r>
            <a:fld id="{61419AA3-A83A-4C9B-80B0-1B99D4CE9AEC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6" name="Content Placeholder 6" descr="A picture containing worktable&#10;&#10;Description automatically generated">
            <a:extLst>
              <a:ext uri="{FF2B5EF4-FFF2-40B4-BE49-F238E27FC236}">
                <a16:creationId xmlns:a16="http://schemas.microsoft.com/office/drawing/2014/main" id="{27499B86-886F-4873-81E4-637C21F329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00" y="2159000"/>
            <a:ext cx="5995853" cy="294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188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0A7E77-0D4B-4646-9A69-F45CF88563E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Introduction – MC Forensic Audit</a:t>
            </a:r>
          </a:p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E1A0AC-BC4E-46B7-B2D2-4F9C1686E3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© Copyright 2021  -  Cyber Ninjas -  All Rights Reserved  -  Slide </a:t>
            </a:r>
            <a:fld id="{61419AA3-A83A-4C9B-80B0-1B99D4CE9AEC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12" name="Content Placeholder 6" descr="A picture containing fence, person, outdoor&#10;&#10;Description automatically generated">
            <a:extLst>
              <a:ext uri="{FF2B5EF4-FFF2-40B4-BE49-F238E27FC236}">
                <a16:creationId xmlns:a16="http://schemas.microsoft.com/office/drawing/2014/main" id="{BBA905B5-B50E-4A89-8F46-31C62305551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224366"/>
            <a:ext cx="10439400" cy="5242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4759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 descr="A picture containing text, indoor, table, cluttered&#10;&#10;Description automatically generated">
            <a:extLst>
              <a:ext uri="{FF2B5EF4-FFF2-40B4-BE49-F238E27FC236}">
                <a16:creationId xmlns:a16="http://schemas.microsoft.com/office/drawing/2014/main" id="{2558FD95-D664-4FD0-A85C-C06A2941408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99" y="2133595"/>
            <a:ext cx="5685009" cy="297952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6612B8C-F8AE-479A-9A23-4DA1DC4031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Security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3B0A02-E2DE-4235-B74B-F2427606CF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24600" y="2133595"/>
            <a:ext cx="5105400" cy="4038600"/>
          </a:xfrm>
        </p:spPr>
        <p:txBody>
          <a:bodyPr/>
          <a:lstStyle/>
          <a:p>
            <a:r>
              <a:rPr lang="en-US" dirty="0"/>
              <a:t>The perimeter was secured at the coliseum</a:t>
            </a:r>
          </a:p>
          <a:p>
            <a:r>
              <a:rPr lang="en-US" dirty="0"/>
              <a:t>COVID checks &amp; access validation</a:t>
            </a:r>
          </a:p>
          <a:p>
            <a:r>
              <a:rPr lang="en-US" dirty="0"/>
              <a:t>Ballots &amp; election equipment were secure in corrals</a:t>
            </a:r>
          </a:p>
          <a:p>
            <a:r>
              <a:rPr lang="en-US" dirty="0"/>
              <a:t>24/7 video surveillance &amp; law enforcement guard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D66BEA-1A56-4A08-A3E9-8739ABF428F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Introduction – MC Forensic Audit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5BC7C4-8208-4BDB-BB11-85680B5520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© Copyright 2021  -  Cyber Ninjas -  All Rights Reserved  -  Slide </a:t>
            </a:r>
            <a:fld id="{61419AA3-A83A-4C9B-80B0-1B99D4CE9AEC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8" name="Content Placeholder 6" descr="A picture containing fence, person, outdoor&#10;&#10;Description automatically generated">
            <a:extLst>
              <a:ext uri="{FF2B5EF4-FFF2-40B4-BE49-F238E27FC236}">
                <a16:creationId xmlns:a16="http://schemas.microsoft.com/office/drawing/2014/main" id="{8FA8AC87-EE84-4F0C-AF75-9FE8F5D7B65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133598"/>
            <a:ext cx="5676900" cy="2850683"/>
          </a:xfrm>
          <a:prstGeom prst="rect">
            <a:avLst/>
          </a:prstGeom>
        </p:spPr>
      </p:pic>
      <p:pic>
        <p:nvPicPr>
          <p:cNvPr id="9" name="Content Placeholder 10" descr="A picture containing text, sky, car, road&#10;&#10;Description automatically generated">
            <a:extLst>
              <a:ext uri="{FF2B5EF4-FFF2-40B4-BE49-F238E27FC236}">
                <a16:creationId xmlns:a16="http://schemas.microsoft.com/office/drawing/2014/main" id="{B986A0C5-FDA5-4101-80D1-E1F8F458863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133597"/>
            <a:ext cx="5676900" cy="2986619"/>
          </a:xfrm>
          <a:prstGeom prst="rect">
            <a:avLst/>
          </a:prstGeom>
        </p:spPr>
      </p:pic>
      <p:pic>
        <p:nvPicPr>
          <p:cNvPr id="10" name="Content Placeholder 6" descr="A picture containing text, shop&#10;&#10;Description automatically generated">
            <a:extLst>
              <a:ext uri="{FF2B5EF4-FFF2-40B4-BE49-F238E27FC236}">
                <a16:creationId xmlns:a16="http://schemas.microsoft.com/office/drawing/2014/main" id="{97D1EBCF-2F0D-486A-8F62-04615631E06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133596"/>
            <a:ext cx="4495800" cy="2979528"/>
          </a:xfrm>
          <a:prstGeom prst="rect">
            <a:avLst/>
          </a:prstGeom>
          <a:noFill/>
          <a:ln w="19050">
            <a:noFill/>
          </a:ln>
        </p:spPr>
      </p:pic>
    </p:spTree>
    <p:extLst>
      <p:ext uri="{BB962C8B-B14F-4D97-AF65-F5344CB8AC3E}">
        <p14:creationId xmlns:p14="http://schemas.microsoft.com/office/powerpoint/2010/main" val="1193085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A group of people in a classroom&#10;&#10;Description automatically generated with low confidence">
            <a:extLst>
              <a:ext uri="{FF2B5EF4-FFF2-40B4-BE49-F238E27FC236}">
                <a16:creationId xmlns:a16="http://schemas.microsoft.com/office/drawing/2014/main" id="{9340D830-2A37-409D-B7B0-38CD629566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231900"/>
            <a:ext cx="9898749" cy="5212263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DD8CB3-C288-456A-81F6-0A82C65CE41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Introduction – MC Forensic Audit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1F25DF-7D54-4302-A4DD-FA099CD89B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© Copyright 2021  -  Cyber Ninjas -  All Rights Reserved  -  Slide </a:t>
            </a:r>
            <a:fld id="{61419AA3-A83A-4C9B-80B0-1B99D4CE9AEC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7160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12B8C-F8AE-479A-9A23-4DA1DC4031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Tallying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3B0A02-E2DE-4235-B74B-F2427606CF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05600" y="2209801"/>
            <a:ext cx="4953000" cy="4038600"/>
          </a:xfrm>
        </p:spPr>
        <p:txBody>
          <a:bodyPr/>
          <a:lstStyle/>
          <a:p>
            <a:r>
              <a:rPr lang="en-US" dirty="0"/>
              <a:t>All counters were Maricopa residents who voted in the last election.</a:t>
            </a:r>
          </a:p>
          <a:p>
            <a:r>
              <a:rPr lang="en-US" dirty="0"/>
              <a:t>Each person was run through a standard background check.</a:t>
            </a:r>
          </a:p>
          <a:p>
            <a:r>
              <a:rPr lang="en-US" dirty="0"/>
              <a:t>All three counters counted “blind” without any talking.</a:t>
            </a:r>
          </a:p>
          <a:p>
            <a:r>
              <a:rPr lang="en-US" dirty="0"/>
              <a:t>Roughly every ~50 ballots tallies were compared and needed to agree or be redone.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D66BEA-1A56-4A08-A3E9-8739ABF428F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Introduction – MC Forensic Audit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5BC7C4-8208-4BDB-BB11-85680B5520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© Copyright 2021  -  Cyber Ninjas -  All Rights Reserved  -  Slide </a:t>
            </a:r>
            <a:fld id="{61419AA3-A83A-4C9B-80B0-1B99D4CE9AEC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7" name="Content Placeholder 6" descr="A group of people in a classroom&#10;&#10;Description automatically generated with low confidence">
            <a:extLst>
              <a:ext uri="{FF2B5EF4-FFF2-40B4-BE49-F238E27FC236}">
                <a16:creationId xmlns:a16="http://schemas.microsoft.com/office/drawing/2014/main" id="{99D86AB1-1084-4C7A-9BC7-6161A1C6995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133599"/>
            <a:ext cx="5676900" cy="2989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243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0DAD58-8C1D-411B-B2A1-39AB189F82F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Introduction – MC Forensic Audit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B795BE-09C8-482E-A51C-84F6714CBF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© Copyright 2021  -  Cyber Ninjas -  All Rights Reserved  -  Slide </a:t>
            </a:r>
            <a:fld id="{61419AA3-A83A-4C9B-80B0-1B99D4CE9AEC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8" name="Content Placeholder 6" descr="A picture containing text, indoor&#10;&#10;Description automatically generated">
            <a:extLst>
              <a:ext uri="{FF2B5EF4-FFF2-40B4-BE49-F238E27FC236}">
                <a16:creationId xmlns:a16="http://schemas.microsoft.com/office/drawing/2014/main" id="{C8AB20B4-79FC-48A2-A282-D3435E833EE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295400"/>
            <a:ext cx="9677400" cy="5080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546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ch Computer 16x9">
  <a:themeElements>
    <a:clrScheme name="Custom 1">
      <a:dk1>
        <a:srgbClr val="000000"/>
      </a:dk1>
      <a:lt1>
        <a:sysClr val="window" lastClr="FFFFFF"/>
      </a:lt1>
      <a:dk2>
        <a:srgbClr val="4D4D4D"/>
      </a:dk2>
      <a:lt2>
        <a:srgbClr val="DDDDDD"/>
      </a:lt2>
      <a:accent1>
        <a:srgbClr val="25B2F2"/>
      </a:accent1>
      <a:accent2>
        <a:srgbClr val="F7C331"/>
      </a:accent2>
      <a:accent3>
        <a:srgbClr val="47B8C7"/>
      </a:accent3>
      <a:accent4>
        <a:srgbClr val="B074BA"/>
      </a:accent4>
      <a:accent5>
        <a:srgbClr val="F34D47"/>
      </a:accent5>
      <a:accent6>
        <a:srgbClr val="FA8F30"/>
      </a:accent6>
      <a:hlink>
        <a:srgbClr val="47B8C7"/>
      </a:hlink>
      <a:folHlink>
        <a:srgbClr val="969696"/>
      </a:folHlink>
    </a:clrScheme>
    <a:fontScheme name="Custom 2">
      <a:majorFont>
        <a:latin typeface="Orbitron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faultTemplate.potx" id="{3F3FBB20-BC0F-4174-8E51-9AB839D00D0A}" vid="{F98801B2-77FF-4A7C-ADCB-6D9982B2DAF1}"/>
    </a:ext>
  </a:extLst>
</a:theme>
</file>

<file path=ppt/theme/theme2.xml><?xml version="1.0" encoding="utf-8"?>
<a:theme xmlns:a="http://schemas.openxmlformats.org/drawingml/2006/main" name="Office Theme">
  <a:themeElements>
    <a:clrScheme name="TechComputer">
      <a:dk1>
        <a:srgbClr val="000000"/>
      </a:dk1>
      <a:lt1>
        <a:sysClr val="window" lastClr="FFFFFF"/>
      </a:lt1>
      <a:dk2>
        <a:srgbClr val="4D4D4D"/>
      </a:dk2>
      <a:lt2>
        <a:srgbClr val="DDDDDD"/>
      </a:lt2>
      <a:accent1>
        <a:srgbClr val="92D050"/>
      </a:accent1>
      <a:accent2>
        <a:srgbClr val="F7C331"/>
      </a:accent2>
      <a:accent3>
        <a:srgbClr val="47B8C7"/>
      </a:accent3>
      <a:accent4>
        <a:srgbClr val="B074BA"/>
      </a:accent4>
      <a:accent5>
        <a:srgbClr val="F34D47"/>
      </a:accent5>
      <a:accent6>
        <a:srgbClr val="FA8F30"/>
      </a:accent6>
      <a:hlink>
        <a:srgbClr val="47B8C7"/>
      </a:hlink>
      <a:folHlink>
        <a:srgbClr val="969696"/>
      </a:folHlink>
    </a:clrScheme>
    <a:fontScheme name="Consolas-Candara">
      <a:majorFont>
        <a:latin typeface="Consolas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TechComputer">
      <a:dk1>
        <a:srgbClr val="000000"/>
      </a:dk1>
      <a:lt1>
        <a:sysClr val="window" lastClr="FFFFFF"/>
      </a:lt1>
      <a:dk2>
        <a:srgbClr val="4D4D4D"/>
      </a:dk2>
      <a:lt2>
        <a:srgbClr val="DDDDDD"/>
      </a:lt2>
      <a:accent1>
        <a:srgbClr val="92D050"/>
      </a:accent1>
      <a:accent2>
        <a:srgbClr val="F7C331"/>
      </a:accent2>
      <a:accent3>
        <a:srgbClr val="47B8C7"/>
      </a:accent3>
      <a:accent4>
        <a:srgbClr val="B074BA"/>
      </a:accent4>
      <a:accent5>
        <a:srgbClr val="F34D47"/>
      </a:accent5>
      <a:accent6>
        <a:srgbClr val="FA8F30"/>
      </a:accent6>
      <a:hlink>
        <a:srgbClr val="47B8C7"/>
      </a:hlink>
      <a:folHlink>
        <a:srgbClr val="969696"/>
      </a:folHlink>
    </a:clrScheme>
    <a:fontScheme name="Consolas-Candara">
      <a:majorFont>
        <a:latin typeface="Consolas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1545DDB8D29CA4CB621273A288D4321" ma:contentTypeVersion="14" ma:contentTypeDescription="Create a new document." ma:contentTypeScope="" ma:versionID="6d1e7f02edca0f65aeda06bf6d05cf22">
  <xsd:schema xmlns:xsd="http://www.w3.org/2001/XMLSchema" xmlns:xs="http://www.w3.org/2001/XMLSchema" xmlns:p="http://schemas.microsoft.com/office/2006/metadata/properties" xmlns:ns2="0f6f339a-e1ac-40e8-9ad9-ca0c820b3777" xmlns:ns3="08684573-bf01-4be4-a6b6-c58a323eb455" targetNamespace="http://schemas.microsoft.com/office/2006/metadata/properties" ma:root="true" ma:fieldsID="4706ec3856958b1581b672c7ac6be5e0" ns2:_="" ns3:_="">
    <xsd:import namespace="0f6f339a-e1ac-40e8-9ad9-ca0c820b3777"/>
    <xsd:import namespace="08684573-bf01-4be4-a6b6-c58a323eb455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3:MediaServiceLocation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f6f339a-e1ac-40e8-9ad9-ca0c820b3777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8684573-bf01-4be4-a6b6-c58a323eb45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MediaServiceAutoTags" ma:internalName="MediaServiceAutoTags" ma:readOnly="true">
      <xsd:simpleType>
        <xsd:restriction base="dms:Text"/>
      </xsd:simpleType>
    </xsd:element>
    <xsd:element name="MediaServiceOCR" ma:index="1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Location" ma:index="19" nillable="true" ma:displayName="MediaServiceLocation" ma:internalName="MediaServiceLocation" ma:readOnly="true">
      <xsd:simpleType>
        <xsd:restriction base="dms:Text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156197A-1D01-42BF-ADBC-109A3DA4E1E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B911158-C229-41AC-8821-C9D50212765F}">
  <ds:schemaRefs>
    <ds:schemaRef ds:uri="08684573-bf01-4be4-a6b6-c58a323eb455"/>
    <ds:schemaRef ds:uri="0f6f339a-e1ac-40e8-9ad9-ca0c820b3777"/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http://purl.org/dc/dcmitype/"/>
    <ds:schemaRef ds:uri="http://schemas.microsoft.com/office/2006/documentManagement/types"/>
    <ds:schemaRef ds:uri="http://schemas.microsoft.com/office/2006/metadata/properties"/>
    <ds:schemaRef ds:uri="http://www.w3.org/XML/1998/namespac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33BADEBA-0C88-4D98-9B4A-37FF0FC262B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f6f339a-e1ac-40e8-9ad9-ca0c820b3777"/>
    <ds:schemaRef ds:uri="08684573-bf01-4be4-a6b6-c58a323eb45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DefaultTemplate</Template>
  <TotalTime>1362</TotalTime>
  <Words>1954</Words>
  <Application>Microsoft Macintosh PowerPoint</Application>
  <PresentationFormat>Widescreen</PresentationFormat>
  <Paragraphs>344</Paragraphs>
  <Slides>33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9" baseType="lpstr">
      <vt:lpstr>Times New Roman</vt:lpstr>
      <vt:lpstr>Candara</vt:lpstr>
      <vt:lpstr>Calibri</vt:lpstr>
      <vt:lpstr>Arial</vt:lpstr>
      <vt:lpstr>Orbitron</vt:lpstr>
      <vt:lpstr>Tech Computer 16x9</vt:lpstr>
      <vt:lpstr>Forensic Election Audit</vt:lpstr>
      <vt:lpstr>Introduction</vt:lpstr>
      <vt:lpstr>PowerPoint Presentation</vt:lpstr>
      <vt:lpstr>Overview</vt:lpstr>
      <vt:lpstr>PowerPoint Presentation</vt:lpstr>
      <vt:lpstr>Security</vt:lpstr>
      <vt:lpstr>PowerPoint Presentation</vt:lpstr>
      <vt:lpstr>Tallying</vt:lpstr>
      <vt:lpstr>PowerPoint Presentation</vt:lpstr>
      <vt:lpstr>Paper Examination (PE)</vt:lpstr>
      <vt:lpstr>Status</vt:lpstr>
      <vt:lpstr>Current Status</vt:lpstr>
      <vt:lpstr>Current Status</vt:lpstr>
      <vt:lpstr>Ballots &amp; Tallying</vt:lpstr>
      <vt:lpstr>Ballots &amp; Tallying - Background</vt:lpstr>
      <vt:lpstr>Findings</vt:lpstr>
      <vt:lpstr>Findings</vt:lpstr>
      <vt:lpstr>Tally Results – (Based on DSD)</vt:lpstr>
      <vt:lpstr>Tally Results – (Based on DSD)</vt:lpstr>
      <vt:lpstr>Findings</vt:lpstr>
      <vt:lpstr>Findings</vt:lpstr>
      <vt:lpstr>Official Results</vt:lpstr>
      <vt:lpstr>Official Results - Background</vt:lpstr>
      <vt:lpstr>Definitions</vt:lpstr>
      <vt:lpstr>Election System Balance</vt:lpstr>
      <vt:lpstr>Findings</vt:lpstr>
      <vt:lpstr>Voters Who Moved</vt:lpstr>
      <vt:lpstr>Moving - Background</vt:lpstr>
      <vt:lpstr>Findings</vt:lpstr>
      <vt:lpstr>Voter Rolls</vt:lpstr>
      <vt:lpstr>Voter Rolls - Background</vt:lpstr>
      <vt:lpstr>Voter Rolls - Background</vt:lpstr>
      <vt:lpstr>Findings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Environment Setup</dc:title>
  <dc:creator>Natalie McLaughlin</dc:creator>
  <cp:keywords/>
  <cp:lastModifiedBy>Amy Grant</cp:lastModifiedBy>
  <cp:revision>29</cp:revision>
  <cp:lastPrinted>2021-09-24T02:42:13Z</cp:lastPrinted>
  <dcterms:created xsi:type="dcterms:W3CDTF">2021-09-23T08:33:28Z</dcterms:created>
  <dcterms:modified xsi:type="dcterms:W3CDTF">2022-04-13T13:51:07Z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TC029010269991</vt:lpwstr>
  </property>
  <property fmtid="{D5CDD505-2E9C-101B-9397-08002B2CF9AE}" pid="3" name="ContentTypeId">
    <vt:lpwstr>0x010100E1545DDB8D29CA4CB621273A288D4321</vt:lpwstr>
  </property>
</Properties>
</file>