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352" r:id="rId2"/>
    <p:sldId id="397" r:id="rId3"/>
    <p:sldId id="394" r:id="rId4"/>
    <p:sldId id="393" r:id="rId5"/>
    <p:sldId id="389" r:id="rId6"/>
    <p:sldId id="384" r:id="rId7"/>
    <p:sldId id="390" r:id="rId8"/>
    <p:sldId id="385" r:id="rId9"/>
    <p:sldId id="391" r:id="rId10"/>
    <p:sldId id="395" r:id="rId11"/>
    <p:sldId id="396" r:id="rId12"/>
    <p:sldId id="386" r:id="rId13"/>
    <p:sldId id="392" r:id="rId14"/>
    <p:sldId id="388" r:id="rId15"/>
    <p:sldId id="382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4B00"/>
    <a:srgbClr val="01497C"/>
    <a:srgbClr val="2C7DA0"/>
    <a:srgbClr val="012A4A"/>
    <a:srgbClr val="02022C"/>
    <a:srgbClr val="DE0002"/>
    <a:srgbClr val="007CC3"/>
    <a:srgbClr val="00A2FF"/>
    <a:srgbClr val="0060A9"/>
    <a:srgbClr val="B31F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0821" autoAdjust="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4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B9817-BF4D-47EF-8846-C7289ACF2281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6DFF4-212B-409F-8C27-5407BEB2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5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48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24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76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00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40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410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9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27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06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92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82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40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04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I&amp;W = Indicators and Warnings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6DFF4-212B-409F-8C27-5407BEB2AD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6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8E8A-3FD6-4945-AA98-612F3B588A40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9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61F8-1ABD-4C82-B450-D456CBB3F232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6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573B9-911D-48AB-8696-FA79F562159A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0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F99C-AC95-453C-BC3E-127EE2060E10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6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12D70-13BB-47E7-9B71-9F1553D2D5CF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DBD0-2E13-4DA2-853C-B0841C4DDD9B}" type="datetime1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D876C-E133-4A90-BE44-BC3E32CA2F35}" type="datetime1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8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28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0BA4-75E6-4B3A-9991-2842A90ABB61}" type="datetime1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C73C-279C-434B-9CCA-55867E8C2C1F}" type="datetime1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2903-7385-4F9A-BC01-FF3C4AC910F8}" type="datetime1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4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4A0BF-BF59-4154-96D5-637AB9C3D80A}" type="datetime1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2CF81-305C-4A35-8A35-2E1319F3C0F3}" type="datetime1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6876BB-6F82-224A-853C-E479090D7175}"/>
              </a:ext>
            </a:extLst>
          </p:cNvPr>
          <p:cNvSpPr/>
          <p:nvPr userDrawn="1"/>
        </p:nvSpPr>
        <p:spPr>
          <a:xfrm>
            <a:off x="-1" y="-15352"/>
            <a:ext cx="12192000" cy="201089"/>
          </a:xfrm>
          <a:prstGeom prst="rect">
            <a:avLst/>
          </a:prstGeom>
          <a:solidFill>
            <a:srgbClr val="2C7D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FD505D-B33F-D94A-8F2F-AAE9DE8B8741}"/>
              </a:ext>
            </a:extLst>
          </p:cNvPr>
          <p:cNvSpPr/>
          <p:nvPr userDrawn="1"/>
        </p:nvSpPr>
        <p:spPr>
          <a:xfrm>
            <a:off x="-1" y="191149"/>
            <a:ext cx="12192000" cy="365125"/>
          </a:xfrm>
          <a:prstGeom prst="rect">
            <a:avLst/>
          </a:prstGeom>
          <a:solidFill>
            <a:srgbClr val="0149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3464" y="34858"/>
            <a:ext cx="838201" cy="83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6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769" y="1474055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latin typeface="Franklin Gothic Demi"/>
                <a:cs typeface="Calibri Light"/>
              </a:rPr>
              <a:t>COLORADO CANVASSING RESULTS</a:t>
            </a:r>
            <a:endParaRPr lang="en-US" sz="5400" dirty="0">
              <a:latin typeface="Franklin Gothic Demi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827C632-5061-4DFA-985D-8967FDC08C0B}"/>
              </a:ext>
            </a:extLst>
          </p:cNvPr>
          <p:cNvSpPr txBox="1">
            <a:spLocks/>
          </p:cNvSpPr>
          <p:nvPr/>
        </p:nvSpPr>
        <p:spPr>
          <a:xfrm>
            <a:off x="334108" y="396545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700" i="1" dirty="0">
              <a:solidFill>
                <a:schemeClr val="bg1"/>
              </a:solidFill>
              <a:latin typeface="Franklin Gothic Medium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615967-7E84-4F84-B1FE-261BEB4A26A8}"/>
              </a:ext>
            </a:extLst>
          </p:cNvPr>
          <p:cNvSpPr/>
          <p:nvPr/>
        </p:nvSpPr>
        <p:spPr>
          <a:xfrm flipV="1">
            <a:off x="444011" y="3873012"/>
            <a:ext cx="8814287" cy="36634"/>
          </a:xfrm>
          <a:prstGeom prst="rect">
            <a:avLst/>
          </a:prstGeom>
          <a:solidFill>
            <a:srgbClr val="050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DF2E568-917F-49B1-815B-F3CAE0245AC7}"/>
              </a:ext>
            </a:extLst>
          </p:cNvPr>
          <p:cNvSpPr txBox="1">
            <a:spLocks/>
          </p:cNvSpPr>
          <p:nvPr/>
        </p:nvSpPr>
        <p:spPr>
          <a:xfrm>
            <a:off x="114298" y="396691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i="1" dirty="0">
                <a:solidFill>
                  <a:schemeClr val="bg1"/>
                </a:solidFill>
                <a:latin typeface="Franklin Gothic Medium"/>
                <a:cs typeface="Calibri"/>
              </a:rPr>
              <a:t>All political power is vested in and derived from the people; all government, of right, originates from the people, is founded upon their will only, and is instituted solely for the good of the whole.</a:t>
            </a:r>
          </a:p>
          <a:p>
            <a:pPr algn="r"/>
            <a:r>
              <a:rPr lang="en-US" sz="1700" i="1" dirty="0">
                <a:solidFill>
                  <a:schemeClr val="bg1"/>
                </a:solidFill>
                <a:latin typeface="Franklin Gothic Medium"/>
                <a:cs typeface="Calibri"/>
              </a:rPr>
              <a:t>Constitution of the State of Colorado, Article II (Bill of Rights), Section 1</a:t>
            </a:r>
          </a:p>
        </p:txBody>
      </p:sp>
    </p:spTree>
    <p:extLst>
      <p:ext uri="{BB962C8B-B14F-4D97-AF65-F5344CB8AC3E}">
        <p14:creationId xmlns:p14="http://schemas.microsoft.com/office/powerpoint/2010/main" val="2552079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Total Issues Found – Pueblo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73F7A9-304D-4589-9512-AAB590EB21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133856"/>
            <a:ext cx="9057143" cy="15714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E22C6E-150F-4CA0-AF61-1F9D61AB3D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" y="2788920"/>
            <a:ext cx="9038095" cy="4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19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Election Law Violation Affidavits – Pueblo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7CE127-98BD-40C5-A665-E19D96C46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" y="1755648"/>
            <a:ext cx="10151822" cy="49377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275133-B05B-46DE-9A88-189BCAB9B7B3}"/>
              </a:ext>
            </a:extLst>
          </p:cNvPr>
          <p:cNvSpPr txBox="1"/>
          <p:nvPr/>
        </p:nvSpPr>
        <p:spPr>
          <a:xfrm>
            <a:off x="736600" y="1376218"/>
            <a:ext cx="9078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Breaking Down the Best Estimate Impact of Election Law Violations: Of that 1.8%...</a:t>
            </a:r>
          </a:p>
        </p:txBody>
      </p:sp>
    </p:spTree>
    <p:extLst>
      <p:ext uri="{BB962C8B-B14F-4D97-AF65-F5344CB8AC3E}">
        <p14:creationId xmlns:p14="http://schemas.microsoft.com/office/powerpoint/2010/main" val="3620671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Total Issues Found – Douglas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F945CA-F965-4D6B-8458-A03A1DA9C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133856"/>
            <a:ext cx="9057143" cy="15714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C39A6EA-24C1-411B-AD54-5E010CC01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" y="2788920"/>
            <a:ext cx="9038095" cy="4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88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Election Law Violation Affidavits – Douglas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89B9D-0877-407A-A234-C426DDB678F0}"/>
              </a:ext>
            </a:extLst>
          </p:cNvPr>
          <p:cNvSpPr txBox="1"/>
          <p:nvPr/>
        </p:nvSpPr>
        <p:spPr>
          <a:xfrm>
            <a:off x="736600" y="1376218"/>
            <a:ext cx="9078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Breaking Down the Best Estimate Impact of Election Law Violations: Of that 0.8%...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7EA5A8-F985-4B85-8F50-70670F1C4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" y="1755648"/>
            <a:ext cx="10151822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78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27626" y="620837"/>
            <a:ext cx="10840086" cy="89255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Comments and Questions from Canvassing</a:t>
            </a:r>
          </a:p>
        </p:txBody>
      </p:sp>
      <p:pic>
        <p:nvPicPr>
          <p:cNvPr id="3" name="Picture 2" descr="A picture containing text, person, person, outdoor&#10;&#10;Description automatically generated">
            <a:extLst>
              <a:ext uri="{FF2B5EF4-FFF2-40B4-BE49-F238E27FC236}">
                <a16:creationId xmlns:a16="http://schemas.microsoft.com/office/drawing/2014/main" id="{8394EF4E-02AB-425D-9CC0-C3DB8CD873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43" y="1471612"/>
            <a:ext cx="5781675" cy="39147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ED2A2A-9B99-47E5-A22A-5DD2BFBB2C64}"/>
              </a:ext>
            </a:extLst>
          </p:cNvPr>
          <p:cNvSpPr txBox="1"/>
          <p:nvPr/>
        </p:nvSpPr>
        <p:spPr>
          <a:xfrm>
            <a:off x="6096000" y="1403927"/>
            <a:ext cx="6096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Colorado citizens are negatively impacted by the current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What is the point of ERIC?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Rolls don’t appear accurate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Mail-in ballots are a major problem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No chain of custody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No one is watching the videos of the ballot drop boxes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GA ballot mules anyone?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Huge cost increase to counties and the state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1"/>
                </a:solidFill>
              </a:rPr>
              <a:t>Cost to mail out and monitor versus just having people show up with a driver’s license or another ID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Built for Integrity Solution is the only way to improve our election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b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76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27626" y="620837"/>
            <a:ext cx="10840086" cy="892552"/>
          </a:xfrm>
        </p:spPr>
        <p:txBody>
          <a:bodyPr>
            <a:normAutofit/>
          </a:bodyPr>
          <a:lstStyle/>
          <a:p>
            <a:r>
              <a:rPr lang="en-US" b="1" dirty="0"/>
              <a:t>Join the Cause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487" y="1627464"/>
            <a:ext cx="4821165" cy="482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866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Reviewer Credentials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420FB1-16E9-4940-B22F-8FEFF1A5EF51}"/>
              </a:ext>
            </a:extLst>
          </p:cNvPr>
          <p:cNvSpPr txBox="1"/>
          <p:nvPr/>
        </p:nvSpPr>
        <p:spPr>
          <a:xfrm>
            <a:off x="199307" y="1173680"/>
            <a:ext cx="3071004" cy="4247317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effectLst/>
              </a:rPr>
              <a:t>Ph.D. in Economics; MS in Mathematics; MA in International Economics; MA in Education; Retired USAF, LtCol (served 25yrs); Assistant Professor in Mathematics (USAFA) and Assistant Professor in Economics (USAFA); Financial &amp; Economic advisor to Deputy Assist Secretary of the Air Force (Pentagon); Additional Experience includes Flight Test Analyst, Satellite Tester, and Laser Lab Intern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D378C-029A-4E12-A919-D4B17665C48B}"/>
              </a:ext>
            </a:extLst>
          </p:cNvPr>
          <p:cNvSpPr txBox="1"/>
          <p:nvPr/>
        </p:nvSpPr>
        <p:spPr>
          <a:xfrm>
            <a:off x="7696862" y="1220196"/>
            <a:ext cx="4349363" cy="341632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Exemplary prior US military service; Bachelor and Master's Degrees in Arts, Sciences, and Information Technologies; 40 Years of Combined Experience: Programming, Systems Engineering, Product Development, Curriculum Planning, Operations Analysis, and Systems Architecture; Additional Experience: Fortune 500 Companies, Corporate &amp; Commercial education, Higher Education, Communications, Video Game/Simulations, and defense industries.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1F44A-05B2-4B3B-9AB0-5359CF4ABA31}"/>
              </a:ext>
            </a:extLst>
          </p:cNvPr>
          <p:cNvSpPr txBox="1"/>
          <p:nvPr/>
        </p:nvSpPr>
        <p:spPr>
          <a:xfrm>
            <a:off x="3342786" y="3293872"/>
            <a:ext cx="4363191" cy="3139321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25+ years Active-Duty military, including command of military installations and operational forces, staff assignments, including Office of the Secretary of Defense, and formal research for Department of Defense; BA, Political Science/MAS, Aeronautical Science/MA, National Security Affairs; operational test manager, director, analyst; trained in Scientific Test and Analysis Techniques (STAT), statistical research.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58FCA-4EAA-48AF-973E-7EE6520F40DB}"/>
              </a:ext>
            </a:extLst>
          </p:cNvPr>
          <p:cNvSpPr txBox="1"/>
          <p:nvPr/>
        </p:nvSpPr>
        <p:spPr>
          <a:xfrm>
            <a:off x="3270311" y="1204550"/>
            <a:ext cx="4426552" cy="92333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Master's and Ph.D. in Mathematical Statistics; 30+ years as a Professional Statistician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2B0446-6974-4772-A01E-E5B88F686671}"/>
              </a:ext>
            </a:extLst>
          </p:cNvPr>
          <p:cNvSpPr txBox="1"/>
          <p:nvPr/>
        </p:nvSpPr>
        <p:spPr>
          <a:xfrm>
            <a:off x="7744571" y="5765286"/>
            <a:ext cx="4363190" cy="92333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Master's in Business Analytics; Certified Analytics Professional; 10+ Years of Analytical and Financial Experience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BFE4BE-A1AA-42C6-B4F3-6221DA0581D9}"/>
              </a:ext>
            </a:extLst>
          </p:cNvPr>
          <p:cNvSpPr txBox="1"/>
          <p:nvPr/>
        </p:nvSpPr>
        <p:spPr>
          <a:xfrm>
            <a:off x="199307" y="5451867"/>
            <a:ext cx="3071004" cy="92333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Certified Public Accountant; 10+ Years of Accounting Experience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6A5EC0-63DE-4628-BD02-6868CEFFFA97}"/>
              </a:ext>
            </a:extLst>
          </p:cNvPr>
          <p:cNvSpPr txBox="1"/>
          <p:nvPr/>
        </p:nvSpPr>
        <p:spPr>
          <a:xfrm>
            <a:off x="7744571" y="4564957"/>
            <a:ext cx="4285752" cy="1200329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27+ years of software development and engineering expertise; Experience in Healthcare, Jail Systems, and Marketing development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5CBFE2-9784-4856-8D21-7CC4028F04AD}"/>
              </a:ext>
            </a:extLst>
          </p:cNvPr>
          <p:cNvSpPr txBox="1"/>
          <p:nvPr/>
        </p:nvSpPr>
        <p:spPr>
          <a:xfrm>
            <a:off x="3270310" y="2127880"/>
            <a:ext cx="4349365" cy="1200329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40+ years of software development and engineering expertise; Experience in Marketing, Real Estate, and Voter Data Acquisition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38101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 dirty="0"/>
              <a:t>Statistical Methodology – Stratified Sampling 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36FBC05-517D-48F4-B536-CDEA1844B3E5}"/>
              </a:ext>
            </a:extLst>
          </p:cNvPr>
          <p:cNvGrpSpPr/>
          <p:nvPr/>
        </p:nvGrpSpPr>
        <p:grpSpPr>
          <a:xfrm>
            <a:off x="202424" y="3774865"/>
            <a:ext cx="3817909" cy="2893426"/>
            <a:chOff x="485737" y="2322497"/>
            <a:chExt cx="4219253" cy="326094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F0D4E84-E4CF-4702-816A-F49E0FCC603C}"/>
                </a:ext>
              </a:extLst>
            </p:cNvPr>
            <p:cNvGrpSpPr/>
            <p:nvPr/>
          </p:nvGrpSpPr>
          <p:grpSpPr>
            <a:xfrm>
              <a:off x="875581" y="2784162"/>
              <a:ext cx="914400" cy="2799276"/>
              <a:chOff x="983411" y="2445588"/>
              <a:chExt cx="914400" cy="2799276"/>
            </a:xfrm>
          </p:grpSpPr>
          <p:pic>
            <p:nvPicPr>
              <p:cNvPr id="5" name="Graphic 4" descr="Group of men outline">
                <a:extLst>
                  <a:ext uri="{FF2B5EF4-FFF2-40B4-BE49-F238E27FC236}">
                    <a16:creationId xmlns:a16="http://schemas.microsoft.com/office/drawing/2014/main" id="{844E5A91-8EF6-4DDE-9D2A-F2A95531AA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83411" y="244558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6" name="Graphic 15" descr="Group of men outline">
                <a:extLst>
                  <a:ext uri="{FF2B5EF4-FFF2-40B4-BE49-F238E27FC236}">
                    <a16:creationId xmlns:a16="http://schemas.microsoft.com/office/drawing/2014/main" id="{2556D3CE-D2F9-49F4-B366-917EDCAD87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83411" y="338802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7" name="Graphic 16" descr="Group of men outline">
                <a:extLst>
                  <a:ext uri="{FF2B5EF4-FFF2-40B4-BE49-F238E27FC236}">
                    <a16:creationId xmlns:a16="http://schemas.microsoft.com/office/drawing/2014/main" id="{249954DD-6A70-4150-A011-62B3F4BB96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83411" y="4330464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1B2575E-2856-4C94-A32D-34AE8D980159}"/>
                </a:ext>
              </a:extLst>
            </p:cNvPr>
            <p:cNvGrpSpPr/>
            <p:nvPr/>
          </p:nvGrpSpPr>
          <p:grpSpPr>
            <a:xfrm>
              <a:off x="3226279" y="2812200"/>
              <a:ext cx="914400" cy="2771238"/>
              <a:chOff x="2769079" y="2445588"/>
              <a:chExt cx="914400" cy="2771238"/>
            </a:xfrm>
          </p:grpSpPr>
          <p:pic>
            <p:nvPicPr>
              <p:cNvPr id="15" name="Graphic 14" descr="Group of men outline">
                <a:extLst>
                  <a:ext uri="{FF2B5EF4-FFF2-40B4-BE49-F238E27FC236}">
                    <a16:creationId xmlns:a16="http://schemas.microsoft.com/office/drawing/2014/main" id="{1B790961-BD08-4112-A552-F48727B08C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769079" y="244558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8" name="Graphic 17" descr="Group of men outline">
                <a:extLst>
                  <a:ext uri="{FF2B5EF4-FFF2-40B4-BE49-F238E27FC236}">
                    <a16:creationId xmlns:a16="http://schemas.microsoft.com/office/drawing/2014/main" id="{1DD018C0-121A-41CC-8393-108C6BC303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769079" y="3374007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9" name="Graphic 18" descr="Group of men outline">
                <a:extLst>
                  <a:ext uri="{FF2B5EF4-FFF2-40B4-BE49-F238E27FC236}">
                    <a16:creationId xmlns:a16="http://schemas.microsoft.com/office/drawing/2014/main" id="{5D608524-C9F7-410C-9BED-35042B8088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769079" y="4302426"/>
                <a:ext cx="914400" cy="914400"/>
              </a:xfrm>
              <a:prstGeom prst="rect">
                <a:avLst/>
              </a:prstGeom>
            </p:spPr>
          </p:pic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0740963-9145-4D73-BAFD-8C86881D3560}"/>
                </a:ext>
              </a:extLst>
            </p:cNvPr>
            <p:cNvSpPr txBox="1"/>
            <p:nvPr/>
          </p:nvSpPr>
          <p:spPr>
            <a:xfrm>
              <a:off x="485737" y="2322497"/>
              <a:ext cx="2043022" cy="520304"/>
            </a:xfrm>
            <a:prstGeom prst="rect">
              <a:avLst/>
            </a:prstGeom>
            <a:effectLst>
              <a:softEdge rad="228600"/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Low Voter Opportunity Score Precinct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D0DBC20-4D27-40A6-B5CF-9DA2DD0B9A7B}"/>
                </a:ext>
              </a:extLst>
            </p:cNvPr>
            <p:cNvSpPr txBox="1"/>
            <p:nvPr/>
          </p:nvSpPr>
          <p:spPr>
            <a:xfrm>
              <a:off x="2661968" y="2322497"/>
              <a:ext cx="2043022" cy="520304"/>
            </a:xfrm>
            <a:prstGeom prst="rect">
              <a:avLst/>
            </a:prstGeom>
            <a:effectLst>
              <a:softEdge rad="228600"/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High Voter Opportunity Score Precinct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193B68E-1045-4845-BC92-51360A33E9B9}"/>
              </a:ext>
            </a:extLst>
          </p:cNvPr>
          <p:cNvSpPr txBox="1"/>
          <p:nvPr/>
        </p:nvSpPr>
        <p:spPr>
          <a:xfrm>
            <a:off x="819988" y="1511234"/>
            <a:ext cx="203940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dk1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000" dirty="0"/>
              <a:t>Voting Population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ADF54A6-ECC9-4F27-A8D7-CE02B3211012}"/>
              </a:ext>
            </a:extLst>
          </p:cNvPr>
          <p:cNvGrpSpPr/>
          <p:nvPr/>
        </p:nvGrpSpPr>
        <p:grpSpPr>
          <a:xfrm>
            <a:off x="626689" y="1955826"/>
            <a:ext cx="2323471" cy="1067321"/>
            <a:chOff x="591517" y="1717469"/>
            <a:chExt cx="2689656" cy="1529789"/>
          </a:xfrm>
        </p:grpSpPr>
        <p:pic>
          <p:nvPicPr>
            <p:cNvPr id="32" name="Graphic 31" descr="Man outline">
              <a:extLst>
                <a:ext uri="{FF2B5EF4-FFF2-40B4-BE49-F238E27FC236}">
                  <a16:creationId xmlns:a16="http://schemas.microsoft.com/office/drawing/2014/main" id="{3D10DBF0-BC10-4B6E-ACC0-AB6E30A1A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37217" y="1826568"/>
              <a:ext cx="914400" cy="914400"/>
            </a:xfrm>
            <a:prstGeom prst="rect">
              <a:avLst/>
            </a:prstGeom>
          </p:spPr>
        </p:pic>
        <p:pic>
          <p:nvPicPr>
            <p:cNvPr id="33" name="Graphic 32" descr="Man outline">
              <a:extLst>
                <a:ext uri="{FF2B5EF4-FFF2-40B4-BE49-F238E27FC236}">
                  <a16:creationId xmlns:a16="http://schemas.microsoft.com/office/drawing/2014/main" id="{58E70C06-9A5E-47A3-8853-9FF67F4D36A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91517" y="2043381"/>
              <a:ext cx="914400" cy="914400"/>
            </a:xfrm>
            <a:prstGeom prst="rect">
              <a:avLst/>
            </a:prstGeom>
          </p:spPr>
        </p:pic>
        <p:pic>
          <p:nvPicPr>
            <p:cNvPr id="34" name="Graphic 33" descr="Man outline">
              <a:extLst>
                <a:ext uri="{FF2B5EF4-FFF2-40B4-BE49-F238E27FC236}">
                  <a16:creationId xmlns:a16="http://schemas.microsoft.com/office/drawing/2014/main" id="{1F4D3DC8-8869-4FE9-86DE-416AE5F1E1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00587" y="1976407"/>
              <a:ext cx="914400" cy="914400"/>
            </a:xfrm>
            <a:prstGeom prst="rect">
              <a:avLst/>
            </a:prstGeom>
          </p:spPr>
        </p:pic>
        <p:pic>
          <p:nvPicPr>
            <p:cNvPr id="35" name="Graphic 34" descr="Man outline">
              <a:extLst>
                <a:ext uri="{FF2B5EF4-FFF2-40B4-BE49-F238E27FC236}">
                  <a16:creationId xmlns:a16="http://schemas.microsoft.com/office/drawing/2014/main" id="{FAD55551-4DAD-45D5-B4A8-3B217FC3DA8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654179" y="1717469"/>
              <a:ext cx="914400" cy="914400"/>
            </a:xfrm>
            <a:prstGeom prst="rect">
              <a:avLst/>
            </a:prstGeom>
          </p:spPr>
        </p:pic>
        <p:pic>
          <p:nvPicPr>
            <p:cNvPr id="36" name="Graphic 35" descr="Man outline">
              <a:extLst>
                <a:ext uri="{FF2B5EF4-FFF2-40B4-BE49-F238E27FC236}">
                  <a16:creationId xmlns:a16="http://schemas.microsoft.com/office/drawing/2014/main" id="{6A9F87FA-18D7-4F51-B394-2C22A20A00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45698" y="2332858"/>
              <a:ext cx="914400" cy="914400"/>
            </a:xfrm>
            <a:prstGeom prst="rect">
              <a:avLst/>
            </a:prstGeom>
          </p:spPr>
        </p:pic>
        <p:pic>
          <p:nvPicPr>
            <p:cNvPr id="37" name="Graphic 36" descr="Man outline">
              <a:extLst>
                <a:ext uri="{FF2B5EF4-FFF2-40B4-BE49-F238E27FC236}">
                  <a16:creationId xmlns:a16="http://schemas.microsoft.com/office/drawing/2014/main" id="{EFB3A415-F3B9-40B1-A377-A74CD51014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366773" y="2219151"/>
              <a:ext cx="914400" cy="914400"/>
            </a:xfrm>
            <a:prstGeom prst="rect">
              <a:avLst/>
            </a:prstGeom>
          </p:spPr>
        </p:pic>
      </p:grpSp>
      <p:sp>
        <p:nvSpPr>
          <p:cNvPr id="41" name="Arrow: Down 40">
            <a:extLst>
              <a:ext uri="{FF2B5EF4-FFF2-40B4-BE49-F238E27FC236}">
                <a16:creationId xmlns:a16="http://schemas.microsoft.com/office/drawing/2014/main" id="{9817E5EF-D0F2-4CDC-8508-723416C9AC9C}"/>
              </a:ext>
            </a:extLst>
          </p:cNvPr>
          <p:cNvSpPr/>
          <p:nvPr/>
        </p:nvSpPr>
        <p:spPr>
          <a:xfrm>
            <a:off x="1866750" y="2890951"/>
            <a:ext cx="394954" cy="533895"/>
          </a:xfrm>
          <a:prstGeom prst="downArrow">
            <a:avLst/>
          </a:prstGeom>
          <a:solidFill>
            <a:srgbClr val="964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8BF3BD41-E8F6-4955-AFB4-4C4ABE74A51B}"/>
              </a:ext>
            </a:extLst>
          </p:cNvPr>
          <p:cNvSpPr/>
          <p:nvPr/>
        </p:nvSpPr>
        <p:spPr>
          <a:xfrm rot="2419916">
            <a:off x="1600268" y="3424846"/>
            <a:ext cx="376314" cy="350019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9F1325FF-86F4-412F-9BE9-71401FF6F5BC}"/>
              </a:ext>
            </a:extLst>
          </p:cNvPr>
          <p:cNvSpPr/>
          <p:nvPr/>
        </p:nvSpPr>
        <p:spPr>
          <a:xfrm rot="18666777">
            <a:off x="2175097" y="3419989"/>
            <a:ext cx="376314" cy="35001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980AEBB-DDDF-43B2-9EAB-82BA89737BF0}"/>
              </a:ext>
            </a:extLst>
          </p:cNvPr>
          <p:cNvGrpSpPr/>
          <p:nvPr/>
        </p:nvGrpSpPr>
        <p:grpSpPr>
          <a:xfrm>
            <a:off x="4777233" y="2146821"/>
            <a:ext cx="2637534" cy="637969"/>
            <a:chOff x="6265943" y="2838911"/>
            <a:chExt cx="2637534" cy="637969"/>
          </a:xfrm>
        </p:grpSpPr>
        <p:pic>
          <p:nvPicPr>
            <p:cNvPr id="44" name="Graphic 43" descr="Man outline">
              <a:extLst>
                <a:ext uri="{FF2B5EF4-FFF2-40B4-BE49-F238E27FC236}">
                  <a16:creationId xmlns:a16="http://schemas.microsoft.com/office/drawing/2014/main" id="{8798143D-C728-432A-A4AB-DDD381005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265943" y="2838911"/>
              <a:ext cx="789908" cy="637969"/>
            </a:xfrm>
            <a:prstGeom prst="rect">
              <a:avLst/>
            </a:prstGeom>
          </p:spPr>
        </p:pic>
        <p:pic>
          <p:nvPicPr>
            <p:cNvPr id="45" name="Graphic 44" descr="Man outline">
              <a:extLst>
                <a:ext uri="{FF2B5EF4-FFF2-40B4-BE49-F238E27FC236}">
                  <a16:creationId xmlns:a16="http://schemas.microsoft.com/office/drawing/2014/main" id="{2893A17E-909B-4299-B9F1-9B4C5F2B9AA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881818" y="2838911"/>
              <a:ext cx="789908" cy="637969"/>
            </a:xfrm>
            <a:prstGeom prst="rect">
              <a:avLst/>
            </a:prstGeom>
          </p:spPr>
        </p:pic>
        <p:pic>
          <p:nvPicPr>
            <p:cNvPr id="46" name="Graphic 45" descr="Man outline">
              <a:extLst>
                <a:ext uri="{FF2B5EF4-FFF2-40B4-BE49-F238E27FC236}">
                  <a16:creationId xmlns:a16="http://schemas.microsoft.com/office/drawing/2014/main" id="{1D45D0E6-AF32-4570-ACB1-2649C1EDF41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497693" y="2838911"/>
              <a:ext cx="789908" cy="637969"/>
            </a:xfrm>
            <a:prstGeom prst="rect">
              <a:avLst/>
            </a:prstGeom>
          </p:spPr>
        </p:pic>
        <p:pic>
          <p:nvPicPr>
            <p:cNvPr id="47" name="Graphic 46" descr="Man outline">
              <a:extLst>
                <a:ext uri="{FF2B5EF4-FFF2-40B4-BE49-F238E27FC236}">
                  <a16:creationId xmlns:a16="http://schemas.microsoft.com/office/drawing/2014/main" id="{98D4E7E0-2DBA-4171-89F0-E21693B16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113569" y="2838911"/>
              <a:ext cx="789908" cy="637969"/>
            </a:xfrm>
            <a:prstGeom prst="rect">
              <a:avLst/>
            </a:prstGeom>
          </p:spPr>
        </p:pic>
      </p:grpSp>
      <p:sp>
        <p:nvSpPr>
          <p:cNvPr id="50" name="Arrow: Down 49">
            <a:extLst>
              <a:ext uri="{FF2B5EF4-FFF2-40B4-BE49-F238E27FC236}">
                <a16:creationId xmlns:a16="http://schemas.microsoft.com/office/drawing/2014/main" id="{220831A8-61FB-492A-87ED-AD28FAB46398}"/>
              </a:ext>
            </a:extLst>
          </p:cNvPr>
          <p:cNvSpPr/>
          <p:nvPr/>
        </p:nvSpPr>
        <p:spPr>
          <a:xfrm rot="13512860">
            <a:off x="4319017" y="2581926"/>
            <a:ext cx="322748" cy="1441092"/>
          </a:xfrm>
          <a:prstGeom prst="downArrow">
            <a:avLst/>
          </a:prstGeom>
          <a:solidFill>
            <a:srgbClr val="964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2095A0-1D77-4DFD-9958-7B6F2E92BB74}"/>
              </a:ext>
            </a:extLst>
          </p:cNvPr>
          <p:cNvSpPr txBox="1"/>
          <p:nvPr/>
        </p:nvSpPr>
        <p:spPr>
          <a:xfrm>
            <a:off x="8344885" y="1508225"/>
            <a:ext cx="2953391" cy="1477328"/>
          </a:xfrm>
          <a:prstGeom prst="rect">
            <a:avLst/>
          </a:prstGeom>
          <a:effectLst>
            <a:softEdge rad="1016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chemeClr val="tx1"/>
                </a:solidFill>
              </a:rPr>
              <a:t>Advantages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Lower cost compared to simple random sampling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Sample is less variable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Estimates more precise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5AE5071-DB37-4AAD-BD1C-AD94DD4E80DC}"/>
              </a:ext>
            </a:extLst>
          </p:cNvPr>
          <p:cNvSpPr txBox="1"/>
          <p:nvPr/>
        </p:nvSpPr>
        <p:spPr>
          <a:xfrm>
            <a:off x="5076297" y="1511234"/>
            <a:ext cx="203940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dk1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Final Sample</a:t>
            </a:r>
          </a:p>
        </p:txBody>
      </p:sp>
    </p:spTree>
    <p:extLst>
      <p:ext uri="{BB962C8B-B14F-4D97-AF65-F5344CB8AC3E}">
        <p14:creationId xmlns:p14="http://schemas.microsoft.com/office/powerpoint/2010/main" val="158447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Total Issues Found – All Counties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FB91DC-C5C5-485D-8BD7-DFAC61F43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137758"/>
            <a:ext cx="9057143" cy="15714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3D8B983-7B37-4452-B2AC-6B90444745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" y="2788920"/>
            <a:ext cx="9038095" cy="4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1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Election Law Violation Affidavits – All Counties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8C3BCD-6D09-4E7D-A3A5-9BF51C729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0" y="1758110"/>
            <a:ext cx="10153994" cy="49388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7BB955E-0BB1-42AF-A056-A677B0BD51CF}"/>
              </a:ext>
            </a:extLst>
          </p:cNvPr>
          <p:cNvSpPr txBox="1"/>
          <p:nvPr/>
        </p:nvSpPr>
        <p:spPr>
          <a:xfrm>
            <a:off x="736600" y="1376218"/>
            <a:ext cx="9078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Breaking Down the Best Estimate Impact of Election Law Violations: Of that 3.4%...</a:t>
            </a:r>
          </a:p>
        </p:txBody>
      </p:sp>
    </p:spTree>
    <p:extLst>
      <p:ext uri="{BB962C8B-B14F-4D97-AF65-F5344CB8AC3E}">
        <p14:creationId xmlns:p14="http://schemas.microsoft.com/office/powerpoint/2010/main" val="3786481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Total Issues Found – El Paso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21FCE5-73C9-4498-B629-09EC62CE4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133856"/>
            <a:ext cx="9057143" cy="15714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C14EA9-AFB4-4C06-A85C-76FE7DD7BF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" y="2788920"/>
            <a:ext cx="9038095" cy="4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48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796014-F791-4678-A699-1E49A6EA2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" y="1755648"/>
            <a:ext cx="10158984" cy="4941244"/>
          </a:xfrm>
          <a:prstGeom prst="rect">
            <a:avLst/>
          </a:prstGeom>
        </p:spPr>
      </p:pic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Election Law Violation Affidavits – El Paso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8D72FF-0C80-460D-80AF-E80E2055335A}"/>
              </a:ext>
            </a:extLst>
          </p:cNvPr>
          <p:cNvSpPr/>
          <p:nvPr/>
        </p:nvSpPr>
        <p:spPr>
          <a:xfrm rot="19322596">
            <a:off x="4703132" y="2093809"/>
            <a:ext cx="2413753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PRISTINE VOTER ROLLS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4B5C46-7895-467F-842E-A691C6905B4A}"/>
              </a:ext>
            </a:extLst>
          </p:cNvPr>
          <p:cNvSpPr txBox="1"/>
          <p:nvPr/>
        </p:nvSpPr>
        <p:spPr>
          <a:xfrm>
            <a:off x="736600" y="1376218"/>
            <a:ext cx="9078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Breaking Down the Best Estimate Impact of Election Law Violations: Of that 5.9%...</a:t>
            </a:r>
          </a:p>
        </p:txBody>
      </p:sp>
    </p:spTree>
    <p:extLst>
      <p:ext uri="{BB962C8B-B14F-4D97-AF65-F5344CB8AC3E}">
        <p14:creationId xmlns:p14="http://schemas.microsoft.com/office/powerpoint/2010/main" val="80161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Total Issues Found – Weld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C5190F-5FDB-45C5-B468-5259D1E5A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2788920"/>
            <a:ext cx="9038095" cy="40476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6F4827-16D1-4F12-A8B7-1A59C72AC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" y="1133856"/>
            <a:ext cx="9057143" cy="15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57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>
            <a:extLst>
              <a:ext uri="{FF2B5EF4-FFF2-40B4-BE49-F238E27FC236}">
                <a16:creationId xmlns:a16="http://schemas.microsoft.com/office/drawing/2014/main" id="{80B8397B-4357-4A2B-983E-7A5266F96935}"/>
              </a:ext>
            </a:extLst>
          </p:cNvPr>
          <p:cNvSpPr txBox="1">
            <a:spLocks/>
          </p:cNvSpPr>
          <p:nvPr/>
        </p:nvSpPr>
        <p:spPr>
          <a:xfrm>
            <a:off x="736600" y="161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Election Law Violation Affidavits – Weld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CEF89B-F64D-4E0E-A3D0-6AD51D5409CD}"/>
              </a:ext>
            </a:extLst>
          </p:cNvPr>
          <p:cNvSpPr txBox="1"/>
          <p:nvPr/>
        </p:nvSpPr>
        <p:spPr>
          <a:xfrm>
            <a:off x="736600" y="1376218"/>
            <a:ext cx="9078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Breaking Down the Best Estimate Impact of Election Law Violations: Of that 4.8%...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740EDA-0320-4470-89D3-F1E60CF53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" y="1755648"/>
            <a:ext cx="10151822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7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40888</TotalTime>
  <Words>726</Words>
  <Application>Microsoft Macintosh PowerPoint</Application>
  <PresentationFormat>Widescreen</PresentationFormat>
  <Paragraphs>79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Franklin Gothic Demi</vt:lpstr>
      <vt:lpstr>Franklin Gothic Medium</vt:lpstr>
      <vt:lpstr>Office Theme</vt:lpstr>
      <vt:lpstr>COLORADO CANVASSING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Comments and Questions from Canvassing</vt:lpstr>
      <vt:lpstr>Join the Cause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</dc:creator>
  <cp:lastModifiedBy>Amy Grant</cp:lastModifiedBy>
  <cp:revision>437</cp:revision>
  <cp:lastPrinted>2021-02-26T19:54:57Z</cp:lastPrinted>
  <dcterms:created xsi:type="dcterms:W3CDTF">2020-12-15T07:33:27Z</dcterms:created>
  <dcterms:modified xsi:type="dcterms:W3CDTF">2022-04-13T19:34:01Z</dcterms:modified>
</cp:coreProperties>
</file>