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nald Treharne" initials="RT" lastIdx="1" clrIdx="0">
    <p:extLst>
      <p:ext uri="{19B8F6BF-5375-455C-9EA6-DF929625EA0E}">
        <p15:presenceInfo xmlns:p15="http://schemas.microsoft.com/office/powerpoint/2012/main" userId="a02bc8bd616491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9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06T22:05:01.220" idx="1">
    <p:pos x="6117" y="1459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40C69-3899-48DE-A08C-E4C94456E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BD0023-EF88-4CED-A88F-58F75CA0E8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DFBA2-8AB5-4FE6-85BF-AE4D1BF24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6076-70B2-444E-84EF-2807E34D59B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B1DF89-80F0-4CC9-BAAB-386DCA4CA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3FB12-BCD7-4FFB-B670-3F02C2A0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BAE7-E71D-4692-A584-5AFEF96B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792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7FD2B-AFB4-4987-939D-A47E51434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C55305-989B-455A-B0CE-411D5E87C5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8BC7F-0244-4E78-9415-816B9F383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6076-70B2-444E-84EF-2807E34D59B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8F42F-77F4-4569-B7C6-1AB11FBFC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97F26-02A3-4B8A-88B2-71715A496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BAE7-E71D-4692-A584-5AFEF96B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93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B4DF79-59B9-4463-B628-F1B79EEABA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53D781-C141-4F50-9E20-3FF73D57E3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4E2CB-DD99-4440-A8EE-A2C0600F5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6076-70B2-444E-84EF-2807E34D59B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311B1-FB3B-4733-94A0-E2D43956B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E5399-D67C-4BFB-B671-ED7BB1C18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BAE7-E71D-4692-A584-5AFEF96B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394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5289E-8483-4EF3-9261-D767C1380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0D5A1-F3AF-48B4-9F2D-7C094EEFC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93B75-2184-453A-9579-A44A6E16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6076-70B2-444E-84EF-2807E34D59B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1E77E-6450-448E-9A23-70B6551D0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579BE-CC45-449B-9045-689381F18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BAE7-E71D-4692-A584-5AFEF96B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86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7C650-BEFF-4D20-AC9A-406279CA5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BC43D-BDAA-492F-BBFD-189082BDE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63C07-D269-4C1C-AD7B-C0EE8C104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6076-70B2-444E-84EF-2807E34D59B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9857C-24D9-4648-BCBB-9B20E9DC7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BDAC3-9271-4A00-84FA-4B5CD39CC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BAE7-E71D-4692-A584-5AFEF96B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28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0B6A5-89B8-466A-8F89-2AA99387E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48BAD-130B-4822-971C-6AD93FF844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D2EB93-2BB8-4C7C-9761-212489D14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CEFB14-630A-4ED9-A479-BFC9D3FBF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6076-70B2-444E-84EF-2807E34D59B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DE65BD-BBF7-48D8-9FA9-535C6338F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E416DE-B61F-4E7B-B2C2-D29058208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BAE7-E71D-4692-A584-5AFEF96B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72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ED3EB-3557-4836-B4A7-2700C77F3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FAF2C7-8CED-4027-9CB0-CCDC23205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E88B4A-5D3D-4C85-AB5A-CA6BF50F25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48016D-BDA5-4997-A358-6A876E3F57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44E299-A4AF-4840-9851-898DF06DC2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17F3F6-6696-40D4-A6E5-5D0055298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6076-70B2-444E-84EF-2807E34D59B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CFFDE0-42BE-4325-B393-69FAC0F49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84AAA1-DC89-407F-A521-7F60B1FA5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BAE7-E71D-4692-A584-5AFEF96B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443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770DE-54E0-4FD3-BD5D-E6C524075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A3A7BD-B9BF-4719-8598-DAE0479C0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6076-70B2-444E-84EF-2807E34D59B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0405E-A682-45B8-B608-F50F3A45D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ECA345-D83C-413C-92CA-C56274993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BAE7-E71D-4692-A584-5AFEF96B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310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E483E-B90E-44BA-AA1C-1286D6253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6076-70B2-444E-84EF-2807E34D59B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AEE2EA-9DE7-4458-BC21-C0D024728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C50537-A897-48C8-B750-A8E39B24D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BAE7-E71D-4692-A584-5AFEF96B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024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719EC-129F-49CA-ACAC-39DD64481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0A2B9-C314-41F1-ACB0-A825F581E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AB18F-CFD8-4EFA-A1E1-54E8D287B9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A837A2-A158-4F18-B45F-72CF9FBD1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6076-70B2-444E-84EF-2807E34D59B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671DC5-4F3D-48A8-B7C8-3DEBD1045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D90490-CEA5-41DF-B779-BAD49D11A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BAE7-E71D-4692-A584-5AFEF96B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48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245F8-3504-4B67-A34B-9BC065B3D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A6F0FD-2E26-42EC-BF39-57A18FE3B0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9E521-3435-46F0-9D0E-3F6B006ED4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5D07CD-7EEB-4680-8ED4-C1C363726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6076-70B2-444E-84EF-2807E34D59B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012D1-57D2-4D66-921E-226D768C5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71005-D2D2-4173-8878-2FB69D240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BAE7-E71D-4692-A584-5AFEF96B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16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8AAAC0-319F-4C61-A022-4C8222751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B3E297-DD69-48CB-8309-8FD7046B0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E2AA4-3BCB-42F2-ADFC-650B200FFA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86076-70B2-444E-84EF-2807E34D59B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BB6A4-62FD-40E8-90C5-36AE46622D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26599-F14D-4C17-87C0-5C7C7D7851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3BAE7-E71D-4692-A584-5AFEF96B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91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A973D-1EF8-40AC-8AFB-7EB0D88F83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1640" y="1633300"/>
            <a:ext cx="9144000" cy="2585323"/>
          </a:xfrm>
        </p:spPr>
        <p:txBody>
          <a:bodyPr>
            <a:spAutoFit/>
          </a:bodyPr>
          <a:lstStyle/>
          <a:p>
            <a:r>
              <a:rPr lang="en-US" dirty="0"/>
              <a:t>Why serial numbers on ballots do not tie the ballot to a voter.</a:t>
            </a:r>
          </a:p>
        </p:txBody>
      </p:sp>
    </p:spTree>
    <p:extLst>
      <p:ext uri="{BB962C8B-B14F-4D97-AF65-F5344CB8AC3E}">
        <p14:creationId xmlns:p14="http://schemas.microsoft.com/office/powerpoint/2010/main" val="2131093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A973D-1EF8-40AC-8AFB-7EB0D88F83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150" y="352193"/>
            <a:ext cx="9144000" cy="923330"/>
          </a:xfrm>
        </p:spPr>
        <p:txBody>
          <a:bodyPr>
            <a:spAutoFit/>
          </a:bodyPr>
          <a:lstStyle/>
          <a:p>
            <a:pPr algn="l"/>
            <a:r>
              <a:rPr lang="en-US" dirty="0"/>
              <a:t>Illustration: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9C09FF4-C7D5-4056-9CD4-06C41952403C}"/>
              </a:ext>
            </a:extLst>
          </p:cNvPr>
          <p:cNvSpPr txBox="1">
            <a:spLocks/>
          </p:cNvSpPr>
          <p:nvPr/>
        </p:nvSpPr>
        <p:spPr>
          <a:xfrm>
            <a:off x="1223038" y="1181500"/>
            <a:ext cx="9144000" cy="757130"/>
          </a:xfrm>
          <a:prstGeom prst="rect">
            <a:avLst/>
          </a:prstGeom>
        </p:spPr>
        <p:txBody>
          <a:bodyPr vert="horz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/>
              <a:t>Gather $1 bills from several people.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B2F6E91-B9F9-4769-A32E-116B055436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2712" y="2046464"/>
            <a:ext cx="6329961" cy="4219974"/>
          </a:xfrm>
          <a:prstGeom prst="rect">
            <a:avLst/>
          </a:prstGeom>
        </p:spPr>
      </p:pic>
      <p:pic>
        <p:nvPicPr>
          <p:cNvPr id="1026" name="Picture 2" descr="American Numismatic Association">
            <a:extLst>
              <a:ext uri="{FF2B5EF4-FFF2-40B4-BE49-F238E27FC236}">
                <a16:creationId xmlns:a16="http://schemas.microsoft.com/office/drawing/2014/main" id="{E64DF583-A453-46F0-880D-AF7A811238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6680" y="2310211"/>
            <a:ext cx="1480087" cy="642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American Numismatic Association">
            <a:extLst>
              <a:ext uri="{FF2B5EF4-FFF2-40B4-BE49-F238E27FC236}">
                <a16:creationId xmlns:a16="http://schemas.microsoft.com/office/drawing/2014/main" id="{DA6DA58F-A155-4BA7-8AF4-BFC3CC38D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7960" y="3084195"/>
            <a:ext cx="1480087" cy="642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American Numismatic Association">
            <a:extLst>
              <a:ext uri="{FF2B5EF4-FFF2-40B4-BE49-F238E27FC236}">
                <a16:creationId xmlns:a16="http://schemas.microsoft.com/office/drawing/2014/main" id="{50BD33EB-6FC2-4DB2-AEC2-7F9EFDFCB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083" y="3835259"/>
            <a:ext cx="1480087" cy="642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American Numismatic Association">
            <a:extLst>
              <a:ext uri="{FF2B5EF4-FFF2-40B4-BE49-F238E27FC236}">
                <a16:creationId xmlns:a16="http://schemas.microsoft.com/office/drawing/2014/main" id="{06E65389-CC0F-4A0F-A068-9898213595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8860" y="4678971"/>
            <a:ext cx="1480087" cy="642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9358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A973D-1EF8-40AC-8AFB-7EB0D88F83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150" y="352193"/>
            <a:ext cx="9144000" cy="923330"/>
          </a:xfrm>
        </p:spPr>
        <p:txBody>
          <a:bodyPr>
            <a:spAutoFit/>
          </a:bodyPr>
          <a:lstStyle/>
          <a:p>
            <a:pPr algn="l"/>
            <a:r>
              <a:rPr lang="en-US" dirty="0"/>
              <a:t>Illustration: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9C09FF4-C7D5-4056-9CD4-06C41952403C}"/>
              </a:ext>
            </a:extLst>
          </p:cNvPr>
          <p:cNvSpPr txBox="1">
            <a:spLocks/>
          </p:cNvSpPr>
          <p:nvPr/>
        </p:nvSpPr>
        <p:spPr>
          <a:xfrm>
            <a:off x="781078" y="1410100"/>
            <a:ext cx="9144000" cy="757130"/>
          </a:xfrm>
          <a:prstGeom prst="rect">
            <a:avLst/>
          </a:prstGeom>
        </p:spPr>
        <p:txBody>
          <a:bodyPr vert="horz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/>
              <a:t>Mix up the money</a:t>
            </a:r>
          </a:p>
        </p:txBody>
      </p:sp>
      <p:pic>
        <p:nvPicPr>
          <p:cNvPr id="2050" name="Picture 2" descr="276 Wasteful Stock Vector Illustration and Royalty Free Wasteful Clipart">
            <a:extLst>
              <a:ext uri="{FF2B5EF4-FFF2-40B4-BE49-F238E27FC236}">
                <a16:creationId xmlns:a16="http://schemas.microsoft.com/office/drawing/2014/main" id="{5A92B2B9-D774-4D50-8C11-1691C08E2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886" y="640081"/>
            <a:ext cx="5318760" cy="531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495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A973D-1EF8-40AC-8AFB-7EB0D88F83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150" y="352193"/>
            <a:ext cx="9144000" cy="923330"/>
          </a:xfrm>
        </p:spPr>
        <p:txBody>
          <a:bodyPr>
            <a:spAutoFit/>
          </a:bodyPr>
          <a:lstStyle/>
          <a:p>
            <a:pPr algn="l"/>
            <a:r>
              <a:rPr lang="en-US" dirty="0"/>
              <a:t>Illustration: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9C09FF4-C7D5-4056-9CD4-06C41952403C}"/>
              </a:ext>
            </a:extLst>
          </p:cNvPr>
          <p:cNvSpPr txBox="1">
            <a:spLocks/>
          </p:cNvSpPr>
          <p:nvPr/>
        </p:nvSpPr>
        <p:spPr>
          <a:xfrm>
            <a:off x="781078" y="1410100"/>
            <a:ext cx="10580342" cy="75713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/>
              <a:t>Randomly hand one $1 bill to the person.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04364D-0AA5-4077-82B5-65411AC33E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7441" y="2469447"/>
            <a:ext cx="3513710" cy="3577337"/>
          </a:xfrm>
          <a:prstGeom prst="rect">
            <a:avLst/>
          </a:prstGeom>
        </p:spPr>
      </p:pic>
      <p:pic>
        <p:nvPicPr>
          <p:cNvPr id="6" name="Picture 2" descr="American Numismatic Association">
            <a:extLst>
              <a:ext uri="{FF2B5EF4-FFF2-40B4-BE49-F238E27FC236}">
                <a16:creationId xmlns:a16="http://schemas.microsoft.com/office/drawing/2014/main" id="{138FEE37-747D-4637-8AFF-B90AC6190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5554" y="4175759"/>
            <a:ext cx="2264840" cy="982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9727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A973D-1EF8-40AC-8AFB-7EB0D88F83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150" y="352193"/>
            <a:ext cx="9144000" cy="923330"/>
          </a:xfrm>
        </p:spPr>
        <p:txBody>
          <a:bodyPr>
            <a:spAutoFit/>
          </a:bodyPr>
          <a:lstStyle/>
          <a:p>
            <a:pPr algn="l"/>
            <a:r>
              <a:rPr lang="en-US" dirty="0"/>
              <a:t>Illustration: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9C09FF4-C7D5-4056-9CD4-06C41952403C}"/>
              </a:ext>
            </a:extLst>
          </p:cNvPr>
          <p:cNvSpPr txBox="1">
            <a:spLocks/>
          </p:cNvSpPr>
          <p:nvPr/>
        </p:nvSpPr>
        <p:spPr>
          <a:xfrm>
            <a:off x="781078" y="1410100"/>
            <a:ext cx="10580342" cy="75713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/>
              <a:t>The ask them “Who’s dollar bill is this?”</a:t>
            </a:r>
          </a:p>
        </p:txBody>
      </p:sp>
      <p:pic>
        <p:nvPicPr>
          <p:cNvPr id="6" name="Picture 2" descr="American Numismatic Association">
            <a:extLst>
              <a:ext uri="{FF2B5EF4-FFF2-40B4-BE49-F238E27FC236}">
                <a16:creationId xmlns:a16="http://schemas.microsoft.com/office/drawing/2014/main" id="{699C7D47-CA63-46A6-913C-E118197E7A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394" y="2515275"/>
            <a:ext cx="7054756" cy="3061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question mark - Wiktionary">
            <a:extLst>
              <a:ext uri="{FF2B5EF4-FFF2-40B4-BE49-F238E27FC236}">
                <a16:creationId xmlns:a16="http://schemas.microsoft.com/office/drawing/2014/main" id="{6B501903-A4DD-4CB2-AA6B-D1DD129254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6938" y="2987040"/>
            <a:ext cx="1795463" cy="17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question mark - Wiktionary">
            <a:extLst>
              <a:ext uri="{FF2B5EF4-FFF2-40B4-BE49-F238E27FC236}">
                <a16:creationId xmlns:a16="http://schemas.microsoft.com/office/drawing/2014/main" id="{3749B9B6-4528-4ED5-81E2-FB3F62167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" y="2987039"/>
            <a:ext cx="1795463" cy="17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507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A973D-1EF8-40AC-8AFB-7EB0D88F83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150" y="352193"/>
            <a:ext cx="9144000" cy="923330"/>
          </a:xfrm>
        </p:spPr>
        <p:txBody>
          <a:bodyPr>
            <a:spAutoFit/>
          </a:bodyPr>
          <a:lstStyle/>
          <a:p>
            <a:pPr algn="l"/>
            <a:r>
              <a:rPr lang="en-US" dirty="0"/>
              <a:t>Illustration: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9C09FF4-C7D5-4056-9CD4-06C41952403C}"/>
              </a:ext>
            </a:extLst>
          </p:cNvPr>
          <p:cNvSpPr txBox="1">
            <a:spLocks/>
          </p:cNvSpPr>
          <p:nvPr/>
        </p:nvSpPr>
        <p:spPr>
          <a:xfrm>
            <a:off x="781078" y="1410100"/>
            <a:ext cx="10580342" cy="75713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/>
              <a:t>Why don’t they know?</a:t>
            </a:r>
          </a:p>
        </p:txBody>
      </p:sp>
      <p:pic>
        <p:nvPicPr>
          <p:cNvPr id="6" name="Picture 2" descr="American Numismatic Association">
            <a:extLst>
              <a:ext uri="{FF2B5EF4-FFF2-40B4-BE49-F238E27FC236}">
                <a16:creationId xmlns:a16="http://schemas.microsoft.com/office/drawing/2014/main" id="{699C7D47-CA63-46A6-913C-E118197E7A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394" y="2515275"/>
            <a:ext cx="7054756" cy="3061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question mark - Wiktionary">
            <a:extLst>
              <a:ext uri="{FF2B5EF4-FFF2-40B4-BE49-F238E27FC236}">
                <a16:creationId xmlns:a16="http://schemas.microsoft.com/office/drawing/2014/main" id="{6B501903-A4DD-4CB2-AA6B-D1DD129254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6938" y="2987040"/>
            <a:ext cx="1795463" cy="17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question mark - Wiktionary">
            <a:extLst>
              <a:ext uri="{FF2B5EF4-FFF2-40B4-BE49-F238E27FC236}">
                <a16:creationId xmlns:a16="http://schemas.microsoft.com/office/drawing/2014/main" id="{3749B9B6-4528-4ED5-81E2-FB3F62167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" y="2987039"/>
            <a:ext cx="1795463" cy="17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F4382EE-B5E8-45A2-BB6D-BAE27FA32B8C}"/>
              </a:ext>
            </a:extLst>
          </p:cNvPr>
          <p:cNvSpPr txBox="1">
            <a:spLocks/>
          </p:cNvSpPr>
          <p:nvPr/>
        </p:nvSpPr>
        <p:spPr>
          <a:xfrm>
            <a:off x="1070638" y="5639843"/>
            <a:ext cx="10580342" cy="75713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800" dirty="0"/>
              <a:t>It has a serial number on it!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B0926F6-61A0-43D8-B31D-CDFE0DAB7443}"/>
              </a:ext>
            </a:extLst>
          </p:cNvPr>
          <p:cNvSpPr/>
          <p:nvPr/>
        </p:nvSpPr>
        <p:spPr>
          <a:xfrm>
            <a:off x="6873240" y="3215640"/>
            <a:ext cx="1981200" cy="56388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96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36 Mail Postal Worker Black And White Line Art Illustrations &amp;amp; Clip Art -  iStock">
            <a:extLst>
              <a:ext uri="{FF2B5EF4-FFF2-40B4-BE49-F238E27FC236}">
                <a16:creationId xmlns:a16="http://schemas.microsoft.com/office/drawing/2014/main" id="{E3E98FEC-B4CC-482A-BD2A-262BCA4B4D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9024" y="3161259"/>
            <a:ext cx="1490082" cy="1706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5" name="Group 74">
            <a:extLst>
              <a:ext uri="{FF2B5EF4-FFF2-40B4-BE49-F238E27FC236}">
                <a16:creationId xmlns:a16="http://schemas.microsoft.com/office/drawing/2014/main" id="{11F53655-3462-4F10-94D7-5457D223960E}"/>
              </a:ext>
            </a:extLst>
          </p:cNvPr>
          <p:cNvGrpSpPr/>
          <p:nvPr/>
        </p:nvGrpSpPr>
        <p:grpSpPr>
          <a:xfrm>
            <a:off x="4340116" y="2912008"/>
            <a:ext cx="425668" cy="669094"/>
            <a:chOff x="4159033" y="2312316"/>
            <a:chExt cx="425668" cy="669094"/>
          </a:xfrm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C958E33A-7059-432F-ABFD-5A37A3C3A9CA}"/>
                </a:ext>
              </a:extLst>
            </p:cNvPr>
            <p:cNvSpPr/>
            <p:nvPr/>
          </p:nvSpPr>
          <p:spPr>
            <a:xfrm>
              <a:off x="4159033" y="2312316"/>
              <a:ext cx="425668" cy="66909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F28B9A7D-4134-4CCE-8578-4ECE147B5748}"/>
                </a:ext>
              </a:extLst>
            </p:cNvPr>
            <p:cNvSpPr txBox="1"/>
            <p:nvPr/>
          </p:nvSpPr>
          <p:spPr>
            <a:xfrm>
              <a:off x="4190783" y="2540616"/>
              <a:ext cx="362167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lang="en-US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E43B8DD0-FFF5-4C26-829A-1CFE8816D6BE}"/>
              </a:ext>
            </a:extLst>
          </p:cNvPr>
          <p:cNvSpPr txBox="1"/>
          <p:nvPr/>
        </p:nvSpPr>
        <p:spPr>
          <a:xfrm>
            <a:off x="668604" y="808065"/>
            <a:ext cx="375792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Secrecy of Ballot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877A39-1470-4464-969D-F8CCFA6BFE4B}"/>
              </a:ext>
            </a:extLst>
          </p:cNvPr>
          <p:cNvSpPr txBox="1"/>
          <p:nvPr/>
        </p:nvSpPr>
        <p:spPr>
          <a:xfrm>
            <a:off x="536969" y="4293267"/>
            <a:ext cx="12494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Print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Sequential</a:t>
            </a:r>
            <a:endPara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 Numbered (CN) Ballot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B6B4381-BC76-43FD-AE12-26A546F1F716}"/>
              </a:ext>
            </a:extLst>
          </p:cNvPr>
          <p:cNvSpPr txBox="1"/>
          <p:nvPr/>
        </p:nvSpPr>
        <p:spPr>
          <a:xfrm>
            <a:off x="11582775" y="6458390"/>
            <a:ext cx="389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08818F2-C6F7-47DB-8A82-9E93607D1D46}"/>
              </a:ext>
            </a:extLst>
          </p:cNvPr>
          <p:cNvSpPr txBox="1"/>
          <p:nvPr/>
        </p:nvSpPr>
        <p:spPr>
          <a:xfrm>
            <a:off x="2233885" y="4250878"/>
            <a:ext cx="113671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 Ballot 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Inside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Unmarked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Ballot Envelope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69F24AF-70EA-4FED-8459-151BE6910F04}"/>
              </a:ext>
            </a:extLst>
          </p:cNvPr>
          <p:cNvSpPr txBox="1"/>
          <p:nvPr/>
        </p:nvSpPr>
        <p:spPr>
          <a:xfrm>
            <a:off x="4071937" y="4250878"/>
            <a:ext cx="12242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Randomize Ballot Envelopes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9A8772F-CD83-47B5-8A5F-F081BE72AD60}"/>
              </a:ext>
            </a:extLst>
          </p:cNvPr>
          <p:cNvSpPr txBox="1"/>
          <p:nvPr/>
        </p:nvSpPr>
        <p:spPr>
          <a:xfrm>
            <a:off x="5678699" y="4241655"/>
            <a:ext cx="12242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Organize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Ballot Envelopes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13602E9-474B-4756-9F55-76A514505A07}"/>
              </a:ext>
            </a:extLst>
          </p:cNvPr>
          <p:cNvSpPr txBox="1"/>
          <p:nvPr/>
        </p:nvSpPr>
        <p:spPr>
          <a:xfrm>
            <a:off x="7199877" y="4250878"/>
            <a:ext cx="12242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Deliver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0CED919-40C0-4DD3-BA70-5D246505A100}"/>
              </a:ext>
            </a:extLst>
          </p:cNvPr>
          <p:cNvSpPr txBox="1"/>
          <p:nvPr/>
        </p:nvSpPr>
        <p:spPr>
          <a:xfrm>
            <a:off x="8943692" y="4241654"/>
            <a:ext cx="12242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to Walk-in or Mail-out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D27AF42-474E-41CD-BA6C-E66094FDA404}"/>
              </a:ext>
            </a:extLst>
          </p:cNvPr>
          <p:cNvSpPr txBox="1"/>
          <p:nvPr/>
        </p:nvSpPr>
        <p:spPr>
          <a:xfrm>
            <a:off x="1078528" y="1196028"/>
            <a:ext cx="495553" cy="669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CED7851-BFEB-4FF8-A181-DB9DC26A6169}"/>
              </a:ext>
            </a:extLst>
          </p:cNvPr>
          <p:cNvSpPr txBox="1"/>
          <p:nvPr/>
        </p:nvSpPr>
        <p:spPr>
          <a:xfrm>
            <a:off x="2621956" y="1196028"/>
            <a:ext cx="495553" cy="669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7C8CE72-42CF-4F04-967F-8042692190A8}"/>
              </a:ext>
            </a:extLst>
          </p:cNvPr>
          <p:cNvSpPr txBox="1"/>
          <p:nvPr/>
        </p:nvSpPr>
        <p:spPr>
          <a:xfrm>
            <a:off x="4228884" y="1196028"/>
            <a:ext cx="495553" cy="669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3FF28A0-7918-4B7E-BA5A-162EC3BEF796}"/>
              </a:ext>
            </a:extLst>
          </p:cNvPr>
          <p:cNvSpPr txBox="1"/>
          <p:nvPr/>
        </p:nvSpPr>
        <p:spPr>
          <a:xfrm>
            <a:off x="6145669" y="1196028"/>
            <a:ext cx="495553" cy="669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46B6CBC-9749-4BC1-A535-8F5B175BD8A0}"/>
              </a:ext>
            </a:extLst>
          </p:cNvPr>
          <p:cNvSpPr txBox="1"/>
          <p:nvPr/>
        </p:nvSpPr>
        <p:spPr>
          <a:xfrm>
            <a:off x="7653506" y="1196028"/>
            <a:ext cx="495553" cy="669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2CD6802-E6A2-4788-97BB-65B1833D3B4C}"/>
              </a:ext>
            </a:extLst>
          </p:cNvPr>
          <p:cNvSpPr txBox="1"/>
          <p:nvPr/>
        </p:nvSpPr>
        <p:spPr>
          <a:xfrm>
            <a:off x="9392244" y="1196028"/>
            <a:ext cx="495553" cy="669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EAEF366-7C5C-4972-B553-8BCAADC9450B}"/>
              </a:ext>
            </a:extLst>
          </p:cNvPr>
          <p:cNvGrpSpPr/>
          <p:nvPr/>
        </p:nvGrpSpPr>
        <p:grpSpPr>
          <a:xfrm>
            <a:off x="4159033" y="2405199"/>
            <a:ext cx="425668" cy="669094"/>
            <a:chOff x="4159033" y="2312316"/>
            <a:chExt cx="425668" cy="669094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1FD3E74-3A4E-4196-AA60-BA82F7080830}"/>
                </a:ext>
              </a:extLst>
            </p:cNvPr>
            <p:cNvSpPr/>
            <p:nvPr/>
          </p:nvSpPr>
          <p:spPr>
            <a:xfrm>
              <a:off x="4159033" y="2312316"/>
              <a:ext cx="425668" cy="66909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3D60953-9A0B-4B89-9180-74E383291336}"/>
                </a:ext>
              </a:extLst>
            </p:cNvPr>
            <p:cNvSpPr txBox="1"/>
            <p:nvPr/>
          </p:nvSpPr>
          <p:spPr>
            <a:xfrm>
              <a:off x="4190783" y="2540616"/>
              <a:ext cx="362167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lang="en-US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C732185C-B481-4A58-8E8C-F77242BAC78D}"/>
              </a:ext>
            </a:extLst>
          </p:cNvPr>
          <p:cNvGrpSpPr/>
          <p:nvPr/>
        </p:nvGrpSpPr>
        <p:grpSpPr>
          <a:xfrm>
            <a:off x="4511603" y="2165017"/>
            <a:ext cx="425668" cy="669094"/>
            <a:chOff x="4159033" y="2312316"/>
            <a:chExt cx="425668" cy="669094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7BFA95B0-5C6F-4E01-BB2B-2A784DB4312D}"/>
                </a:ext>
              </a:extLst>
            </p:cNvPr>
            <p:cNvSpPr/>
            <p:nvPr/>
          </p:nvSpPr>
          <p:spPr>
            <a:xfrm>
              <a:off x="4159033" y="2312316"/>
              <a:ext cx="425668" cy="66909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3CC547A5-889A-480E-929C-19BE95D4C37B}"/>
                </a:ext>
              </a:extLst>
            </p:cNvPr>
            <p:cNvSpPr txBox="1"/>
            <p:nvPr/>
          </p:nvSpPr>
          <p:spPr>
            <a:xfrm>
              <a:off x="4190783" y="2540616"/>
              <a:ext cx="362167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lang="en-US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CBEBFDE-141F-48EF-A4FD-3116CC5B41A1}"/>
              </a:ext>
            </a:extLst>
          </p:cNvPr>
          <p:cNvGrpSpPr/>
          <p:nvPr/>
        </p:nvGrpSpPr>
        <p:grpSpPr>
          <a:xfrm>
            <a:off x="4724436" y="2993580"/>
            <a:ext cx="425668" cy="669094"/>
            <a:chOff x="4159033" y="2312316"/>
            <a:chExt cx="425668" cy="669094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EB13D106-A160-40CE-A735-64F289C7CA0B}"/>
                </a:ext>
              </a:extLst>
            </p:cNvPr>
            <p:cNvSpPr/>
            <p:nvPr/>
          </p:nvSpPr>
          <p:spPr>
            <a:xfrm>
              <a:off x="4159033" y="2312316"/>
              <a:ext cx="425668" cy="66909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DE37670B-AC34-447C-8543-29CE006039FD}"/>
                </a:ext>
              </a:extLst>
            </p:cNvPr>
            <p:cNvSpPr txBox="1"/>
            <p:nvPr/>
          </p:nvSpPr>
          <p:spPr>
            <a:xfrm>
              <a:off x="4190783" y="2540616"/>
              <a:ext cx="362167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lang="en-US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7935C98-4E2B-4318-B1B4-FC624B1021C5}"/>
              </a:ext>
            </a:extLst>
          </p:cNvPr>
          <p:cNvGrpSpPr/>
          <p:nvPr/>
        </p:nvGrpSpPr>
        <p:grpSpPr>
          <a:xfrm>
            <a:off x="2255085" y="1870834"/>
            <a:ext cx="1229293" cy="2071025"/>
            <a:chOff x="2432885" y="2019251"/>
            <a:chExt cx="1229293" cy="207102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105659C-D464-4075-88E7-9E16BBD015AD}"/>
                </a:ext>
              </a:extLst>
            </p:cNvPr>
            <p:cNvSpPr/>
            <p:nvPr/>
          </p:nvSpPr>
          <p:spPr>
            <a:xfrm>
              <a:off x="2432885" y="2019251"/>
              <a:ext cx="1229293" cy="207102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7CB8DC2D-41D9-4077-8BE3-069BF57BD8E2}"/>
                </a:ext>
              </a:extLst>
            </p:cNvPr>
            <p:cNvSpPr txBox="1"/>
            <p:nvPr/>
          </p:nvSpPr>
          <p:spPr>
            <a:xfrm>
              <a:off x="2619113" y="2781368"/>
              <a:ext cx="856835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28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23A92C5A-3676-457A-9C59-4D9262A17F88}"/>
              </a:ext>
            </a:extLst>
          </p:cNvPr>
          <p:cNvGrpSpPr/>
          <p:nvPr/>
        </p:nvGrpSpPr>
        <p:grpSpPr>
          <a:xfrm>
            <a:off x="6290843" y="2413004"/>
            <a:ext cx="425668" cy="669094"/>
            <a:chOff x="4159033" y="2312316"/>
            <a:chExt cx="425668" cy="669094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372BC7FB-0E9C-4ECD-89C2-2D404A266090}"/>
                </a:ext>
              </a:extLst>
            </p:cNvPr>
            <p:cNvSpPr/>
            <p:nvPr/>
          </p:nvSpPr>
          <p:spPr>
            <a:xfrm>
              <a:off x="4159033" y="2312316"/>
              <a:ext cx="425668" cy="66909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F48A892B-232E-4D63-88DD-2227EB2AE3CD}"/>
                </a:ext>
              </a:extLst>
            </p:cNvPr>
            <p:cNvSpPr txBox="1"/>
            <p:nvPr/>
          </p:nvSpPr>
          <p:spPr>
            <a:xfrm>
              <a:off x="4190783" y="2540616"/>
              <a:ext cx="362167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S1</a:t>
              </a:r>
              <a:endParaRPr lang="en-US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5891C7E4-3AB7-4916-AA67-5CC2ACC8074A}"/>
              </a:ext>
            </a:extLst>
          </p:cNvPr>
          <p:cNvSpPr/>
          <p:nvPr/>
        </p:nvSpPr>
        <p:spPr>
          <a:xfrm>
            <a:off x="6217746" y="2493717"/>
            <a:ext cx="425668" cy="669094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A55C714-BC7E-4474-94EC-69D043091C3A}"/>
              </a:ext>
            </a:extLst>
          </p:cNvPr>
          <p:cNvSpPr/>
          <p:nvPr/>
        </p:nvSpPr>
        <p:spPr>
          <a:xfrm>
            <a:off x="6164736" y="2576265"/>
            <a:ext cx="425668" cy="669094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F65DDB78-8887-4319-A2A5-B993AFF9365A}"/>
              </a:ext>
            </a:extLst>
          </p:cNvPr>
          <p:cNvSpPr/>
          <p:nvPr/>
        </p:nvSpPr>
        <p:spPr>
          <a:xfrm>
            <a:off x="6081453" y="2670688"/>
            <a:ext cx="425668" cy="669094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A3F7EA38-8C87-4826-B0DF-54404905C351}"/>
              </a:ext>
            </a:extLst>
          </p:cNvPr>
          <p:cNvSpPr/>
          <p:nvPr/>
        </p:nvSpPr>
        <p:spPr>
          <a:xfrm>
            <a:off x="5967778" y="2750511"/>
            <a:ext cx="425668" cy="669094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29DD5BFD-9D6F-43F1-AAD7-C1770C1552DF}"/>
              </a:ext>
            </a:extLst>
          </p:cNvPr>
          <p:cNvSpPr txBox="1"/>
          <p:nvPr/>
        </p:nvSpPr>
        <p:spPr>
          <a:xfrm>
            <a:off x="6004911" y="2942536"/>
            <a:ext cx="36216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endParaRPr lang="en-U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ounty Supervisors of Elections">
            <a:extLst>
              <a:ext uri="{FF2B5EF4-FFF2-40B4-BE49-F238E27FC236}">
                <a16:creationId xmlns:a16="http://schemas.microsoft.com/office/drawing/2014/main" id="{F87476DA-C73C-4C03-829C-8A805687B6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8341" y="239277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Table Cartoon clipart - Chair, Table, Black, transparent clip art">
            <a:extLst>
              <a:ext uri="{FF2B5EF4-FFF2-40B4-BE49-F238E27FC236}">
                <a16:creationId xmlns:a16="http://schemas.microsoft.com/office/drawing/2014/main" id="{451D57BC-7895-4FA7-814D-599A78A1A7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6376" y="2347766"/>
            <a:ext cx="1293490" cy="1183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erson Walking Icons - Download Free Vector Icons | Noun Project">
            <a:extLst>
              <a:ext uri="{FF2B5EF4-FFF2-40B4-BE49-F238E27FC236}">
                <a16:creationId xmlns:a16="http://schemas.microsoft.com/office/drawing/2014/main" id="{A57A2297-2D7B-44EB-9A5B-6E85F89CEC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2159" y="1731798"/>
            <a:ext cx="1490082" cy="149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Arrow: Right 13">
            <a:extLst>
              <a:ext uri="{FF2B5EF4-FFF2-40B4-BE49-F238E27FC236}">
                <a16:creationId xmlns:a16="http://schemas.microsoft.com/office/drawing/2014/main" id="{5F1B4A38-DF11-4BC4-AF4A-D245ECC8F152}"/>
              </a:ext>
            </a:extLst>
          </p:cNvPr>
          <p:cNvSpPr/>
          <p:nvPr/>
        </p:nvSpPr>
        <p:spPr>
          <a:xfrm>
            <a:off x="5520179" y="2533649"/>
            <a:ext cx="336576" cy="518574"/>
          </a:xfrm>
          <a:prstGeom prst="rightArrow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Arrow: Right 94">
            <a:extLst>
              <a:ext uri="{FF2B5EF4-FFF2-40B4-BE49-F238E27FC236}">
                <a16:creationId xmlns:a16="http://schemas.microsoft.com/office/drawing/2014/main" id="{4B32DDF8-7859-4697-B27E-F4063FC2E6A6}"/>
              </a:ext>
            </a:extLst>
          </p:cNvPr>
          <p:cNvSpPr/>
          <p:nvPr/>
        </p:nvSpPr>
        <p:spPr>
          <a:xfrm>
            <a:off x="3661414" y="2567488"/>
            <a:ext cx="336576" cy="518574"/>
          </a:xfrm>
          <a:prstGeom prst="rightArrow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Arrow: Right 95">
            <a:extLst>
              <a:ext uri="{FF2B5EF4-FFF2-40B4-BE49-F238E27FC236}">
                <a16:creationId xmlns:a16="http://schemas.microsoft.com/office/drawing/2014/main" id="{E24B41CA-4D4B-4FB0-8D93-7B6CD555C0B5}"/>
              </a:ext>
            </a:extLst>
          </p:cNvPr>
          <p:cNvSpPr/>
          <p:nvPr/>
        </p:nvSpPr>
        <p:spPr>
          <a:xfrm>
            <a:off x="8495687" y="2546871"/>
            <a:ext cx="336576" cy="518574"/>
          </a:xfrm>
          <a:prstGeom prst="rightArrow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Arrow: Right 96">
            <a:extLst>
              <a:ext uri="{FF2B5EF4-FFF2-40B4-BE49-F238E27FC236}">
                <a16:creationId xmlns:a16="http://schemas.microsoft.com/office/drawing/2014/main" id="{A1F97404-C92B-4BAE-8F0A-D4BC49625F03}"/>
              </a:ext>
            </a:extLst>
          </p:cNvPr>
          <p:cNvSpPr/>
          <p:nvPr/>
        </p:nvSpPr>
        <p:spPr>
          <a:xfrm>
            <a:off x="6878755" y="2544754"/>
            <a:ext cx="336576" cy="518574"/>
          </a:xfrm>
          <a:prstGeom prst="rightArrow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Arrow: Right 97">
            <a:extLst>
              <a:ext uri="{FF2B5EF4-FFF2-40B4-BE49-F238E27FC236}">
                <a16:creationId xmlns:a16="http://schemas.microsoft.com/office/drawing/2014/main" id="{80DAB254-4003-455E-8467-8A95E0A650E6}"/>
              </a:ext>
            </a:extLst>
          </p:cNvPr>
          <p:cNvSpPr/>
          <p:nvPr/>
        </p:nvSpPr>
        <p:spPr>
          <a:xfrm rot="19433359">
            <a:off x="10263682" y="2264835"/>
            <a:ext cx="336576" cy="518574"/>
          </a:xfrm>
          <a:prstGeom prst="rightArrow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Arrow: Right 98">
            <a:extLst>
              <a:ext uri="{FF2B5EF4-FFF2-40B4-BE49-F238E27FC236}">
                <a16:creationId xmlns:a16="http://schemas.microsoft.com/office/drawing/2014/main" id="{F0EB5096-4997-4D98-8157-6F47BD8F5D13}"/>
              </a:ext>
            </a:extLst>
          </p:cNvPr>
          <p:cNvSpPr/>
          <p:nvPr/>
        </p:nvSpPr>
        <p:spPr>
          <a:xfrm>
            <a:off x="1786403" y="2567488"/>
            <a:ext cx="336576" cy="518574"/>
          </a:xfrm>
          <a:prstGeom prst="rightArrow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Arrow: Right 99">
            <a:extLst>
              <a:ext uri="{FF2B5EF4-FFF2-40B4-BE49-F238E27FC236}">
                <a16:creationId xmlns:a16="http://schemas.microsoft.com/office/drawing/2014/main" id="{101BCEE9-3703-422B-9926-7D4AC2596790}"/>
              </a:ext>
            </a:extLst>
          </p:cNvPr>
          <p:cNvSpPr/>
          <p:nvPr/>
        </p:nvSpPr>
        <p:spPr>
          <a:xfrm rot="2008991">
            <a:off x="10282378" y="3200735"/>
            <a:ext cx="336576" cy="518574"/>
          </a:xfrm>
          <a:prstGeom prst="rightArrow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B5D7260A-7EB8-4506-B881-85C443F3B136}"/>
              </a:ext>
            </a:extLst>
          </p:cNvPr>
          <p:cNvSpPr txBox="1"/>
          <p:nvPr/>
        </p:nvSpPr>
        <p:spPr>
          <a:xfrm>
            <a:off x="10998861" y="1195225"/>
            <a:ext cx="495553" cy="669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C50C140-64BD-4C89-96D0-9E24575B960E}"/>
              </a:ext>
            </a:extLst>
          </p:cNvPr>
          <p:cNvSpPr txBox="1"/>
          <p:nvPr/>
        </p:nvSpPr>
        <p:spPr>
          <a:xfrm>
            <a:off x="4401209" y="877804"/>
            <a:ext cx="23748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Printing Ballot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491C501-7C6B-42F2-9BB6-A203961423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3859" y="2395158"/>
            <a:ext cx="1076325" cy="1066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1D2F6AD-F447-40D1-AAA2-406B361B742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14" y="1919205"/>
            <a:ext cx="1213913" cy="2210133"/>
          </a:xfrm>
          <a:prstGeom prst="rect">
            <a:avLst/>
          </a:prstGeom>
        </p:spPr>
      </p:pic>
      <p:sp>
        <p:nvSpPr>
          <p:cNvPr id="60" name="Rectangle 59">
            <a:extLst>
              <a:ext uri="{FF2B5EF4-FFF2-40B4-BE49-F238E27FC236}">
                <a16:creationId xmlns:a16="http://schemas.microsoft.com/office/drawing/2014/main" id="{D48C9ECF-1250-4444-B557-5B3A4DD4B0B9}"/>
              </a:ext>
            </a:extLst>
          </p:cNvPr>
          <p:cNvSpPr/>
          <p:nvPr/>
        </p:nvSpPr>
        <p:spPr>
          <a:xfrm>
            <a:off x="9663026" y="2065994"/>
            <a:ext cx="425668" cy="669094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160C58A-D00F-49CC-B7C2-309315E65DCF}"/>
              </a:ext>
            </a:extLst>
          </p:cNvPr>
          <p:cNvSpPr txBox="1"/>
          <p:nvPr/>
        </p:nvSpPr>
        <p:spPr>
          <a:xfrm>
            <a:off x="9682724" y="2226753"/>
            <a:ext cx="36216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E3344F4-995C-416A-93B0-5231BD03DC9B}"/>
              </a:ext>
            </a:extLst>
          </p:cNvPr>
          <p:cNvSpPr txBox="1"/>
          <p:nvPr/>
        </p:nvSpPr>
        <p:spPr>
          <a:xfrm>
            <a:off x="9617764" y="1649835"/>
            <a:ext cx="4920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89D7D7B-45E1-4BE5-9A38-371FB257639E}"/>
              </a:ext>
            </a:extLst>
          </p:cNvPr>
          <p:cNvSpPr txBox="1"/>
          <p:nvPr/>
        </p:nvSpPr>
        <p:spPr>
          <a:xfrm>
            <a:off x="435406" y="206948"/>
            <a:ext cx="109260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Likewise, a concealed ballot number does not reveal the 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oter.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A313971B-AF18-4BB3-81D0-10C974173CE5}"/>
              </a:ext>
            </a:extLst>
          </p:cNvPr>
          <p:cNvGrpSpPr/>
          <p:nvPr/>
        </p:nvGrpSpPr>
        <p:grpSpPr>
          <a:xfrm>
            <a:off x="4864173" y="2482930"/>
            <a:ext cx="425668" cy="669094"/>
            <a:chOff x="4159033" y="2312316"/>
            <a:chExt cx="425668" cy="669094"/>
          </a:xfrm>
        </p:grpSpPr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101AA5B5-88D1-4DEB-8590-C70324EDF082}"/>
                </a:ext>
              </a:extLst>
            </p:cNvPr>
            <p:cNvSpPr/>
            <p:nvPr/>
          </p:nvSpPr>
          <p:spPr>
            <a:xfrm>
              <a:off x="4159033" y="2312316"/>
              <a:ext cx="425668" cy="66909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AFD18A66-EA32-4C27-82CB-1D689B3A65D3}"/>
                </a:ext>
              </a:extLst>
            </p:cNvPr>
            <p:cNvSpPr txBox="1"/>
            <p:nvPr/>
          </p:nvSpPr>
          <p:spPr>
            <a:xfrm>
              <a:off x="4190783" y="2540616"/>
              <a:ext cx="362167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lang="en-US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997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765"/>
    </mc:Choice>
    <mc:Fallback xmlns="">
      <p:transition spd="slow" advTm="4676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132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Why serial numbers on ballots do not tie the ballot to a voter.</vt:lpstr>
      <vt:lpstr>Illustration:</vt:lpstr>
      <vt:lpstr>Illustration:</vt:lpstr>
      <vt:lpstr>Illustration:</vt:lpstr>
      <vt:lpstr>Illustration:</vt:lpstr>
      <vt:lpstr>Illustration: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Treharne</dc:creator>
  <cp:lastModifiedBy>Ronald Treharne</cp:lastModifiedBy>
  <cp:revision>5</cp:revision>
  <dcterms:created xsi:type="dcterms:W3CDTF">2022-01-07T03:01:58Z</dcterms:created>
  <dcterms:modified xsi:type="dcterms:W3CDTF">2022-01-07T05:02:46Z</dcterms:modified>
</cp:coreProperties>
</file>