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4660"/>
  </p:normalViewPr>
  <p:slideViewPr>
    <p:cSldViewPr snapToGrid="0">
      <p:cViewPr varScale="1">
        <p:scale>
          <a:sx n="85" d="100"/>
          <a:sy n="85" d="100"/>
        </p:scale>
        <p:origin x="77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5D485-DC9E-4BA6-0C0C-64222DB5688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17B29F1-A534-5CAD-5540-699E6B45B9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9E6CE27-BF3F-714C-5266-9A649432D98D}"/>
              </a:ext>
            </a:extLst>
          </p:cNvPr>
          <p:cNvSpPr>
            <a:spLocks noGrp="1"/>
          </p:cNvSpPr>
          <p:nvPr>
            <p:ph type="dt" sz="half" idx="10"/>
          </p:nvPr>
        </p:nvSpPr>
        <p:spPr/>
        <p:txBody>
          <a:bodyPr/>
          <a:lstStyle/>
          <a:p>
            <a:fld id="{BBB94045-573C-4D97-AD6A-476E0AC05E7A}" type="datetimeFigureOut">
              <a:rPr lang="en-US" smtClean="0"/>
              <a:t>8/5/2024</a:t>
            </a:fld>
            <a:endParaRPr lang="en-US"/>
          </a:p>
        </p:txBody>
      </p:sp>
      <p:sp>
        <p:nvSpPr>
          <p:cNvPr id="5" name="Footer Placeholder 4">
            <a:extLst>
              <a:ext uri="{FF2B5EF4-FFF2-40B4-BE49-F238E27FC236}">
                <a16:creationId xmlns:a16="http://schemas.microsoft.com/office/drawing/2014/main" id="{43B2C30E-34D7-E392-4D96-C78AFA9D81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49031F-1D91-C7F7-5481-EB986184ED99}"/>
              </a:ext>
            </a:extLst>
          </p:cNvPr>
          <p:cNvSpPr>
            <a:spLocks noGrp="1"/>
          </p:cNvSpPr>
          <p:nvPr>
            <p:ph type="sldNum" sz="quarter" idx="12"/>
          </p:nvPr>
        </p:nvSpPr>
        <p:spPr/>
        <p:txBody>
          <a:bodyPr/>
          <a:lstStyle/>
          <a:p>
            <a:fld id="{F5ACC2E4-CEDA-49FD-950F-2AB51D6E93B6}" type="slidenum">
              <a:rPr lang="en-US" smtClean="0"/>
              <a:t>‹#›</a:t>
            </a:fld>
            <a:endParaRPr lang="en-US"/>
          </a:p>
        </p:txBody>
      </p:sp>
    </p:spTree>
    <p:extLst>
      <p:ext uri="{BB962C8B-B14F-4D97-AF65-F5344CB8AC3E}">
        <p14:creationId xmlns:p14="http://schemas.microsoft.com/office/powerpoint/2010/main" val="2795943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5AB9C-9DA3-1B4C-4ACB-B84F64240E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35E957C-200B-A52A-0D83-16DC0313A46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B0AF52-D96A-3722-C6F8-747646642245}"/>
              </a:ext>
            </a:extLst>
          </p:cNvPr>
          <p:cNvSpPr>
            <a:spLocks noGrp="1"/>
          </p:cNvSpPr>
          <p:nvPr>
            <p:ph type="dt" sz="half" idx="10"/>
          </p:nvPr>
        </p:nvSpPr>
        <p:spPr/>
        <p:txBody>
          <a:bodyPr/>
          <a:lstStyle/>
          <a:p>
            <a:fld id="{BBB94045-573C-4D97-AD6A-476E0AC05E7A}" type="datetimeFigureOut">
              <a:rPr lang="en-US" smtClean="0"/>
              <a:t>8/5/2024</a:t>
            </a:fld>
            <a:endParaRPr lang="en-US"/>
          </a:p>
        </p:txBody>
      </p:sp>
      <p:sp>
        <p:nvSpPr>
          <p:cNvPr id="5" name="Footer Placeholder 4">
            <a:extLst>
              <a:ext uri="{FF2B5EF4-FFF2-40B4-BE49-F238E27FC236}">
                <a16:creationId xmlns:a16="http://schemas.microsoft.com/office/drawing/2014/main" id="{6507E0CF-1496-A7EF-DE7F-6A50E45022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9943CD-B494-D5C5-C1F5-B476AF0BF912}"/>
              </a:ext>
            </a:extLst>
          </p:cNvPr>
          <p:cNvSpPr>
            <a:spLocks noGrp="1"/>
          </p:cNvSpPr>
          <p:nvPr>
            <p:ph type="sldNum" sz="quarter" idx="12"/>
          </p:nvPr>
        </p:nvSpPr>
        <p:spPr/>
        <p:txBody>
          <a:bodyPr/>
          <a:lstStyle/>
          <a:p>
            <a:fld id="{F5ACC2E4-CEDA-49FD-950F-2AB51D6E93B6}" type="slidenum">
              <a:rPr lang="en-US" smtClean="0"/>
              <a:t>‹#›</a:t>
            </a:fld>
            <a:endParaRPr lang="en-US"/>
          </a:p>
        </p:txBody>
      </p:sp>
    </p:spTree>
    <p:extLst>
      <p:ext uri="{BB962C8B-B14F-4D97-AF65-F5344CB8AC3E}">
        <p14:creationId xmlns:p14="http://schemas.microsoft.com/office/powerpoint/2010/main" val="3584502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D6EA1F-20E0-E478-86B8-71140D1FFAB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5DFA0DD-5DAB-4E8A-7D9E-8F865A0CBC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631CE7-1A6F-F2BC-6FE8-0DF9DCDF5674}"/>
              </a:ext>
            </a:extLst>
          </p:cNvPr>
          <p:cNvSpPr>
            <a:spLocks noGrp="1"/>
          </p:cNvSpPr>
          <p:nvPr>
            <p:ph type="dt" sz="half" idx="10"/>
          </p:nvPr>
        </p:nvSpPr>
        <p:spPr/>
        <p:txBody>
          <a:bodyPr/>
          <a:lstStyle/>
          <a:p>
            <a:fld id="{BBB94045-573C-4D97-AD6A-476E0AC05E7A}" type="datetimeFigureOut">
              <a:rPr lang="en-US" smtClean="0"/>
              <a:t>8/5/2024</a:t>
            </a:fld>
            <a:endParaRPr lang="en-US"/>
          </a:p>
        </p:txBody>
      </p:sp>
      <p:sp>
        <p:nvSpPr>
          <p:cNvPr id="5" name="Footer Placeholder 4">
            <a:extLst>
              <a:ext uri="{FF2B5EF4-FFF2-40B4-BE49-F238E27FC236}">
                <a16:creationId xmlns:a16="http://schemas.microsoft.com/office/drawing/2014/main" id="{D290E3A6-F475-2FA1-44D6-90EA0FDCC4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BC5D71-9036-E9D8-E7C2-E2F73659CC13}"/>
              </a:ext>
            </a:extLst>
          </p:cNvPr>
          <p:cNvSpPr>
            <a:spLocks noGrp="1"/>
          </p:cNvSpPr>
          <p:nvPr>
            <p:ph type="sldNum" sz="quarter" idx="12"/>
          </p:nvPr>
        </p:nvSpPr>
        <p:spPr/>
        <p:txBody>
          <a:bodyPr/>
          <a:lstStyle/>
          <a:p>
            <a:fld id="{F5ACC2E4-CEDA-49FD-950F-2AB51D6E93B6}" type="slidenum">
              <a:rPr lang="en-US" smtClean="0"/>
              <a:t>‹#›</a:t>
            </a:fld>
            <a:endParaRPr lang="en-US"/>
          </a:p>
        </p:txBody>
      </p:sp>
    </p:spTree>
    <p:extLst>
      <p:ext uri="{BB962C8B-B14F-4D97-AF65-F5344CB8AC3E}">
        <p14:creationId xmlns:p14="http://schemas.microsoft.com/office/powerpoint/2010/main" val="2625849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BAA17-F2AB-05A0-7196-346D06E124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99E164B-A51A-2C7D-A4E7-6F61B5F5C3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FF054E-0B17-C3CB-27CB-6BF850A42AD0}"/>
              </a:ext>
            </a:extLst>
          </p:cNvPr>
          <p:cNvSpPr>
            <a:spLocks noGrp="1"/>
          </p:cNvSpPr>
          <p:nvPr>
            <p:ph type="dt" sz="half" idx="10"/>
          </p:nvPr>
        </p:nvSpPr>
        <p:spPr/>
        <p:txBody>
          <a:bodyPr/>
          <a:lstStyle/>
          <a:p>
            <a:fld id="{BBB94045-573C-4D97-AD6A-476E0AC05E7A}" type="datetimeFigureOut">
              <a:rPr lang="en-US" smtClean="0"/>
              <a:t>8/5/2024</a:t>
            </a:fld>
            <a:endParaRPr lang="en-US"/>
          </a:p>
        </p:txBody>
      </p:sp>
      <p:sp>
        <p:nvSpPr>
          <p:cNvPr id="5" name="Footer Placeholder 4">
            <a:extLst>
              <a:ext uri="{FF2B5EF4-FFF2-40B4-BE49-F238E27FC236}">
                <a16:creationId xmlns:a16="http://schemas.microsoft.com/office/drawing/2014/main" id="{5149EEE7-1744-3548-027C-6B872E1522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05BB30-3C75-FEF6-4E03-5D478036C56B}"/>
              </a:ext>
            </a:extLst>
          </p:cNvPr>
          <p:cNvSpPr>
            <a:spLocks noGrp="1"/>
          </p:cNvSpPr>
          <p:nvPr>
            <p:ph type="sldNum" sz="quarter" idx="12"/>
          </p:nvPr>
        </p:nvSpPr>
        <p:spPr/>
        <p:txBody>
          <a:bodyPr/>
          <a:lstStyle/>
          <a:p>
            <a:fld id="{F5ACC2E4-CEDA-49FD-950F-2AB51D6E93B6}" type="slidenum">
              <a:rPr lang="en-US" smtClean="0"/>
              <a:t>‹#›</a:t>
            </a:fld>
            <a:endParaRPr lang="en-US"/>
          </a:p>
        </p:txBody>
      </p:sp>
    </p:spTree>
    <p:extLst>
      <p:ext uri="{BB962C8B-B14F-4D97-AF65-F5344CB8AC3E}">
        <p14:creationId xmlns:p14="http://schemas.microsoft.com/office/powerpoint/2010/main" val="3758143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39225-84C5-3E1C-800B-26586284A49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F0E6D48-AD0B-3B95-95C6-E703E0105D1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069D81-2301-F2CC-44AF-5A34AE4226A8}"/>
              </a:ext>
            </a:extLst>
          </p:cNvPr>
          <p:cNvSpPr>
            <a:spLocks noGrp="1"/>
          </p:cNvSpPr>
          <p:nvPr>
            <p:ph type="dt" sz="half" idx="10"/>
          </p:nvPr>
        </p:nvSpPr>
        <p:spPr/>
        <p:txBody>
          <a:bodyPr/>
          <a:lstStyle/>
          <a:p>
            <a:fld id="{BBB94045-573C-4D97-AD6A-476E0AC05E7A}" type="datetimeFigureOut">
              <a:rPr lang="en-US" smtClean="0"/>
              <a:t>8/5/2024</a:t>
            </a:fld>
            <a:endParaRPr lang="en-US"/>
          </a:p>
        </p:txBody>
      </p:sp>
      <p:sp>
        <p:nvSpPr>
          <p:cNvPr id="5" name="Footer Placeholder 4">
            <a:extLst>
              <a:ext uri="{FF2B5EF4-FFF2-40B4-BE49-F238E27FC236}">
                <a16:creationId xmlns:a16="http://schemas.microsoft.com/office/drawing/2014/main" id="{82667B25-8F63-5DA0-39FE-9178F87BC4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99CBC7-8271-90BE-6B3F-2EFD40CA9C4C}"/>
              </a:ext>
            </a:extLst>
          </p:cNvPr>
          <p:cNvSpPr>
            <a:spLocks noGrp="1"/>
          </p:cNvSpPr>
          <p:nvPr>
            <p:ph type="sldNum" sz="quarter" idx="12"/>
          </p:nvPr>
        </p:nvSpPr>
        <p:spPr/>
        <p:txBody>
          <a:bodyPr/>
          <a:lstStyle/>
          <a:p>
            <a:fld id="{F5ACC2E4-CEDA-49FD-950F-2AB51D6E93B6}" type="slidenum">
              <a:rPr lang="en-US" smtClean="0"/>
              <a:t>‹#›</a:t>
            </a:fld>
            <a:endParaRPr lang="en-US"/>
          </a:p>
        </p:txBody>
      </p:sp>
    </p:spTree>
    <p:extLst>
      <p:ext uri="{BB962C8B-B14F-4D97-AF65-F5344CB8AC3E}">
        <p14:creationId xmlns:p14="http://schemas.microsoft.com/office/powerpoint/2010/main" val="4053701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4C6FD-9E91-C0FD-59EC-080E99A946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7AF304-BC7F-F3EC-0CEF-7A48FD6639C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587053-7EF2-DC15-9768-AC69032BCD3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20387A-5DE5-B9BB-1179-09B2CABDD1C0}"/>
              </a:ext>
            </a:extLst>
          </p:cNvPr>
          <p:cNvSpPr>
            <a:spLocks noGrp="1"/>
          </p:cNvSpPr>
          <p:nvPr>
            <p:ph type="dt" sz="half" idx="10"/>
          </p:nvPr>
        </p:nvSpPr>
        <p:spPr/>
        <p:txBody>
          <a:bodyPr/>
          <a:lstStyle/>
          <a:p>
            <a:fld id="{BBB94045-573C-4D97-AD6A-476E0AC05E7A}" type="datetimeFigureOut">
              <a:rPr lang="en-US" smtClean="0"/>
              <a:t>8/5/2024</a:t>
            </a:fld>
            <a:endParaRPr lang="en-US"/>
          </a:p>
        </p:txBody>
      </p:sp>
      <p:sp>
        <p:nvSpPr>
          <p:cNvPr id="6" name="Footer Placeholder 5">
            <a:extLst>
              <a:ext uri="{FF2B5EF4-FFF2-40B4-BE49-F238E27FC236}">
                <a16:creationId xmlns:a16="http://schemas.microsoft.com/office/drawing/2014/main" id="{80A0A896-AA26-3B98-0F9F-63DCC21767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8D89E7-2522-000B-77B8-9C71E7678FB0}"/>
              </a:ext>
            </a:extLst>
          </p:cNvPr>
          <p:cNvSpPr>
            <a:spLocks noGrp="1"/>
          </p:cNvSpPr>
          <p:nvPr>
            <p:ph type="sldNum" sz="quarter" idx="12"/>
          </p:nvPr>
        </p:nvSpPr>
        <p:spPr/>
        <p:txBody>
          <a:bodyPr/>
          <a:lstStyle/>
          <a:p>
            <a:fld id="{F5ACC2E4-CEDA-49FD-950F-2AB51D6E93B6}" type="slidenum">
              <a:rPr lang="en-US" smtClean="0"/>
              <a:t>‹#›</a:t>
            </a:fld>
            <a:endParaRPr lang="en-US"/>
          </a:p>
        </p:txBody>
      </p:sp>
    </p:spTree>
    <p:extLst>
      <p:ext uri="{BB962C8B-B14F-4D97-AF65-F5344CB8AC3E}">
        <p14:creationId xmlns:p14="http://schemas.microsoft.com/office/powerpoint/2010/main" val="2430433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0DD1F-BA4E-5A97-3E18-A22214B1D1E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22ED076-2C80-1261-40F8-C549300312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423ED70-6F0D-5DC6-A64F-B6656A65A18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1E0519F-EE6F-BDBD-C60A-F978D50112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1C8ECC3-9D3C-C591-FBC8-8D0804036F0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29804F-0B3A-A861-111D-09293CF0BA82}"/>
              </a:ext>
            </a:extLst>
          </p:cNvPr>
          <p:cNvSpPr>
            <a:spLocks noGrp="1"/>
          </p:cNvSpPr>
          <p:nvPr>
            <p:ph type="dt" sz="half" idx="10"/>
          </p:nvPr>
        </p:nvSpPr>
        <p:spPr/>
        <p:txBody>
          <a:bodyPr/>
          <a:lstStyle/>
          <a:p>
            <a:fld id="{BBB94045-573C-4D97-AD6A-476E0AC05E7A}" type="datetimeFigureOut">
              <a:rPr lang="en-US" smtClean="0"/>
              <a:t>8/5/2024</a:t>
            </a:fld>
            <a:endParaRPr lang="en-US"/>
          </a:p>
        </p:txBody>
      </p:sp>
      <p:sp>
        <p:nvSpPr>
          <p:cNvPr id="8" name="Footer Placeholder 7">
            <a:extLst>
              <a:ext uri="{FF2B5EF4-FFF2-40B4-BE49-F238E27FC236}">
                <a16:creationId xmlns:a16="http://schemas.microsoft.com/office/drawing/2014/main" id="{267B7379-9BDF-4DB2-47B6-669E15E9B18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152009E-30BA-4F96-4EF0-622FED3D41BB}"/>
              </a:ext>
            </a:extLst>
          </p:cNvPr>
          <p:cNvSpPr>
            <a:spLocks noGrp="1"/>
          </p:cNvSpPr>
          <p:nvPr>
            <p:ph type="sldNum" sz="quarter" idx="12"/>
          </p:nvPr>
        </p:nvSpPr>
        <p:spPr/>
        <p:txBody>
          <a:bodyPr/>
          <a:lstStyle/>
          <a:p>
            <a:fld id="{F5ACC2E4-CEDA-49FD-950F-2AB51D6E93B6}" type="slidenum">
              <a:rPr lang="en-US" smtClean="0"/>
              <a:t>‹#›</a:t>
            </a:fld>
            <a:endParaRPr lang="en-US"/>
          </a:p>
        </p:txBody>
      </p:sp>
    </p:spTree>
    <p:extLst>
      <p:ext uri="{BB962C8B-B14F-4D97-AF65-F5344CB8AC3E}">
        <p14:creationId xmlns:p14="http://schemas.microsoft.com/office/powerpoint/2010/main" val="2749510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265EF-428E-BBE7-CFC2-862C58DACDD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81A0FEB-8A2F-604C-5F80-FDA1E0079D0D}"/>
              </a:ext>
            </a:extLst>
          </p:cNvPr>
          <p:cNvSpPr>
            <a:spLocks noGrp="1"/>
          </p:cNvSpPr>
          <p:nvPr>
            <p:ph type="dt" sz="half" idx="10"/>
          </p:nvPr>
        </p:nvSpPr>
        <p:spPr/>
        <p:txBody>
          <a:bodyPr/>
          <a:lstStyle/>
          <a:p>
            <a:fld id="{BBB94045-573C-4D97-AD6A-476E0AC05E7A}" type="datetimeFigureOut">
              <a:rPr lang="en-US" smtClean="0"/>
              <a:t>8/5/2024</a:t>
            </a:fld>
            <a:endParaRPr lang="en-US"/>
          </a:p>
        </p:txBody>
      </p:sp>
      <p:sp>
        <p:nvSpPr>
          <p:cNvPr id="4" name="Footer Placeholder 3">
            <a:extLst>
              <a:ext uri="{FF2B5EF4-FFF2-40B4-BE49-F238E27FC236}">
                <a16:creationId xmlns:a16="http://schemas.microsoft.com/office/drawing/2014/main" id="{F9770116-1D50-433A-9BCD-6B434921F40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A32FC32-04ED-5382-2A46-5C7AEA4079BD}"/>
              </a:ext>
            </a:extLst>
          </p:cNvPr>
          <p:cNvSpPr>
            <a:spLocks noGrp="1"/>
          </p:cNvSpPr>
          <p:nvPr>
            <p:ph type="sldNum" sz="quarter" idx="12"/>
          </p:nvPr>
        </p:nvSpPr>
        <p:spPr/>
        <p:txBody>
          <a:bodyPr/>
          <a:lstStyle/>
          <a:p>
            <a:fld id="{F5ACC2E4-CEDA-49FD-950F-2AB51D6E93B6}" type="slidenum">
              <a:rPr lang="en-US" smtClean="0"/>
              <a:t>‹#›</a:t>
            </a:fld>
            <a:endParaRPr lang="en-US"/>
          </a:p>
        </p:txBody>
      </p:sp>
    </p:spTree>
    <p:extLst>
      <p:ext uri="{BB962C8B-B14F-4D97-AF65-F5344CB8AC3E}">
        <p14:creationId xmlns:p14="http://schemas.microsoft.com/office/powerpoint/2010/main" val="2549854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05C28F-FEF6-F3D7-00E9-69EC6DF58FAC}"/>
              </a:ext>
            </a:extLst>
          </p:cNvPr>
          <p:cNvSpPr>
            <a:spLocks noGrp="1"/>
          </p:cNvSpPr>
          <p:nvPr>
            <p:ph type="dt" sz="half" idx="10"/>
          </p:nvPr>
        </p:nvSpPr>
        <p:spPr/>
        <p:txBody>
          <a:bodyPr/>
          <a:lstStyle/>
          <a:p>
            <a:fld id="{BBB94045-573C-4D97-AD6A-476E0AC05E7A}" type="datetimeFigureOut">
              <a:rPr lang="en-US" smtClean="0"/>
              <a:t>8/5/2024</a:t>
            </a:fld>
            <a:endParaRPr lang="en-US"/>
          </a:p>
        </p:txBody>
      </p:sp>
      <p:sp>
        <p:nvSpPr>
          <p:cNvPr id="3" name="Footer Placeholder 2">
            <a:extLst>
              <a:ext uri="{FF2B5EF4-FFF2-40B4-BE49-F238E27FC236}">
                <a16:creationId xmlns:a16="http://schemas.microsoft.com/office/drawing/2014/main" id="{4E8DEFD5-D0E8-8B5D-7E54-24423ED95E7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737B6E5-1710-0B7A-632F-DA33339DB58D}"/>
              </a:ext>
            </a:extLst>
          </p:cNvPr>
          <p:cNvSpPr>
            <a:spLocks noGrp="1"/>
          </p:cNvSpPr>
          <p:nvPr>
            <p:ph type="sldNum" sz="quarter" idx="12"/>
          </p:nvPr>
        </p:nvSpPr>
        <p:spPr/>
        <p:txBody>
          <a:bodyPr/>
          <a:lstStyle/>
          <a:p>
            <a:fld id="{F5ACC2E4-CEDA-49FD-950F-2AB51D6E93B6}" type="slidenum">
              <a:rPr lang="en-US" smtClean="0"/>
              <a:t>‹#›</a:t>
            </a:fld>
            <a:endParaRPr lang="en-US"/>
          </a:p>
        </p:txBody>
      </p:sp>
    </p:spTree>
    <p:extLst>
      <p:ext uri="{BB962C8B-B14F-4D97-AF65-F5344CB8AC3E}">
        <p14:creationId xmlns:p14="http://schemas.microsoft.com/office/powerpoint/2010/main" val="1028982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A75A4-D3A9-8F14-FD17-2892D19C68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F17EB90-EF72-C2C6-DAFF-F09FAEC7C6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49AF87-B42D-5D57-CB6C-DB027A23ED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86BA76-B1EF-3E0C-5764-DED599DC2D27}"/>
              </a:ext>
            </a:extLst>
          </p:cNvPr>
          <p:cNvSpPr>
            <a:spLocks noGrp="1"/>
          </p:cNvSpPr>
          <p:nvPr>
            <p:ph type="dt" sz="half" idx="10"/>
          </p:nvPr>
        </p:nvSpPr>
        <p:spPr/>
        <p:txBody>
          <a:bodyPr/>
          <a:lstStyle/>
          <a:p>
            <a:fld id="{BBB94045-573C-4D97-AD6A-476E0AC05E7A}" type="datetimeFigureOut">
              <a:rPr lang="en-US" smtClean="0"/>
              <a:t>8/5/2024</a:t>
            </a:fld>
            <a:endParaRPr lang="en-US"/>
          </a:p>
        </p:txBody>
      </p:sp>
      <p:sp>
        <p:nvSpPr>
          <p:cNvPr id="6" name="Footer Placeholder 5">
            <a:extLst>
              <a:ext uri="{FF2B5EF4-FFF2-40B4-BE49-F238E27FC236}">
                <a16:creationId xmlns:a16="http://schemas.microsoft.com/office/drawing/2014/main" id="{80C16ABE-4D0F-C780-0C61-F7A05D9C95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1D6F0B-62FF-D5E7-10B9-8D629F4CBC11}"/>
              </a:ext>
            </a:extLst>
          </p:cNvPr>
          <p:cNvSpPr>
            <a:spLocks noGrp="1"/>
          </p:cNvSpPr>
          <p:nvPr>
            <p:ph type="sldNum" sz="quarter" idx="12"/>
          </p:nvPr>
        </p:nvSpPr>
        <p:spPr/>
        <p:txBody>
          <a:bodyPr/>
          <a:lstStyle/>
          <a:p>
            <a:fld id="{F5ACC2E4-CEDA-49FD-950F-2AB51D6E93B6}" type="slidenum">
              <a:rPr lang="en-US" smtClean="0"/>
              <a:t>‹#›</a:t>
            </a:fld>
            <a:endParaRPr lang="en-US"/>
          </a:p>
        </p:txBody>
      </p:sp>
    </p:spTree>
    <p:extLst>
      <p:ext uri="{BB962C8B-B14F-4D97-AF65-F5344CB8AC3E}">
        <p14:creationId xmlns:p14="http://schemas.microsoft.com/office/powerpoint/2010/main" val="688451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A37BD-373B-12E7-8DB1-AC782AE519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249142A-F46F-7EEF-17A1-1431725C9A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110B080-BA7C-9F81-3241-B4A1B47D6A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DBC91C-A51A-3260-E11C-3CAA320A4332}"/>
              </a:ext>
            </a:extLst>
          </p:cNvPr>
          <p:cNvSpPr>
            <a:spLocks noGrp="1"/>
          </p:cNvSpPr>
          <p:nvPr>
            <p:ph type="dt" sz="half" idx="10"/>
          </p:nvPr>
        </p:nvSpPr>
        <p:spPr/>
        <p:txBody>
          <a:bodyPr/>
          <a:lstStyle/>
          <a:p>
            <a:fld id="{BBB94045-573C-4D97-AD6A-476E0AC05E7A}" type="datetimeFigureOut">
              <a:rPr lang="en-US" smtClean="0"/>
              <a:t>8/5/2024</a:t>
            </a:fld>
            <a:endParaRPr lang="en-US"/>
          </a:p>
        </p:txBody>
      </p:sp>
      <p:sp>
        <p:nvSpPr>
          <p:cNvPr id="6" name="Footer Placeholder 5">
            <a:extLst>
              <a:ext uri="{FF2B5EF4-FFF2-40B4-BE49-F238E27FC236}">
                <a16:creationId xmlns:a16="http://schemas.microsoft.com/office/drawing/2014/main" id="{0920D9F5-5A89-3E3A-58EF-E5429DF9D5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3AA452-C8B1-B9C7-7487-CE74DB7DB313}"/>
              </a:ext>
            </a:extLst>
          </p:cNvPr>
          <p:cNvSpPr>
            <a:spLocks noGrp="1"/>
          </p:cNvSpPr>
          <p:nvPr>
            <p:ph type="sldNum" sz="quarter" idx="12"/>
          </p:nvPr>
        </p:nvSpPr>
        <p:spPr/>
        <p:txBody>
          <a:bodyPr/>
          <a:lstStyle/>
          <a:p>
            <a:fld id="{F5ACC2E4-CEDA-49FD-950F-2AB51D6E93B6}" type="slidenum">
              <a:rPr lang="en-US" smtClean="0"/>
              <a:t>‹#›</a:t>
            </a:fld>
            <a:endParaRPr lang="en-US"/>
          </a:p>
        </p:txBody>
      </p:sp>
    </p:spTree>
    <p:extLst>
      <p:ext uri="{BB962C8B-B14F-4D97-AF65-F5344CB8AC3E}">
        <p14:creationId xmlns:p14="http://schemas.microsoft.com/office/powerpoint/2010/main" val="3854970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918084-D9FB-6E9B-9105-768E6E9626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E552815-B5BC-6DDF-991C-863F567AC3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379279-FF51-C2B8-7262-0210E2DFBF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94045-573C-4D97-AD6A-476E0AC05E7A}" type="datetimeFigureOut">
              <a:rPr lang="en-US" smtClean="0"/>
              <a:t>8/5/2024</a:t>
            </a:fld>
            <a:endParaRPr lang="en-US"/>
          </a:p>
        </p:txBody>
      </p:sp>
      <p:sp>
        <p:nvSpPr>
          <p:cNvPr id="5" name="Footer Placeholder 4">
            <a:extLst>
              <a:ext uri="{FF2B5EF4-FFF2-40B4-BE49-F238E27FC236}">
                <a16:creationId xmlns:a16="http://schemas.microsoft.com/office/drawing/2014/main" id="{9D31F7A1-A067-7820-48C6-6674D90AD4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3FBDFC9-C058-7E14-207F-449A2A656E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ACC2E4-CEDA-49FD-950F-2AB51D6E93B6}" type="slidenum">
              <a:rPr lang="en-US" smtClean="0"/>
              <a:t>‹#›</a:t>
            </a:fld>
            <a:endParaRPr lang="en-US"/>
          </a:p>
        </p:txBody>
      </p:sp>
    </p:spTree>
    <p:extLst>
      <p:ext uri="{BB962C8B-B14F-4D97-AF65-F5344CB8AC3E}">
        <p14:creationId xmlns:p14="http://schemas.microsoft.com/office/powerpoint/2010/main" val="26577032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1C16D40-F2A9-BB7D-BFDF-482C9B3EB941}"/>
              </a:ext>
            </a:extLst>
          </p:cNvPr>
          <p:cNvPicPr>
            <a:picLocks noChangeAspect="1"/>
          </p:cNvPicPr>
          <p:nvPr/>
        </p:nvPicPr>
        <p:blipFill>
          <a:blip r:embed="rId2"/>
          <a:stretch>
            <a:fillRect/>
          </a:stretch>
        </p:blipFill>
        <p:spPr>
          <a:xfrm>
            <a:off x="1145619" y="1849999"/>
            <a:ext cx="9900762" cy="3158002"/>
          </a:xfrm>
          <a:prstGeom prst="rect">
            <a:avLst/>
          </a:prstGeom>
        </p:spPr>
      </p:pic>
      <p:sp>
        <p:nvSpPr>
          <p:cNvPr id="8" name="TextBox 7">
            <a:extLst>
              <a:ext uri="{FF2B5EF4-FFF2-40B4-BE49-F238E27FC236}">
                <a16:creationId xmlns:a16="http://schemas.microsoft.com/office/drawing/2014/main" id="{DC061498-D613-7BA9-20A9-63A64FA59786}"/>
              </a:ext>
            </a:extLst>
          </p:cNvPr>
          <p:cNvSpPr txBox="1"/>
          <p:nvPr/>
        </p:nvSpPr>
        <p:spPr>
          <a:xfrm>
            <a:off x="1368676" y="5087246"/>
            <a:ext cx="9454648" cy="707886"/>
          </a:xfrm>
          <a:prstGeom prst="rect">
            <a:avLst/>
          </a:prstGeom>
          <a:noFill/>
        </p:spPr>
        <p:txBody>
          <a:bodyPr wrap="square">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4000" b="1" i="0" u="none" strike="noStrike" cap="none" spc="0" normalizeH="0" baseline="0" dirty="0">
                <a:ln>
                  <a:noFill/>
                </a:ln>
                <a:solidFill>
                  <a:srgbClr val="000000"/>
                </a:solidFill>
                <a:effectLst/>
                <a:uFillTx/>
                <a:latin typeface="Aptos" panose="020B0004020202020204" pitchFamily="34" charset="0"/>
                <a:cs typeface="Mongolian Baiti" panose="03000500000000000000" pitchFamily="66" charset="0"/>
                <a:sym typeface="Calibri"/>
              </a:rPr>
              <a:t>Restoring Liberty Through Civic Action</a:t>
            </a:r>
          </a:p>
        </p:txBody>
      </p:sp>
    </p:spTree>
    <p:extLst>
      <p:ext uri="{BB962C8B-B14F-4D97-AF65-F5344CB8AC3E}">
        <p14:creationId xmlns:p14="http://schemas.microsoft.com/office/powerpoint/2010/main" val="2714225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FA463-F4FC-F908-C92B-2D2606D73F50}"/>
              </a:ext>
            </a:extLst>
          </p:cNvPr>
          <p:cNvSpPr>
            <a:spLocks noGrp="1"/>
          </p:cNvSpPr>
          <p:nvPr>
            <p:ph type="title"/>
          </p:nvPr>
        </p:nvSpPr>
        <p:spPr/>
        <p:txBody>
          <a:bodyPr/>
          <a:lstStyle/>
          <a:p>
            <a:r>
              <a:rPr lang="en-US" dirty="0"/>
              <a:t>NY  Comp. Codes R. and Regs</a:t>
            </a:r>
          </a:p>
        </p:txBody>
      </p:sp>
      <p:pic>
        <p:nvPicPr>
          <p:cNvPr id="6" name="Content Placeholder 5" descr="A close up of text&#10;&#10;Description automatically generated">
            <a:extLst>
              <a:ext uri="{FF2B5EF4-FFF2-40B4-BE49-F238E27FC236}">
                <a16:creationId xmlns:a16="http://schemas.microsoft.com/office/drawing/2014/main" id="{8C3C5F6F-F584-2556-8E85-AD518118568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23092" y="1519027"/>
            <a:ext cx="10824648" cy="3353881"/>
          </a:xfrm>
        </p:spPr>
      </p:pic>
      <p:pic>
        <p:nvPicPr>
          <p:cNvPr id="4" name="Picture 3">
            <a:extLst>
              <a:ext uri="{FF2B5EF4-FFF2-40B4-BE49-F238E27FC236}">
                <a16:creationId xmlns:a16="http://schemas.microsoft.com/office/drawing/2014/main" id="{0167367D-2DF3-2516-09B6-5F58F067EC7F}"/>
              </a:ext>
            </a:extLst>
          </p:cNvPr>
          <p:cNvPicPr>
            <a:picLocks noChangeAspect="1"/>
          </p:cNvPicPr>
          <p:nvPr/>
        </p:nvPicPr>
        <p:blipFill>
          <a:blip r:embed="rId3"/>
          <a:stretch>
            <a:fillRect/>
          </a:stretch>
        </p:blipFill>
        <p:spPr>
          <a:xfrm>
            <a:off x="661777" y="5756804"/>
            <a:ext cx="4682134" cy="926672"/>
          </a:xfrm>
          <a:prstGeom prst="rect">
            <a:avLst/>
          </a:prstGeom>
        </p:spPr>
      </p:pic>
    </p:spTree>
    <p:extLst>
      <p:ext uri="{BB962C8B-B14F-4D97-AF65-F5344CB8AC3E}">
        <p14:creationId xmlns:p14="http://schemas.microsoft.com/office/powerpoint/2010/main" val="6418020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5B1E9-240B-3D27-EF7A-54839C465E38}"/>
              </a:ext>
            </a:extLst>
          </p:cNvPr>
          <p:cNvSpPr>
            <a:spLocks noGrp="1"/>
          </p:cNvSpPr>
          <p:nvPr>
            <p:ph type="title"/>
          </p:nvPr>
        </p:nvSpPr>
        <p:spPr>
          <a:xfrm>
            <a:off x="838200" y="365125"/>
            <a:ext cx="2108200" cy="1325563"/>
          </a:xfrm>
        </p:spPr>
        <p:txBody>
          <a:bodyPr/>
          <a:lstStyle/>
          <a:p>
            <a:r>
              <a:rPr lang="en-US" dirty="0"/>
              <a:t>NYCCRR </a:t>
            </a:r>
          </a:p>
        </p:txBody>
      </p:sp>
      <p:pic>
        <p:nvPicPr>
          <p:cNvPr id="6" name="Content Placeholder 5" descr="A white background with text&#10;&#10;Description automatically generated">
            <a:extLst>
              <a:ext uri="{FF2B5EF4-FFF2-40B4-BE49-F238E27FC236}">
                <a16:creationId xmlns:a16="http://schemas.microsoft.com/office/drawing/2014/main" id="{2D7A444C-F790-FD0B-5DB0-5DA8252DCCD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46400" y="688290"/>
            <a:ext cx="8407400" cy="3035456"/>
          </a:xfrm>
        </p:spPr>
      </p:pic>
      <p:pic>
        <p:nvPicPr>
          <p:cNvPr id="4" name="Picture 3">
            <a:extLst>
              <a:ext uri="{FF2B5EF4-FFF2-40B4-BE49-F238E27FC236}">
                <a16:creationId xmlns:a16="http://schemas.microsoft.com/office/drawing/2014/main" id="{F3FFBA81-F2D7-0134-118F-92BDC65F9777}"/>
              </a:ext>
            </a:extLst>
          </p:cNvPr>
          <p:cNvPicPr>
            <a:picLocks noChangeAspect="1"/>
          </p:cNvPicPr>
          <p:nvPr/>
        </p:nvPicPr>
        <p:blipFill>
          <a:blip r:embed="rId3"/>
          <a:stretch>
            <a:fillRect/>
          </a:stretch>
        </p:blipFill>
        <p:spPr>
          <a:xfrm>
            <a:off x="661777" y="5756804"/>
            <a:ext cx="4682134" cy="926672"/>
          </a:xfrm>
          <a:prstGeom prst="rect">
            <a:avLst/>
          </a:prstGeom>
        </p:spPr>
      </p:pic>
      <p:pic>
        <p:nvPicPr>
          <p:cNvPr id="8" name="Picture 7" descr="A close up of text&#10;&#10;Description automatically generated">
            <a:extLst>
              <a:ext uri="{FF2B5EF4-FFF2-40B4-BE49-F238E27FC236}">
                <a16:creationId xmlns:a16="http://schemas.microsoft.com/office/drawing/2014/main" id="{A4C187AE-6467-8C54-0685-145C985381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0933" y="3661468"/>
            <a:ext cx="8542867" cy="2597283"/>
          </a:xfrm>
          <a:prstGeom prst="rect">
            <a:avLst/>
          </a:prstGeom>
        </p:spPr>
      </p:pic>
    </p:spTree>
    <p:extLst>
      <p:ext uri="{BB962C8B-B14F-4D97-AF65-F5344CB8AC3E}">
        <p14:creationId xmlns:p14="http://schemas.microsoft.com/office/powerpoint/2010/main" val="25898448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1D4D5-29BD-B065-0091-106761DF12A2}"/>
              </a:ext>
            </a:extLst>
          </p:cNvPr>
          <p:cNvSpPr>
            <a:spLocks noGrp="1"/>
          </p:cNvSpPr>
          <p:nvPr>
            <p:ph type="title"/>
          </p:nvPr>
        </p:nvSpPr>
        <p:spPr/>
        <p:txBody>
          <a:bodyPr/>
          <a:lstStyle/>
          <a:p>
            <a:r>
              <a:rPr lang="en-US" dirty="0"/>
              <a:t>NY State On-line Voter Registration Form</a:t>
            </a:r>
          </a:p>
        </p:txBody>
      </p:sp>
      <p:pic>
        <p:nvPicPr>
          <p:cNvPr id="6" name="Content Placeholder 5">
            <a:extLst>
              <a:ext uri="{FF2B5EF4-FFF2-40B4-BE49-F238E27FC236}">
                <a16:creationId xmlns:a16="http://schemas.microsoft.com/office/drawing/2014/main" id="{1AB26A21-EE88-BE2C-0F79-3F8EA8FA9AD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0797" y="1690688"/>
            <a:ext cx="5471205" cy="2687479"/>
          </a:xfrm>
        </p:spPr>
      </p:pic>
      <p:pic>
        <p:nvPicPr>
          <p:cNvPr id="4" name="Picture 3">
            <a:extLst>
              <a:ext uri="{FF2B5EF4-FFF2-40B4-BE49-F238E27FC236}">
                <a16:creationId xmlns:a16="http://schemas.microsoft.com/office/drawing/2014/main" id="{3D14AE1C-029E-AA39-6362-CF448C0D411D}"/>
              </a:ext>
            </a:extLst>
          </p:cNvPr>
          <p:cNvPicPr>
            <a:picLocks noChangeAspect="1"/>
          </p:cNvPicPr>
          <p:nvPr/>
        </p:nvPicPr>
        <p:blipFill>
          <a:blip r:embed="rId3"/>
          <a:stretch>
            <a:fillRect/>
          </a:stretch>
        </p:blipFill>
        <p:spPr>
          <a:xfrm>
            <a:off x="661777" y="5756804"/>
            <a:ext cx="4682134" cy="926672"/>
          </a:xfrm>
          <a:prstGeom prst="rect">
            <a:avLst/>
          </a:prstGeom>
        </p:spPr>
      </p:pic>
      <p:pic>
        <p:nvPicPr>
          <p:cNvPr id="8" name="Picture 7" descr="A computer screen shot of a voting form&#10;&#10;Description automatically generated">
            <a:extLst>
              <a:ext uri="{FF2B5EF4-FFF2-40B4-BE49-F238E27FC236}">
                <a16:creationId xmlns:a16="http://schemas.microsoft.com/office/drawing/2014/main" id="{CCB1D889-07CC-4462-74EF-AC06ED9F09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9405" y="1690688"/>
            <a:ext cx="5471205" cy="2687479"/>
          </a:xfrm>
          <a:prstGeom prst="rect">
            <a:avLst/>
          </a:prstGeom>
        </p:spPr>
      </p:pic>
    </p:spTree>
    <p:extLst>
      <p:ext uri="{BB962C8B-B14F-4D97-AF65-F5344CB8AC3E}">
        <p14:creationId xmlns:p14="http://schemas.microsoft.com/office/powerpoint/2010/main" val="23743308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44FAC-AAC5-9A09-DFC1-B85F8EE71040}"/>
              </a:ext>
            </a:extLst>
          </p:cNvPr>
          <p:cNvSpPr>
            <a:spLocks noGrp="1"/>
          </p:cNvSpPr>
          <p:nvPr>
            <p:ph type="title"/>
          </p:nvPr>
        </p:nvSpPr>
        <p:spPr/>
        <p:txBody>
          <a:bodyPr/>
          <a:lstStyle/>
          <a:p>
            <a:r>
              <a:rPr lang="en-US" dirty="0"/>
              <a:t>New York Election Law:  Section 15:  Village Elections</a:t>
            </a:r>
          </a:p>
        </p:txBody>
      </p:sp>
      <p:sp>
        <p:nvSpPr>
          <p:cNvPr id="3" name="Content Placeholder 2">
            <a:extLst>
              <a:ext uri="{FF2B5EF4-FFF2-40B4-BE49-F238E27FC236}">
                <a16:creationId xmlns:a16="http://schemas.microsoft.com/office/drawing/2014/main" id="{1514336B-CCB5-1330-4530-3A185C17C99D}"/>
              </a:ext>
            </a:extLst>
          </p:cNvPr>
          <p:cNvSpPr>
            <a:spLocks noGrp="1"/>
          </p:cNvSpPr>
          <p:nvPr>
            <p:ph idx="1"/>
          </p:nvPr>
        </p:nvSpPr>
        <p:spPr>
          <a:xfrm>
            <a:off x="838200" y="1825625"/>
            <a:ext cx="10515600" cy="3798427"/>
          </a:xfrm>
        </p:spPr>
        <p:txBody>
          <a:bodyPr>
            <a:normAutofit/>
          </a:bodyPr>
          <a:lstStyle/>
          <a:p>
            <a:r>
              <a:rPr lang="en-US" dirty="0"/>
              <a:t>Village Elections have a whole section NY Law.  Village Elections are run differently.</a:t>
            </a:r>
          </a:p>
          <a:p>
            <a:r>
              <a:rPr lang="en-US" dirty="0"/>
              <a:t>Certification of Village Elections:</a:t>
            </a:r>
          </a:p>
          <a:p>
            <a:pPr marL="0" indent="0">
              <a:buNone/>
            </a:pPr>
            <a:r>
              <a:rPr lang="en-US" sz="2000" kern="0" dirty="0">
                <a:solidFill>
                  <a:srgbClr val="2C363A"/>
                </a:solidFill>
                <a:effectLst/>
                <a:highlight>
                  <a:srgbClr val="FFFFFF"/>
                </a:highlight>
                <a:latin typeface="Roboto" panose="02000000000000000000" pitchFamily="2" charset="0"/>
                <a:ea typeface="Times New Roman" panose="02020603050405020304" pitchFamily="18" charset="0"/>
                <a:cs typeface="Times New Roman" panose="02020603050405020304" pitchFamily="18" charset="0"/>
              </a:rPr>
              <a:t>Under Section 15-126, it states in part, "</a:t>
            </a:r>
            <a:r>
              <a:rPr lang="en-US" sz="2000" kern="0" dirty="0">
                <a:solidFill>
                  <a:srgbClr val="2C363A"/>
                </a:solidFill>
                <a:effectLst/>
                <a:highlight>
                  <a:srgbClr val="EEEEEE"/>
                </a:highlight>
                <a:latin typeface="Times New Roman" panose="02020603050405020304" pitchFamily="18" charset="0"/>
                <a:ea typeface="Times New Roman" panose="02020603050405020304" pitchFamily="18" charset="0"/>
                <a:cs typeface="Times New Roman" panose="02020603050405020304" pitchFamily="18" charset="0"/>
              </a:rPr>
              <a:t>The village clerk shall produce at such meeting the returns of the inspectors of election, </a:t>
            </a:r>
            <a:r>
              <a:rPr lang="en-US" sz="2000" b="1" kern="0" dirty="0">
                <a:solidFill>
                  <a:srgbClr val="0000FF"/>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at which time the board of trustees shall </a:t>
            </a:r>
            <a:r>
              <a:rPr lang="en-US" sz="2000" b="1" kern="0" dirty="0">
                <a:solidFill>
                  <a:srgbClr val="0000FF"/>
                </a:solidFill>
                <a:effectLst/>
                <a:highlight>
                  <a:srgbClr val="EEEEEE"/>
                </a:highlight>
                <a:latin typeface="Times New Roman" panose="02020603050405020304" pitchFamily="18" charset="0"/>
                <a:ea typeface="Times New Roman" panose="02020603050405020304" pitchFamily="18" charset="0"/>
                <a:cs typeface="Times New Roman" panose="02020603050405020304" pitchFamily="18" charset="0"/>
              </a:rPr>
              <a:t>canvass such returns and file in the office of the village clerk a certificate declaring the result.</a:t>
            </a:r>
            <a:endParaRPr lang="en-US" sz="2000" kern="100" dirty="0">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15000"/>
              </a:lnSpc>
              <a:spcBef>
                <a:spcPts val="0"/>
              </a:spcBef>
              <a:spcAft>
                <a:spcPts val="0"/>
              </a:spcAft>
              <a:buNone/>
            </a:pPr>
            <a:br>
              <a:rPr lang="en-US" sz="2000" b="1" kern="0" dirty="0">
                <a:solidFill>
                  <a:srgbClr val="0000FF"/>
                </a:solidFill>
                <a:effectLst/>
                <a:highlight>
                  <a:srgbClr val="EEEEEE"/>
                </a:highlight>
                <a:latin typeface="Times New Roman" panose="02020603050405020304" pitchFamily="18" charset="0"/>
                <a:ea typeface="Times New Roman" panose="02020603050405020304" pitchFamily="18" charset="0"/>
                <a:cs typeface="Times New Roman" panose="02020603050405020304" pitchFamily="18" charset="0"/>
              </a:rPr>
            </a:br>
            <a:r>
              <a:rPr lang="en-US" sz="2000" kern="0" dirty="0">
                <a:solidFill>
                  <a:srgbClr val="000000"/>
                </a:solidFill>
                <a:effectLst/>
                <a:highlight>
                  <a:srgbClr val="EEEEEE"/>
                </a:highlight>
                <a:latin typeface="Times New Roman" panose="02020603050405020304" pitchFamily="18" charset="0"/>
                <a:ea typeface="Times New Roman" panose="02020603050405020304" pitchFamily="18" charset="0"/>
                <a:cs typeface="Times New Roman" panose="02020603050405020304" pitchFamily="18" charset="0"/>
              </a:rPr>
              <a:t>So, the Village Trustees MUST certify the election at a public meeting, because the required certificate would have to be approved during a meeting of the Trustees.</a:t>
            </a:r>
            <a:endParaRPr lang="en-US" sz="2000" kern="100" dirty="0">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pic>
        <p:nvPicPr>
          <p:cNvPr id="4" name="Picture 3">
            <a:extLst>
              <a:ext uri="{FF2B5EF4-FFF2-40B4-BE49-F238E27FC236}">
                <a16:creationId xmlns:a16="http://schemas.microsoft.com/office/drawing/2014/main" id="{995FB3FA-2506-E9B2-D5D6-F861702D0B2A}"/>
              </a:ext>
            </a:extLst>
          </p:cNvPr>
          <p:cNvPicPr>
            <a:picLocks noChangeAspect="1"/>
          </p:cNvPicPr>
          <p:nvPr/>
        </p:nvPicPr>
        <p:blipFill>
          <a:blip r:embed="rId2"/>
          <a:stretch>
            <a:fillRect/>
          </a:stretch>
        </p:blipFill>
        <p:spPr>
          <a:xfrm>
            <a:off x="661777" y="5756804"/>
            <a:ext cx="4682134" cy="926672"/>
          </a:xfrm>
          <a:prstGeom prst="rect">
            <a:avLst/>
          </a:prstGeom>
        </p:spPr>
      </p:pic>
    </p:spTree>
    <p:extLst>
      <p:ext uri="{BB962C8B-B14F-4D97-AF65-F5344CB8AC3E}">
        <p14:creationId xmlns:p14="http://schemas.microsoft.com/office/powerpoint/2010/main" val="24877196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5BD77-91E9-74A4-B892-3E80F261B40B}"/>
              </a:ext>
            </a:extLst>
          </p:cNvPr>
          <p:cNvSpPr>
            <a:spLocks noGrp="1"/>
          </p:cNvSpPr>
          <p:nvPr>
            <p:ph type="title"/>
          </p:nvPr>
        </p:nvSpPr>
        <p:spPr/>
        <p:txBody>
          <a:bodyPr/>
          <a:lstStyle/>
          <a:p>
            <a:r>
              <a:rPr lang="en-US" dirty="0"/>
              <a:t>Sanctuary State Status:  Petition for a Ballot Referendum in support of Legislation</a:t>
            </a:r>
          </a:p>
        </p:txBody>
      </p:sp>
      <p:sp>
        <p:nvSpPr>
          <p:cNvPr id="3" name="Content Placeholder 2">
            <a:extLst>
              <a:ext uri="{FF2B5EF4-FFF2-40B4-BE49-F238E27FC236}">
                <a16:creationId xmlns:a16="http://schemas.microsoft.com/office/drawing/2014/main" id="{2AD66D4C-B17C-72DD-D558-9FAACC03AC56}"/>
              </a:ext>
            </a:extLst>
          </p:cNvPr>
          <p:cNvSpPr>
            <a:spLocks noGrp="1"/>
          </p:cNvSpPr>
          <p:nvPr>
            <p:ph idx="1"/>
          </p:nvPr>
        </p:nvSpPr>
        <p:spPr>
          <a:xfrm>
            <a:off x="838200" y="1825625"/>
            <a:ext cx="10515600" cy="3841397"/>
          </a:xfrm>
        </p:spPr>
        <p:txBody>
          <a:bodyPr>
            <a:normAutofit lnSpcReduction="10000"/>
          </a:bodyPr>
          <a:lstStyle/>
          <a:p>
            <a:pPr marL="0" marR="0" algn="just">
              <a:lnSpc>
                <a:spcPct val="90000"/>
              </a:lnSpc>
              <a:spcBef>
                <a:spcPts val="0"/>
              </a:spcBef>
              <a:spcAft>
                <a:spcPts val="0"/>
              </a:spcAft>
            </a:pPr>
            <a:r>
              <a:rPr lang="en-US" sz="1800" dirty="0">
                <a:ln>
                  <a:noFill/>
                </a:ln>
                <a:solidFill>
                  <a:srgbClr val="000000"/>
                </a:solidFill>
                <a:effectLst/>
                <a:uFill>
                  <a:solidFill>
                    <a:srgbClr val="000000"/>
                  </a:solidFill>
                </a:uFill>
                <a:latin typeface="Calibri" panose="020F0502020204030204" pitchFamily="34" charset="0"/>
                <a:ea typeface="Arial Unicode MS"/>
                <a:cs typeface="Arial Unicode MS"/>
              </a:rPr>
              <a:t>We, the undersigned eligible voters of New York submit this Petition for a Ballot Referendum to be added on the 2025 General Election Ballot allowing New York Citizens to decide sanctuary state status for New York.  A vote would make unnecessary Executive Order # 170 (CUOMO/HOCHUL) authorizing Sanctuary State status that intentionally </a:t>
            </a:r>
            <a:r>
              <a:rPr lang="nl-NL" sz="1800" dirty="0">
                <a:ln>
                  <a:noFill/>
                </a:ln>
                <a:solidFill>
                  <a:srgbClr val="000000"/>
                </a:solidFill>
                <a:effectLst/>
                <a:uFill>
                  <a:solidFill>
                    <a:srgbClr val="000000"/>
                  </a:solidFill>
                </a:uFill>
                <a:latin typeface="Calibri" panose="020F0502020204030204" pitchFamily="34" charset="0"/>
                <a:ea typeface="Arial Unicode MS"/>
                <a:cs typeface="Arial Unicode MS"/>
              </a:rPr>
              <a:t>shield</a:t>
            </a:r>
            <a:r>
              <a:rPr lang="en-US" sz="1800" dirty="0">
                <a:ln>
                  <a:noFill/>
                </a:ln>
                <a:solidFill>
                  <a:srgbClr val="000000"/>
                </a:solidFill>
                <a:effectLst/>
                <a:uFill>
                  <a:solidFill>
                    <a:srgbClr val="000000"/>
                  </a:solidFill>
                </a:uFill>
                <a:latin typeface="Calibri" panose="020F0502020204030204" pitchFamily="34" charset="0"/>
                <a:ea typeface="Arial Unicode MS"/>
                <a:cs typeface="Arial Unicode MS"/>
              </a:rPr>
              <a:t>s illegal immigrants from lawful enforcement of federal immigration law and bypasses the checks and balances of power provided for in the NY Constitution. </a:t>
            </a:r>
            <a:endParaRPr lang="en-US" sz="1800" dirty="0">
              <a:ln>
                <a:noFill/>
              </a:ln>
              <a:solidFill>
                <a:srgbClr val="000000"/>
              </a:solidFill>
              <a:effectLst/>
              <a:uFill>
                <a:solidFill>
                  <a:srgbClr val="000000"/>
                </a:solidFill>
              </a:uFill>
              <a:latin typeface="Helvetica Neue"/>
              <a:ea typeface="Arial Unicode MS"/>
              <a:cs typeface="Arial Unicode MS"/>
            </a:endParaRPr>
          </a:p>
          <a:p>
            <a:pPr marL="0" marR="0" algn="just">
              <a:lnSpc>
                <a:spcPct val="90000"/>
              </a:lnSpc>
              <a:spcBef>
                <a:spcPts val="0"/>
              </a:spcBef>
              <a:spcAft>
                <a:spcPts val="0"/>
              </a:spcAft>
            </a:pPr>
            <a:r>
              <a:rPr lang="en-US" sz="1800" dirty="0">
                <a:ln>
                  <a:noFill/>
                </a:ln>
                <a:solidFill>
                  <a:srgbClr val="000000"/>
                </a:solidFill>
                <a:effectLst/>
                <a:uFill>
                  <a:solidFill>
                    <a:srgbClr val="000000"/>
                  </a:solidFill>
                </a:uFill>
                <a:latin typeface="Calibri" panose="020F0502020204030204" pitchFamily="34" charset="0"/>
                <a:ea typeface="Calibri" panose="020F0502020204030204" pitchFamily="34" charset="0"/>
                <a:cs typeface="Arial Unicode MS"/>
              </a:rPr>
              <a:t> </a:t>
            </a:r>
            <a:endParaRPr lang="en-US" sz="1800" dirty="0">
              <a:ln>
                <a:noFill/>
              </a:ln>
              <a:solidFill>
                <a:srgbClr val="000000"/>
              </a:solidFill>
              <a:effectLst/>
              <a:uFill>
                <a:solidFill>
                  <a:srgbClr val="000000"/>
                </a:solidFill>
              </a:uFill>
              <a:latin typeface="Helvetica Neue"/>
              <a:ea typeface="Arial Unicode MS"/>
              <a:cs typeface="Arial Unicode MS"/>
            </a:endParaRPr>
          </a:p>
          <a:p>
            <a:pPr marL="0" marR="0" algn="just">
              <a:lnSpc>
                <a:spcPct val="90000"/>
              </a:lnSpc>
              <a:spcBef>
                <a:spcPts val="0"/>
              </a:spcBef>
              <a:spcAft>
                <a:spcPts val="0"/>
              </a:spcAft>
            </a:pPr>
            <a:r>
              <a:rPr lang="en-US" sz="1800" dirty="0">
                <a:ln>
                  <a:noFill/>
                </a:ln>
                <a:solidFill>
                  <a:srgbClr val="000000"/>
                </a:solidFill>
                <a:effectLst/>
                <a:uFill>
                  <a:solidFill>
                    <a:srgbClr val="000000"/>
                  </a:solidFill>
                </a:uFill>
                <a:latin typeface="Calibri" panose="020F0502020204030204" pitchFamily="34" charset="0"/>
                <a:ea typeface="Arial Unicode MS"/>
                <a:cs typeface="Arial Unicode MS"/>
              </a:rPr>
              <a:t>Executive Orders issued by the Governor must be utilized with great prudence. The New York State Constitution gives the legislature the authority to grant temporary power to a governor with limits, and only for emergency measures. Executive Orders and emergency power must not be used as a circumvention to the legislature. On 9/15/2017, Governor Andrew Cuomo signed Executive Order #170 authorizing NY State to be a sanctuary state circumventing the appropriate legislative process.</a:t>
            </a:r>
            <a:endParaRPr lang="en-US" sz="1800" dirty="0">
              <a:ln>
                <a:noFill/>
              </a:ln>
              <a:solidFill>
                <a:srgbClr val="000000"/>
              </a:solidFill>
              <a:effectLst/>
              <a:uFill>
                <a:solidFill>
                  <a:srgbClr val="000000"/>
                </a:solidFill>
              </a:uFill>
              <a:latin typeface="Helvetica Neue"/>
              <a:ea typeface="Arial Unicode MS"/>
              <a:cs typeface="Arial Unicode MS"/>
            </a:endParaRPr>
          </a:p>
          <a:p>
            <a:pPr marL="0" marR="0" algn="just">
              <a:lnSpc>
                <a:spcPct val="90000"/>
              </a:lnSpc>
              <a:spcBef>
                <a:spcPts val="0"/>
              </a:spcBef>
              <a:spcAft>
                <a:spcPts val="0"/>
              </a:spcAft>
            </a:pPr>
            <a:r>
              <a:rPr lang="en-US" sz="1800" dirty="0">
                <a:ln>
                  <a:noFill/>
                </a:ln>
                <a:solidFill>
                  <a:srgbClr val="000000"/>
                </a:solidFill>
                <a:effectLst/>
                <a:uFill>
                  <a:solidFill>
                    <a:srgbClr val="000000"/>
                  </a:solidFill>
                </a:uFill>
                <a:latin typeface="Calibri" panose="020F0502020204030204" pitchFamily="34" charset="0"/>
                <a:ea typeface="Calibri" panose="020F0502020204030204" pitchFamily="34" charset="0"/>
                <a:cs typeface="Arial Unicode MS"/>
              </a:rPr>
              <a:t> </a:t>
            </a:r>
            <a:endParaRPr lang="en-US" sz="1800" dirty="0">
              <a:ln>
                <a:noFill/>
              </a:ln>
              <a:solidFill>
                <a:srgbClr val="000000"/>
              </a:solidFill>
              <a:effectLst/>
              <a:uFill>
                <a:solidFill>
                  <a:srgbClr val="000000"/>
                </a:solidFill>
              </a:uFill>
              <a:latin typeface="Helvetica Neue"/>
              <a:ea typeface="Arial Unicode MS"/>
              <a:cs typeface="Arial Unicode MS"/>
            </a:endParaRPr>
          </a:p>
          <a:p>
            <a:pPr marL="0" marR="0" algn="just">
              <a:lnSpc>
                <a:spcPct val="90000"/>
              </a:lnSpc>
              <a:spcBef>
                <a:spcPts val="0"/>
              </a:spcBef>
              <a:spcAft>
                <a:spcPts val="0"/>
              </a:spcAft>
            </a:pPr>
            <a:r>
              <a:rPr lang="en-US" sz="1800" dirty="0">
                <a:ln>
                  <a:noFill/>
                </a:ln>
                <a:solidFill>
                  <a:srgbClr val="000000"/>
                </a:solidFill>
                <a:effectLst/>
                <a:uFill>
                  <a:solidFill>
                    <a:srgbClr val="000000"/>
                  </a:solidFill>
                </a:uFill>
                <a:latin typeface="Calibri" panose="020F0502020204030204" pitchFamily="34" charset="0"/>
                <a:ea typeface="Arial Unicode MS"/>
                <a:cs typeface="Arial Unicode MS"/>
              </a:rPr>
              <a:t>After taking office, Governor Kathy Hochul has not revoked Andrew </a:t>
            </a:r>
            <a:r>
              <a:rPr lang="it-IT" sz="1800" dirty="0">
                <a:ln>
                  <a:noFill/>
                </a:ln>
                <a:solidFill>
                  <a:srgbClr val="000000"/>
                </a:solidFill>
                <a:effectLst/>
                <a:uFill>
                  <a:solidFill>
                    <a:srgbClr val="000000"/>
                  </a:solidFill>
                </a:uFill>
                <a:latin typeface="Calibri" panose="020F0502020204030204" pitchFamily="34" charset="0"/>
                <a:ea typeface="Arial Unicode MS"/>
                <a:cs typeface="Arial Unicode MS"/>
              </a:rPr>
              <a:t>Cuomo</a:t>
            </a:r>
            <a:r>
              <a:rPr lang="en-US" sz="1800" dirty="0">
                <a:ln>
                  <a:noFill/>
                </a:ln>
                <a:solidFill>
                  <a:srgbClr val="000000"/>
                </a:solidFill>
                <a:effectLst/>
                <a:uFill>
                  <a:solidFill>
                    <a:srgbClr val="000000"/>
                  </a:solidFill>
                </a:uFill>
                <a:latin typeface="Calibri" panose="020F0502020204030204" pitchFamily="34" charset="0"/>
                <a:ea typeface="Arial Unicode MS"/>
                <a:cs typeface="Arial Unicode MS"/>
              </a:rPr>
              <a:t>’s executive order and on May 9, 2023, in response to the expiration of Federal Title 42, Executive O</a:t>
            </a:r>
            <a:r>
              <a:rPr lang="de-DE" sz="1800" dirty="0">
                <a:ln>
                  <a:noFill/>
                </a:ln>
                <a:solidFill>
                  <a:srgbClr val="000000"/>
                </a:solidFill>
                <a:effectLst/>
                <a:uFill>
                  <a:solidFill>
                    <a:srgbClr val="000000"/>
                  </a:solidFill>
                </a:uFill>
                <a:latin typeface="Calibri" panose="020F0502020204030204" pitchFamily="34" charset="0"/>
                <a:ea typeface="Arial Unicode MS"/>
                <a:cs typeface="Arial Unicode MS"/>
              </a:rPr>
              <a:t>rder #28 </a:t>
            </a:r>
            <a:r>
              <a:rPr lang="en-US" sz="1800" dirty="0">
                <a:ln>
                  <a:noFill/>
                </a:ln>
                <a:solidFill>
                  <a:srgbClr val="000000"/>
                </a:solidFill>
                <a:effectLst/>
                <a:uFill>
                  <a:solidFill>
                    <a:srgbClr val="000000"/>
                  </a:solidFill>
                </a:uFill>
                <a:latin typeface="Calibri" panose="020F0502020204030204" pitchFamily="34" charset="0"/>
                <a:ea typeface="Arial Unicode MS"/>
                <a:cs typeface="Arial Unicode MS"/>
              </a:rPr>
              <a:t>declaring a state of emergency for asylum seekers.  This order has repeatedly been extended, creating a burden on the people of the State of NY, and disregarding Constitutional limitations.  The Legislature has refused TO TAKE RESPONSIBILITY to end the executive abuse of power. </a:t>
            </a:r>
            <a:endParaRPr lang="en-US" sz="1800" dirty="0">
              <a:ln>
                <a:noFill/>
              </a:ln>
              <a:solidFill>
                <a:srgbClr val="000000"/>
              </a:solidFill>
              <a:effectLst/>
              <a:uFill>
                <a:solidFill>
                  <a:srgbClr val="000000"/>
                </a:solidFill>
              </a:uFill>
              <a:latin typeface="Helvetica Neue"/>
              <a:ea typeface="Arial Unicode MS"/>
              <a:cs typeface="Arial Unicode MS"/>
            </a:endParaRPr>
          </a:p>
          <a:p>
            <a:endParaRPr lang="en-US" dirty="0"/>
          </a:p>
        </p:txBody>
      </p:sp>
      <p:pic>
        <p:nvPicPr>
          <p:cNvPr id="4" name="Picture 3">
            <a:extLst>
              <a:ext uri="{FF2B5EF4-FFF2-40B4-BE49-F238E27FC236}">
                <a16:creationId xmlns:a16="http://schemas.microsoft.com/office/drawing/2014/main" id="{CF54FBCC-6117-5221-4F9A-ACA472856CCC}"/>
              </a:ext>
            </a:extLst>
          </p:cNvPr>
          <p:cNvPicPr>
            <a:picLocks noChangeAspect="1"/>
          </p:cNvPicPr>
          <p:nvPr/>
        </p:nvPicPr>
        <p:blipFill>
          <a:blip r:embed="rId2"/>
          <a:stretch>
            <a:fillRect/>
          </a:stretch>
        </p:blipFill>
        <p:spPr>
          <a:xfrm>
            <a:off x="661777" y="5756804"/>
            <a:ext cx="4682134" cy="926672"/>
          </a:xfrm>
          <a:prstGeom prst="rect">
            <a:avLst/>
          </a:prstGeom>
        </p:spPr>
      </p:pic>
    </p:spTree>
    <p:extLst>
      <p:ext uri="{BB962C8B-B14F-4D97-AF65-F5344CB8AC3E}">
        <p14:creationId xmlns:p14="http://schemas.microsoft.com/office/powerpoint/2010/main" val="40901742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F5288-7BDB-1CA7-6638-4A0625A1F201}"/>
              </a:ext>
            </a:extLst>
          </p:cNvPr>
          <p:cNvSpPr>
            <a:spLocks noGrp="1"/>
          </p:cNvSpPr>
          <p:nvPr>
            <p:ph type="title"/>
          </p:nvPr>
        </p:nvSpPr>
        <p:spPr/>
        <p:txBody>
          <a:bodyPr/>
          <a:lstStyle/>
          <a:p>
            <a:r>
              <a:rPr lang="en-US" dirty="0"/>
              <a:t>Applicable Laws:</a:t>
            </a:r>
          </a:p>
        </p:txBody>
      </p:sp>
      <p:sp>
        <p:nvSpPr>
          <p:cNvPr id="3" name="Content Placeholder 2">
            <a:extLst>
              <a:ext uri="{FF2B5EF4-FFF2-40B4-BE49-F238E27FC236}">
                <a16:creationId xmlns:a16="http://schemas.microsoft.com/office/drawing/2014/main" id="{005CFDBF-C940-260A-DB79-A44720E36C29}"/>
              </a:ext>
            </a:extLst>
          </p:cNvPr>
          <p:cNvSpPr>
            <a:spLocks noGrp="1"/>
          </p:cNvSpPr>
          <p:nvPr>
            <p:ph idx="1"/>
          </p:nvPr>
        </p:nvSpPr>
        <p:spPr>
          <a:xfrm>
            <a:off x="661777" y="1435510"/>
            <a:ext cx="10692023" cy="4444179"/>
          </a:xfrm>
        </p:spPr>
        <p:txBody>
          <a:bodyPr>
            <a:normAutofit fontScale="92500" lnSpcReduction="20000"/>
          </a:bodyPr>
          <a:lstStyle/>
          <a:p>
            <a:r>
              <a:rPr lang="en-US" dirty="0"/>
              <a:t>NY State Constitution:  Article 3, section 25:  </a:t>
            </a:r>
            <a:r>
              <a:rPr lang="en-US" sz="1800" dirty="0">
                <a:effectLst/>
                <a:latin typeface="Aptos" panose="020B0004020202020204" pitchFamily="34" charset="0"/>
                <a:ea typeface="Aptos" panose="020B0004020202020204" pitchFamily="34" charset="0"/>
                <a:cs typeface="Times New Roman" panose="02020603050405020304" pitchFamily="18" charset="0"/>
              </a:rPr>
              <a:t>gives power to the NY state legislature to assure continuity of government during emergencies caused by “enemy attacks or disasters (natural or otherwise)” </a:t>
            </a:r>
          </a:p>
          <a:p>
            <a:r>
              <a:rPr lang="en-US" sz="2400" dirty="0">
                <a:latin typeface="Aptos" panose="020B0004020202020204" pitchFamily="34" charset="0"/>
                <a:cs typeface="Times New Roman" panose="02020603050405020304" pitchFamily="18" charset="0"/>
              </a:rPr>
              <a:t>Executive Law 28</a:t>
            </a:r>
            <a:r>
              <a:rPr lang="en-US" sz="1800" dirty="0">
                <a:latin typeface="Aptos" panose="020B0004020202020204" pitchFamily="34" charset="0"/>
                <a:cs typeface="Times New Roman" panose="02020603050405020304" pitchFamily="18" charset="0"/>
              </a:rPr>
              <a:t>:  </a:t>
            </a:r>
            <a:r>
              <a:rPr lang="en-US" sz="1800" dirty="0">
                <a:effectLst/>
                <a:latin typeface="Aptos" panose="020B0004020202020204" pitchFamily="34" charset="0"/>
                <a:ea typeface="Aptos" panose="020B0004020202020204" pitchFamily="34" charset="0"/>
                <a:cs typeface="Times New Roman" panose="02020603050405020304" pitchFamily="18" charset="0"/>
              </a:rPr>
              <a:t>authorizes the Governor to declare a statewide emergency with an executive order, if a disaster has already occurred or may be imminent and if the local government will not be able to respond effectively </a:t>
            </a:r>
          </a:p>
          <a:p>
            <a:r>
              <a:rPr lang="en-US" sz="2400" dirty="0">
                <a:latin typeface="Aptos" panose="020B0004020202020204" pitchFamily="34" charset="0"/>
                <a:cs typeface="Times New Roman" panose="02020603050405020304" pitchFamily="18" charset="0"/>
              </a:rPr>
              <a:t>Executive Law 29</a:t>
            </a:r>
            <a:r>
              <a:rPr lang="en-US" sz="1800" dirty="0">
                <a:latin typeface="Aptos" panose="020B0004020202020204" pitchFamily="34" charset="0"/>
                <a:cs typeface="Times New Roman" panose="02020603050405020304" pitchFamily="18" charset="0"/>
              </a:rPr>
              <a:t>:  </a:t>
            </a:r>
            <a:r>
              <a:rPr lang="en-US" sz="1800" dirty="0">
                <a:effectLst/>
                <a:latin typeface="Aptos" panose="020B0004020202020204" pitchFamily="34" charset="0"/>
                <a:ea typeface="Aptos" panose="020B0004020202020204" pitchFamily="34" charset="0"/>
                <a:cs typeface="Times New Roman" panose="02020603050405020304" pitchFamily="18" charset="0"/>
              </a:rPr>
              <a:t>gives the Governor the authority to order State agencies to respond with needed assistance when the Governor has declared a state of emergency which is coordinated through the Disaster Preparedness. also gives authority to the Governor to suspend parts of any statutes, laws, ordinances, regulations </a:t>
            </a:r>
            <a:r>
              <a:rPr lang="en-US" sz="1800" dirty="0" err="1">
                <a:effectLst/>
                <a:latin typeface="Aptos" panose="020B0004020202020204" pitchFamily="34" charset="0"/>
                <a:ea typeface="Aptos" panose="020B0004020202020204" pitchFamily="34" charset="0"/>
                <a:cs typeface="Times New Roman" panose="02020603050405020304" pitchFamily="18" charset="0"/>
              </a:rPr>
              <a:t>etc</a:t>
            </a:r>
            <a:r>
              <a:rPr lang="en-US" sz="1800" dirty="0">
                <a:effectLst/>
                <a:latin typeface="Aptos" panose="020B0004020202020204" pitchFamily="34" charset="0"/>
                <a:ea typeface="Aptos" panose="020B0004020202020204" pitchFamily="34" charset="0"/>
                <a:cs typeface="Times New Roman" panose="02020603050405020304" pitchFamily="18" charset="0"/>
              </a:rPr>
              <a:t>… if compliance would get in the way of prompt actions needed to respond to and mitigate the  emergency </a:t>
            </a:r>
          </a:p>
          <a:p>
            <a:pPr lvl="1"/>
            <a:r>
              <a:rPr lang="en-US" sz="1800" dirty="0">
                <a:latin typeface="Aptos" panose="020B0004020202020204" pitchFamily="34" charset="0"/>
                <a:cs typeface="Times New Roman" panose="02020603050405020304" pitchFamily="18" charset="0"/>
              </a:rPr>
              <a:t>Limits: </a:t>
            </a:r>
            <a:r>
              <a:rPr lang="en-US" sz="1800" dirty="0">
                <a:effectLst/>
                <a:latin typeface="Aptos" panose="020B0004020202020204" pitchFamily="34" charset="0"/>
                <a:ea typeface="Aptos" panose="020B0004020202020204" pitchFamily="34" charset="0"/>
                <a:cs typeface="Times New Roman" panose="02020603050405020304" pitchFamily="18" charset="0"/>
              </a:rPr>
              <a:t>length of time the statewide emergency can be in effect which is 6 months; while the suspension of laws, statutes, ordinances, regulations can only be for 30 days.  The Governor can extend the state of emergency in 6 month blocks and provisions in 30 day blocks. </a:t>
            </a:r>
          </a:p>
          <a:p>
            <a:pPr lvl="1"/>
            <a:r>
              <a:rPr lang="en-US" sz="1800" dirty="0">
                <a:effectLst/>
                <a:latin typeface="Aptos" panose="020B0004020202020204" pitchFamily="34" charset="0"/>
                <a:ea typeface="Aptos" panose="020B0004020202020204" pitchFamily="34" charset="0"/>
                <a:cs typeface="Times New Roman" panose="02020603050405020304" pitchFamily="18" charset="0"/>
              </a:rPr>
              <a:t>The deviation from the law has an additional caveat in that the suspension of law must be a “minimum deviation” from the law and needed as related to the emergency being addressed and must “safeguard the health and welfare of the public.” </a:t>
            </a:r>
          </a:p>
          <a:p>
            <a:pPr lvl="1"/>
            <a:r>
              <a:rPr lang="en-US" sz="1800" dirty="0">
                <a:effectLst/>
                <a:latin typeface="Aptos" panose="020B0004020202020204" pitchFamily="34" charset="0"/>
                <a:ea typeface="Aptos" panose="020B0004020202020204" pitchFamily="34" charset="0"/>
                <a:cs typeface="Times New Roman" panose="02020603050405020304" pitchFamily="18" charset="0"/>
              </a:rPr>
              <a:t>The Legislature can terminate the executive orders by resolutions in both houses.  The courts in NY have interpreted the minimum deviation clause regarding the suspension of laws narrowly but have not used it to override any Executive Orders. </a:t>
            </a:r>
            <a:endParaRPr lang="en-US" sz="1800" dirty="0"/>
          </a:p>
        </p:txBody>
      </p:sp>
      <p:pic>
        <p:nvPicPr>
          <p:cNvPr id="4" name="Picture 3">
            <a:extLst>
              <a:ext uri="{FF2B5EF4-FFF2-40B4-BE49-F238E27FC236}">
                <a16:creationId xmlns:a16="http://schemas.microsoft.com/office/drawing/2014/main" id="{39C3C061-13C6-8D85-9B9A-92E477F74A33}"/>
              </a:ext>
            </a:extLst>
          </p:cNvPr>
          <p:cNvPicPr>
            <a:picLocks noChangeAspect="1"/>
          </p:cNvPicPr>
          <p:nvPr/>
        </p:nvPicPr>
        <p:blipFill>
          <a:blip r:embed="rId2"/>
          <a:stretch>
            <a:fillRect/>
          </a:stretch>
        </p:blipFill>
        <p:spPr>
          <a:xfrm>
            <a:off x="661777" y="5756804"/>
            <a:ext cx="4682134" cy="926672"/>
          </a:xfrm>
          <a:prstGeom prst="rect">
            <a:avLst/>
          </a:prstGeom>
        </p:spPr>
      </p:pic>
    </p:spTree>
    <p:extLst>
      <p:ext uri="{BB962C8B-B14F-4D97-AF65-F5344CB8AC3E}">
        <p14:creationId xmlns:p14="http://schemas.microsoft.com/office/powerpoint/2010/main" val="918585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DAFFE-2585-9589-FBFC-E5B571DED4E0}"/>
              </a:ext>
            </a:extLst>
          </p:cNvPr>
          <p:cNvSpPr>
            <a:spLocks noGrp="1"/>
          </p:cNvSpPr>
          <p:nvPr>
            <p:ph type="title"/>
          </p:nvPr>
        </p:nvSpPr>
        <p:spPr>
          <a:xfrm>
            <a:off x="838200" y="365125"/>
            <a:ext cx="6273800" cy="1325563"/>
          </a:xfrm>
        </p:spPr>
        <p:txBody>
          <a:bodyPr/>
          <a:lstStyle/>
          <a:p>
            <a:r>
              <a:rPr lang="en-US" dirty="0"/>
              <a:t>Non – Citizens Voting in NY</a:t>
            </a:r>
          </a:p>
        </p:txBody>
      </p:sp>
      <p:sp>
        <p:nvSpPr>
          <p:cNvPr id="3" name="Content Placeholder 2">
            <a:extLst>
              <a:ext uri="{FF2B5EF4-FFF2-40B4-BE49-F238E27FC236}">
                <a16:creationId xmlns:a16="http://schemas.microsoft.com/office/drawing/2014/main" id="{26F3CCFF-0ABD-A7EA-EE3F-BC39890209D8}"/>
              </a:ext>
            </a:extLst>
          </p:cNvPr>
          <p:cNvSpPr>
            <a:spLocks noGrp="1"/>
          </p:cNvSpPr>
          <p:nvPr>
            <p:ph idx="1"/>
          </p:nvPr>
        </p:nvSpPr>
        <p:spPr>
          <a:xfrm>
            <a:off x="838200" y="1530068"/>
            <a:ext cx="10515600" cy="3885163"/>
          </a:xfrm>
        </p:spPr>
        <p:txBody>
          <a:bodyPr>
            <a:normAutofit/>
          </a:bodyPr>
          <a:lstStyle/>
          <a:p>
            <a:r>
              <a:rPr lang="en-US" dirty="0"/>
              <a:t>Requirements to verify Citizenship in Federal Elections is not uniform across the US due to the decentralized nature of our system</a:t>
            </a:r>
          </a:p>
          <a:p>
            <a:r>
              <a:rPr lang="en-US" dirty="0"/>
              <a:t>There are NO federal laws that set the standard on verification</a:t>
            </a:r>
          </a:p>
          <a:p>
            <a:pPr lvl="1"/>
            <a:r>
              <a:rPr lang="en-US" dirty="0"/>
              <a:t>National Voter Registration Act of 1993 (NVRA):  requires states to offer registration opportunities at the motor vehicle departments and other public offices.  Requires applicants to affirm citizenship through a check box and signature under penalty of perjury</a:t>
            </a:r>
          </a:p>
          <a:p>
            <a:pPr lvl="1"/>
            <a:r>
              <a:rPr lang="en-US" dirty="0"/>
              <a:t>Help America Vote Act of 2002 (HAVA): requires states to ask for driver’s license numbers or the last four digits of a Social Security number</a:t>
            </a:r>
          </a:p>
          <a:p>
            <a:pPr lvl="1"/>
            <a:r>
              <a:rPr lang="en-US" dirty="0"/>
              <a:t>State Laws and Case Law</a:t>
            </a:r>
          </a:p>
        </p:txBody>
      </p:sp>
      <p:grpSp>
        <p:nvGrpSpPr>
          <p:cNvPr id="7" name="Group 6">
            <a:extLst>
              <a:ext uri="{FF2B5EF4-FFF2-40B4-BE49-F238E27FC236}">
                <a16:creationId xmlns:a16="http://schemas.microsoft.com/office/drawing/2014/main" id="{E8702402-FE66-2F58-AE8A-3F63547083D1}"/>
              </a:ext>
            </a:extLst>
          </p:cNvPr>
          <p:cNvGrpSpPr/>
          <p:nvPr/>
        </p:nvGrpSpPr>
        <p:grpSpPr>
          <a:xfrm>
            <a:off x="739520" y="5710788"/>
            <a:ext cx="4598060" cy="825509"/>
            <a:chOff x="739520" y="5710788"/>
            <a:chExt cx="4598060" cy="825509"/>
          </a:xfrm>
        </p:grpSpPr>
        <p:sp>
          <p:nvSpPr>
            <p:cNvPr id="5" name="TextBox 4">
              <a:extLst>
                <a:ext uri="{FF2B5EF4-FFF2-40B4-BE49-F238E27FC236}">
                  <a16:creationId xmlns:a16="http://schemas.microsoft.com/office/drawing/2014/main" id="{4F4530DF-B3C2-B02E-1CB0-05BFB4E98927}"/>
                </a:ext>
              </a:extLst>
            </p:cNvPr>
            <p:cNvSpPr txBox="1"/>
            <p:nvPr/>
          </p:nvSpPr>
          <p:spPr>
            <a:xfrm>
              <a:off x="1409046" y="6166965"/>
              <a:ext cx="3928534" cy="369332"/>
            </a:xfrm>
            <a:prstGeom prst="rect">
              <a:avLst/>
            </a:prstGeom>
            <a:noFill/>
          </p:spPr>
          <p:txBody>
            <a:bodyPr wrap="square">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chemeClr val="accent4">
                      <a:lumMod val="50000"/>
                    </a:schemeClr>
                  </a:solidFill>
                  <a:effectLst/>
                  <a:uFillTx/>
                  <a:latin typeface="Mongolian Baiti" panose="03000500000000000000" pitchFamily="66" charset="0"/>
                  <a:cs typeface="Mongolian Baiti" panose="03000500000000000000" pitchFamily="66" charset="0"/>
                  <a:sym typeface="Calibri"/>
                </a:rPr>
                <a:t>Restoring Liberty Through Civic Action </a:t>
              </a:r>
            </a:p>
          </p:txBody>
        </p:sp>
        <p:pic>
          <p:nvPicPr>
            <p:cNvPr id="6" name="Picture 5">
              <a:extLst>
                <a:ext uri="{FF2B5EF4-FFF2-40B4-BE49-F238E27FC236}">
                  <a16:creationId xmlns:a16="http://schemas.microsoft.com/office/drawing/2014/main" id="{D8101C95-78CB-F666-E006-D9F1EF0AF534}"/>
                </a:ext>
              </a:extLst>
            </p:cNvPr>
            <p:cNvPicPr>
              <a:picLocks noChangeAspect="1"/>
            </p:cNvPicPr>
            <p:nvPr/>
          </p:nvPicPr>
          <p:blipFill>
            <a:blip r:embed="rId2"/>
            <a:stretch>
              <a:fillRect/>
            </a:stretch>
          </p:blipFill>
          <p:spPr>
            <a:xfrm>
              <a:off x="739520" y="5710788"/>
              <a:ext cx="804993" cy="825509"/>
            </a:xfrm>
            <a:prstGeom prst="rect">
              <a:avLst/>
            </a:prstGeom>
            <a:noFill/>
            <a:ln>
              <a:noFill/>
            </a:ln>
            <a:effectLst>
              <a:outerShdw blurRad="50800" dist="50800" dir="5400000" algn="ctr" rotWithShape="0">
                <a:srgbClr val="000000">
                  <a:alpha val="80000"/>
                </a:srgbClr>
              </a:outerShdw>
            </a:effectLst>
          </p:spPr>
        </p:pic>
      </p:grpSp>
    </p:spTree>
    <p:extLst>
      <p:ext uri="{BB962C8B-B14F-4D97-AF65-F5344CB8AC3E}">
        <p14:creationId xmlns:p14="http://schemas.microsoft.com/office/powerpoint/2010/main" val="9817952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940D0-8C0A-05EE-4AE9-5DE8A4569A9D}"/>
              </a:ext>
            </a:extLst>
          </p:cNvPr>
          <p:cNvSpPr>
            <a:spLocks noGrp="1"/>
          </p:cNvSpPr>
          <p:nvPr>
            <p:ph type="title"/>
          </p:nvPr>
        </p:nvSpPr>
        <p:spPr/>
        <p:txBody>
          <a:bodyPr/>
          <a:lstStyle/>
          <a:p>
            <a:r>
              <a:rPr lang="en-US" dirty="0"/>
              <a:t>NVRA Voter Registration Application</a:t>
            </a:r>
          </a:p>
        </p:txBody>
      </p:sp>
      <p:pic>
        <p:nvPicPr>
          <p:cNvPr id="6" name="Content Placeholder 5" descr="A close-up of a form">
            <a:extLst>
              <a:ext uri="{FF2B5EF4-FFF2-40B4-BE49-F238E27FC236}">
                <a16:creationId xmlns:a16="http://schemas.microsoft.com/office/drawing/2014/main" id="{96F589AB-1E26-5A47-8395-1782B5D51DB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41147" y="1264980"/>
            <a:ext cx="6397802" cy="4652947"/>
          </a:xfrm>
        </p:spPr>
      </p:pic>
      <p:pic>
        <p:nvPicPr>
          <p:cNvPr id="4" name="Picture 3">
            <a:extLst>
              <a:ext uri="{FF2B5EF4-FFF2-40B4-BE49-F238E27FC236}">
                <a16:creationId xmlns:a16="http://schemas.microsoft.com/office/drawing/2014/main" id="{763E5956-31FA-BBB7-43D3-3069532B4FCA}"/>
              </a:ext>
            </a:extLst>
          </p:cNvPr>
          <p:cNvPicPr>
            <a:picLocks noChangeAspect="1"/>
          </p:cNvPicPr>
          <p:nvPr/>
        </p:nvPicPr>
        <p:blipFill>
          <a:blip r:embed="rId3"/>
          <a:stretch>
            <a:fillRect/>
          </a:stretch>
        </p:blipFill>
        <p:spPr>
          <a:xfrm>
            <a:off x="661777" y="5756804"/>
            <a:ext cx="4682134" cy="926672"/>
          </a:xfrm>
          <a:prstGeom prst="rect">
            <a:avLst/>
          </a:prstGeom>
        </p:spPr>
      </p:pic>
    </p:spTree>
    <p:extLst>
      <p:ext uri="{BB962C8B-B14F-4D97-AF65-F5344CB8AC3E}">
        <p14:creationId xmlns:p14="http://schemas.microsoft.com/office/powerpoint/2010/main" val="846059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16A7F-9675-3E4B-EE9A-225E0F85618C}"/>
              </a:ext>
            </a:extLst>
          </p:cNvPr>
          <p:cNvSpPr>
            <a:spLocks noGrp="1"/>
          </p:cNvSpPr>
          <p:nvPr>
            <p:ph type="title"/>
          </p:nvPr>
        </p:nvSpPr>
        <p:spPr/>
        <p:txBody>
          <a:bodyPr/>
          <a:lstStyle/>
          <a:p>
            <a:r>
              <a:rPr lang="en-US" dirty="0"/>
              <a:t>What does the NY State Constitution say?</a:t>
            </a:r>
          </a:p>
        </p:txBody>
      </p:sp>
      <p:pic>
        <p:nvPicPr>
          <p:cNvPr id="6" name="Content Placeholder 5" descr="A document with text and a yellow line&#10;&#10;Description automatically generated with medium confidence">
            <a:extLst>
              <a:ext uri="{FF2B5EF4-FFF2-40B4-BE49-F238E27FC236}">
                <a16:creationId xmlns:a16="http://schemas.microsoft.com/office/drawing/2014/main" id="{60267E82-FA33-9C7B-78F3-1CB6F231626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14312" y="1336702"/>
            <a:ext cx="8655503" cy="4184595"/>
          </a:xfrm>
        </p:spPr>
      </p:pic>
      <p:pic>
        <p:nvPicPr>
          <p:cNvPr id="4" name="Picture 3">
            <a:extLst>
              <a:ext uri="{FF2B5EF4-FFF2-40B4-BE49-F238E27FC236}">
                <a16:creationId xmlns:a16="http://schemas.microsoft.com/office/drawing/2014/main" id="{3CB7D04B-8F5A-1A6D-A18A-6923B60C558D}"/>
              </a:ext>
            </a:extLst>
          </p:cNvPr>
          <p:cNvPicPr>
            <a:picLocks noChangeAspect="1"/>
          </p:cNvPicPr>
          <p:nvPr/>
        </p:nvPicPr>
        <p:blipFill>
          <a:blip r:embed="rId3"/>
          <a:stretch>
            <a:fillRect/>
          </a:stretch>
        </p:blipFill>
        <p:spPr>
          <a:xfrm>
            <a:off x="661777" y="5756804"/>
            <a:ext cx="4682134" cy="926672"/>
          </a:xfrm>
          <a:prstGeom prst="rect">
            <a:avLst/>
          </a:prstGeom>
        </p:spPr>
      </p:pic>
    </p:spTree>
    <p:extLst>
      <p:ext uri="{BB962C8B-B14F-4D97-AF65-F5344CB8AC3E}">
        <p14:creationId xmlns:p14="http://schemas.microsoft.com/office/powerpoint/2010/main" val="3813450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9225E-E4FB-53C5-BDC2-4369805EFA17}"/>
              </a:ext>
            </a:extLst>
          </p:cNvPr>
          <p:cNvSpPr>
            <a:spLocks noGrp="1"/>
          </p:cNvSpPr>
          <p:nvPr>
            <p:ph type="title"/>
          </p:nvPr>
        </p:nvSpPr>
        <p:spPr/>
        <p:txBody>
          <a:bodyPr/>
          <a:lstStyle/>
          <a:p>
            <a:r>
              <a:rPr lang="en-US" dirty="0"/>
              <a:t>New York State Election Law</a:t>
            </a:r>
          </a:p>
        </p:txBody>
      </p:sp>
      <p:pic>
        <p:nvPicPr>
          <p:cNvPr id="6" name="Content Placeholder 5" descr="A screenshot of a document&#10;&#10;Description automatically generated">
            <a:extLst>
              <a:ext uri="{FF2B5EF4-FFF2-40B4-BE49-F238E27FC236}">
                <a16:creationId xmlns:a16="http://schemas.microsoft.com/office/drawing/2014/main" id="{93669DC6-EF33-3E59-9144-9C37C6DA099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86760" y="1450840"/>
            <a:ext cx="3689130" cy="4545812"/>
          </a:xfrm>
        </p:spPr>
      </p:pic>
      <p:pic>
        <p:nvPicPr>
          <p:cNvPr id="4" name="Picture 3">
            <a:extLst>
              <a:ext uri="{FF2B5EF4-FFF2-40B4-BE49-F238E27FC236}">
                <a16:creationId xmlns:a16="http://schemas.microsoft.com/office/drawing/2014/main" id="{E612F5ED-968F-97A9-9B3C-4011C7F8B626}"/>
              </a:ext>
            </a:extLst>
          </p:cNvPr>
          <p:cNvPicPr>
            <a:picLocks noChangeAspect="1"/>
          </p:cNvPicPr>
          <p:nvPr/>
        </p:nvPicPr>
        <p:blipFill>
          <a:blip r:embed="rId3"/>
          <a:stretch>
            <a:fillRect/>
          </a:stretch>
        </p:blipFill>
        <p:spPr>
          <a:xfrm>
            <a:off x="661777" y="5756804"/>
            <a:ext cx="4682134" cy="926672"/>
          </a:xfrm>
          <a:prstGeom prst="rect">
            <a:avLst/>
          </a:prstGeom>
        </p:spPr>
      </p:pic>
      <p:pic>
        <p:nvPicPr>
          <p:cNvPr id="8" name="Picture 7" descr="A close-up of a document&#10;&#10;Description automatically generated">
            <a:extLst>
              <a:ext uri="{FF2B5EF4-FFF2-40B4-BE49-F238E27FC236}">
                <a16:creationId xmlns:a16="http://schemas.microsoft.com/office/drawing/2014/main" id="{B38BE12C-CDC2-FE63-E72A-A155BC5BBA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16112" y="1376568"/>
            <a:ext cx="3035456" cy="4934204"/>
          </a:xfrm>
          <a:prstGeom prst="rect">
            <a:avLst/>
          </a:prstGeom>
        </p:spPr>
      </p:pic>
    </p:spTree>
    <p:extLst>
      <p:ext uri="{BB962C8B-B14F-4D97-AF65-F5344CB8AC3E}">
        <p14:creationId xmlns:p14="http://schemas.microsoft.com/office/powerpoint/2010/main" val="10818621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168D3-2E23-2166-A24A-31D2F2CE0688}"/>
              </a:ext>
            </a:extLst>
          </p:cNvPr>
          <p:cNvSpPr>
            <a:spLocks noGrp="1"/>
          </p:cNvSpPr>
          <p:nvPr>
            <p:ph type="title"/>
          </p:nvPr>
        </p:nvSpPr>
        <p:spPr/>
        <p:txBody>
          <a:bodyPr/>
          <a:lstStyle/>
          <a:p>
            <a:r>
              <a:rPr lang="en-US" dirty="0"/>
              <a:t>NY State Election Law Verification of Identity:</a:t>
            </a:r>
            <a:br>
              <a:rPr lang="en-US" dirty="0"/>
            </a:br>
            <a:r>
              <a:rPr lang="en-US" dirty="0"/>
              <a:t>Counties are responsible</a:t>
            </a:r>
          </a:p>
        </p:txBody>
      </p:sp>
      <p:pic>
        <p:nvPicPr>
          <p:cNvPr id="6" name="Content Placeholder 5" descr="A screenshot of a document&#10;&#10;Description automatically generated">
            <a:extLst>
              <a:ext uri="{FF2B5EF4-FFF2-40B4-BE49-F238E27FC236}">
                <a16:creationId xmlns:a16="http://schemas.microsoft.com/office/drawing/2014/main" id="{7843B9C2-0FAC-BFE3-BC06-E150D0826B8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99910" y="1869364"/>
            <a:ext cx="3326812" cy="3970711"/>
          </a:xfrm>
        </p:spPr>
      </p:pic>
      <p:pic>
        <p:nvPicPr>
          <p:cNvPr id="4" name="Picture 3">
            <a:extLst>
              <a:ext uri="{FF2B5EF4-FFF2-40B4-BE49-F238E27FC236}">
                <a16:creationId xmlns:a16="http://schemas.microsoft.com/office/drawing/2014/main" id="{49667291-60AB-7F4C-E313-CC7C372B760F}"/>
              </a:ext>
            </a:extLst>
          </p:cNvPr>
          <p:cNvPicPr>
            <a:picLocks noChangeAspect="1"/>
          </p:cNvPicPr>
          <p:nvPr/>
        </p:nvPicPr>
        <p:blipFill>
          <a:blip r:embed="rId3"/>
          <a:stretch>
            <a:fillRect/>
          </a:stretch>
        </p:blipFill>
        <p:spPr>
          <a:xfrm>
            <a:off x="661777" y="5756804"/>
            <a:ext cx="4682134" cy="926672"/>
          </a:xfrm>
          <a:prstGeom prst="rect">
            <a:avLst/>
          </a:prstGeom>
        </p:spPr>
      </p:pic>
    </p:spTree>
    <p:extLst>
      <p:ext uri="{BB962C8B-B14F-4D97-AF65-F5344CB8AC3E}">
        <p14:creationId xmlns:p14="http://schemas.microsoft.com/office/powerpoint/2010/main" val="2682048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8DB16-141E-E80B-BD29-4275C86777D3}"/>
              </a:ext>
            </a:extLst>
          </p:cNvPr>
          <p:cNvSpPr>
            <a:spLocks noGrp="1"/>
          </p:cNvSpPr>
          <p:nvPr>
            <p:ph type="title"/>
          </p:nvPr>
        </p:nvSpPr>
        <p:spPr>
          <a:xfrm>
            <a:off x="838200" y="827970"/>
            <a:ext cx="5257800" cy="1325563"/>
          </a:xfrm>
        </p:spPr>
        <p:txBody>
          <a:bodyPr>
            <a:normAutofit/>
          </a:bodyPr>
          <a:lstStyle/>
          <a:p>
            <a:r>
              <a:rPr lang="en-US" sz="4200" dirty="0"/>
              <a:t>NY State Election Law:  </a:t>
            </a:r>
            <a:br>
              <a:rPr lang="en-US" sz="4200" dirty="0"/>
            </a:br>
            <a:r>
              <a:rPr lang="en-US" sz="4200" dirty="0"/>
              <a:t>Qualifications of Voters</a:t>
            </a:r>
          </a:p>
        </p:txBody>
      </p:sp>
      <p:pic>
        <p:nvPicPr>
          <p:cNvPr id="6" name="Content Placeholder 5" descr="A screenshot of a document&#10;&#10;Description automatically generated">
            <a:extLst>
              <a:ext uri="{FF2B5EF4-FFF2-40B4-BE49-F238E27FC236}">
                <a16:creationId xmlns:a16="http://schemas.microsoft.com/office/drawing/2014/main" id="{3CCA87C8-8849-7D70-D8E8-274031B4C48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98074" y="720680"/>
            <a:ext cx="3921457" cy="4889898"/>
          </a:xfrm>
        </p:spPr>
      </p:pic>
      <p:pic>
        <p:nvPicPr>
          <p:cNvPr id="4" name="Picture 3">
            <a:extLst>
              <a:ext uri="{FF2B5EF4-FFF2-40B4-BE49-F238E27FC236}">
                <a16:creationId xmlns:a16="http://schemas.microsoft.com/office/drawing/2014/main" id="{46B37A8E-6E7F-146A-0476-FF6D5D511211}"/>
              </a:ext>
            </a:extLst>
          </p:cNvPr>
          <p:cNvPicPr>
            <a:picLocks noChangeAspect="1"/>
          </p:cNvPicPr>
          <p:nvPr/>
        </p:nvPicPr>
        <p:blipFill>
          <a:blip r:embed="rId3"/>
          <a:stretch>
            <a:fillRect/>
          </a:stretch>
        </p:blipFill>
        <p:spPr>
          <a:xfrm>
            <a:off x="661777" y="5756804"/>
            <a:ext cx="4682134" cy="926672"/>
          </a:xfrm>
          <a:prstGeom prst="rect">
            <a:avLst/>
          </a:prstGeom>
        </p:spPr>
      </p:pic>
    </p:spTree>
    <p:extLst>
      <p:ext uri="{BB962C8B-B14F-4D97-AF65-F5344CB8AC3E}">
        <p14:creationId xmlns:p14="http://schemas.microsoft.com/office/powerpoint/2010/main" val="19644866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D743E-FC47-1488-6579-B868887E44DA}"/>
              </a:ext>
            </a:extLst>
          </p:cNvPr>
          <p:cNvSpPr>
            <a:spLocks noGrp="1"/>
          </p:cNvSpPr>
          <p:nvPr>
            <p:ph type="title"/>
          </p:nvPr>
        </p:nvSpPr>
        <p:spPr>
          <a:xfrm>
            <a:off x="1041400" y="997303"/>
            <a:ext cx="5054600" cy="1325563"/>
          </a:xfrm>
        </p:spPr>
        <p:txBody>
          <a:bodyPr>
            <a:normAutofit fontScale="90000"/>
          </a:bodyPr>
          <a:lstStyle/>
          <a:p>
            <a:r>
              <a:rPr lang="en-US" dirty="0"/>
              <a:t>NY State Election Law:  Affidavit and NVRA reference</a:t>
            </a:r>
          </a:p>
        </p:txBody>
      </p:sp>
      <p:pic>
        <p:nvPicPr>
          <p:cNvPr id="6" name="Content Placeholder 5" descr="A screenshot of a document&#10;&#10;Description automatically generated">
            <a:extLst>
              <a:ext uri="{FF2B5EF4-FFF2-40B4-BE49-F238E27FC236}">
                <a16:creationId xmlns:a16="http://schemas.microsoft.com/office/drawing/2014/main" id="{31FCFABE-B2D4-F227-1553-45D29B6FEC9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20825" y="576739"/>
            <a:ext cx="3079530" cy="5100271"/>
          </a:xfrm>
        </p:spPr>
      </p:pic>
      <p:pic>
        <p:nvPicPr>
          <p:cNvPr id="4" name="Picture 3">
            <a:extLst>
              <a:ext uri="{FF2B5EF4-FFF2-40B4-BE49-F238E27FC236}">
                <a16:creationId xmlns:a16="http://schemas.microsoft.com/office/drawing/2014/main" id="{DC528458-43DF-38F0-76A9-968A8908F502}"/>
              </a:ext>
            </a:extLst>
          </p:cNvPr>
          <p:cNvPicPr>
            <a:picLocks noChangeAspect="1"/>
          </p:cNvPicPr>
          <p:nvPr/>
        </p:nvPicPr>
        <p:blipFill>
          <a:blip r:embed="rId3"/>
          <a:stretch>
            <a:fillRect/>
          </a:stretch>
        </p:blipFill>
        <p:spPr>
          <a:xfrm>
            <a:off x="661777" y="5756804"/>
            <a:ext cx="4682134" cy="926672"/>
          </a:xfrm>
          <a:prstGeom prst="rect">
            <a:avLst/>
          </a:prstGeom>
        </p:spPr>
      </p:pic>
    </p:spTree>
    <p:extLst>
      <p:ext uri="{BB962C8B-B14F-4D97-AF65-F5344CB8AC3E}">
        <p14:creationId xmlns:p14="http://schemas.microsoft.com/office/powerpoint/2010/main" val="454344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85817-B598-92AD-0E27-7EEAA7D45556}"/>
              </a:ext>
            </a:extLst>
          </p:cNvPr>
          <p:cNvSpPr>
            <a:spLocks noGrp="1"/>
          </p:cNvSpPr>
          <p:nvPr>
            <p:ph type="title"/>
          </p:nvPr>
        </p:nvSpPr>
        <p:spPr/>
        <p:txBody>
          <a:bodyPr/>
          <a:lstStyle/>
          <a:p>
            <a:r>
              <a:rPr lang="en-US" dirty="0"/>
              <a:t>NY  Comp. Codes R. and Regs</a:t>
            </a:r>
          </a:p>
        </p:txBody>
      </p:sp>
      <p:pic>
        <p:nvPicPr>
          <p:cNvPr id="6" name="Content Placeholder 5" descr="A screenshot of a computer&#10;&#10;Description automatically generated">
            <a:extLst>
              <a:ext uri="{FF2B5EF4-FFF2-40B4-BE49-F238E27FC236}">
                <a16:creationId xmlns:a16="http://schemas.microsoft.com/office/drawing/2014/main" id="{DB4AAB91-56E7-DDF7-940A-F6679C29CB1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3312" y="1503333"/>
            <a:ext cx="9348038" cy="3851334"/>
          </a:xfrm>
        </p:spPr>
      </p:pic>
      <p:pic>
        <p:nvPicPr>
          <p:cNvPr id="4" name="Picture 3">
            <a:extLst>
              <a:ext uri="{FF2B5EF4-FFF2-40B4-BE49-F238E27FC236}">
                <a16:creationId xmlns:a16="http://schemas.microsoft.com/office/drawing/2014/main" id="{C09F2ABC-55E8-14F5-20B5-54C09A845C45}"/>
              </a:ext>
            </a:extLst>
          </p:cNvPr>
          <p:cNvPicPr>
            <a:picLocks noChangeAspect="1"/>
          </p:cNvPicPr>
          <p:nvPr/>
        </p:nvPicPr>
        <p:blipFill>
          <a:blip r:embed="rId3"/>
          <a:stretch>
            <a:fillRect/>
          </a:stretch>
        </p:blipFill>
        <p:spPr>
          <a:xfrm>
            <a:off x="661777" y="5756804"/>
            <a:ext cx="4682134" cy="926672"/>
          </a:xfrm>
          <a:prstGeom prst="rect">
            <a:avLst/>
          </a:prstGeom>
        </p:spPr>
      </p:pic>
    </p:spTree>
    <p:extLst>
      <p:ext uri="{BB962C8B-B14F-4D97-AF65-F5344CB8AC3E}">
        <p14:creationId xmlns:p14="http://schemas.microsoft.com/office/powerpoint/2010/main" val="21830743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TotalTime>
  <Words>858</Words>
  <Application>Microsoft Office PowerPoint</Application>
  <PresentationFormat>Widescreen</PresentationFormat>
  <Paragraphs>36</Paragraphs>
  <Slides>15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Aptos</vt:lpstr>
      <vt:lpstr>Arial</vt:lpstr>
      <vt:lpstr>Calibri</vt:lpstr>
      <vt:lpstr>Calibri Light</vt:lpstr>
      <vt:lpstr>Helvetica Neue</vt:lpstr>
      <vt:lpstr>Mongolian Baiti</vt:lpstr>
      <vt:lpstr>Roboto</vt:lpstr>
      <vt:lpstr>Times New Roman</vt:lpstr>
      <vt:lpstr>Office Theme</vt:lpstr>
      <vt:lpstr>PowerPoint Presentation</vt:lpstr>
      <vt:lpstr>Non – Citizens Voting in NY</vt:lpstr>
      <vt:lpstr>NVRA Voter Registration Application</vt:lpstr>
      <vt:lpstr>What does the NY State Constitution say?</vt:lpstr>
      <vt:lpstr>New York State Election Law</vt:lpstr>
      <vt:lpstr>NY State Election Law Verification of Identity: Counties are responsible</vt:lpstr>
      <vt:lpstr>NY State Election Law:   Qualifications of Voters</vt:lpstr>
      <vt:lpstr>NY State Election Law:  Affidavit and NVRA reference</vt:lpstr>
      <vt:lpstr>NY  Comp. Codes R. and Regs</vt:lpstr>
      <vt:lpstr>NY  Comp. Codes R. and Regs</vt:lpstr>
      <vt:lpstr>NYCCRR </vt:lpstr>
      <vt:lpstr>NY State On-line Voter Registration Form</vt:lpstr>
      <vt:lpstr>New York Election Law:  Section 15:  Village Elections</vt:lpstr>
      <vt:lpstr>Sanctuary State Status:  Petition for a Ballot Referendum in support of Legislation</vt:lpstr>
      <vt:lpstr>Applicable Laws: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Stephanie</dc:creator>
  <cp:lastModifiedBy>Stephanie</cp:lastModifiedBy>
  <cp:revision>9</cp:revision>
  <dcterms:created xsi:type="dcterms:W3CDTF">2024-08-04T21:10:49Z</dcterms:created>
  <dcterms:modified xsi:type="dcterms:W3CDTF">2024-08-05T21:46:40Z</dcterms:modified>
</cp:coreProperties>
</file>