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 id="{AD1A399C-1230-41A7-98A7-EAE038E7647E}">
          <p14:sldIdLst>
            <p14:sldId id="256"/>
            <p14:sldId id="257"/>
          </p14:sldIdLst>
        </p14:section>
        <p14:section name="Operation Victory Gardens" id="{BE6118EE-3231-406B-808E-CFF8D62D1111}">
          <p14:sldIdLst>
            <p14:sldId id="258"/>
            <p14:sldId id="259"/>
            <p14:sldId id="260"/>
            <p14:sldId id="261"/>
            <p14:sldId id="262"/>
            <p14:sldId id="263"/>
            <p14:sldId id="264"/>
            <p14:sldId id="265"/>
            <p14:sldId id="266"/>
          </p14:sldIdLst>
        </p14:section>
        <p14:section name="Overview" id="{8A590B8D-DC2C-4DAC-B67E-C27216368FF0}">
          <p14:sldIdLst>
            <p14:sldId id="267"/>
            <p14:sldId id="268"/>
            <p14:sldId id="269"/>
            <p14:sldId id="270"/>
          </p14:sldIdLst>
        </p14:section>
        <p14:section name="Ballots Tally Form" id="{89F41E0E-564D-4089-9121-ED58F6C09A78}">
          <p14:sldIdLst>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Lst>
        </p14:section>
        <p14:section name="Batches Summary" id="{7027E69B-58B2-4BD8-A88D-ED16E2C44797}">
          <p14:sldIdLst>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Lst>
        </p14:section>
        <p14:section name="Results of Polling Place" id="{B8AD399B-4D78-4560-B3CE-225F5394AC0F}">
          <p14:sldIdLst>
            <p14:sldId id="326"/>
            <p14:sldId id="327"/>
            <p14:sldId id="328"/>
            <p14:sldId id="329"/>
            <p14:sldId id="330"/>
            <p14:sldId id="331"/>
            <p14:sldId id="332"/>
            <p14:sldId id="333"/>
            <p14:sldId id="334"/>
          </p14:sldIdLst>
        </p14:section>
        <p14:section name="Statement of Returns" id="{4A45F884-A167-4CC4-B593-3283175B91EF}">
          <p14:sldIdLst>
            <p14:sldId id="335"/>
            <p14:sldId id="336"/>
            <p14:sldId id="337"/>
            <p14:sldId id="338"/>
            <p14:sldId id="339"/>
            <p14:sldId id="340"/>
          </p14:sldIdLst>
        </p14:section>
        <p14:section name="Closing Thoughts" id="{31BBBF98-9CA9-4A80-AA9E-8DADC1988748}">
          <p14:sldIdLst>
            <p14:sldId id="341"/>
            <p14:sldId id="342"/>
            <p14:sldId id="343"/>
            <p14:sldId id="344"/>
            <p14:sldId id="345"/>
            <p14:sldId id="346"/>
            <p14:sldId id="347"/>
            <p14:sldId id="3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8027" autoAdjust="0"/>
  </p:normalViewPr>
  <p:slideViewPr>
    <p:cSldViewPr snapToGrid="0" showGuides="1">
      <p:cViewPr varScale="1">
        <p:scale>
          <a:sx n="112" d="100"/>
          <a:sy n="112" d="100"/>
        </p:scale>
        <p:origin x="103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E168E-7184-4292-8086-716781C0BF62}" type="datetimeFigureOut">
              <a:rPr lang="en-US" smtClean="0"/>
              <a:t>4/4/24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046F4-85FB-43BB-8E23-DA04E92A5EA8}" type="slidenum">
              <a:rPr lang="en-US" smtClean="0"/>
              <a:t>‹#›</a:t>
            </a:fld>
            <a:endParaRPr lang="en-US"/>
          </a:p>
        </p:txBody>
      </p:sp>
    </p:spTree>
    <p:extLst>
      <p:ext uri="{BB962C8B-B14F-4D97-AF65-F5344CB8AC3E}">
        <p14:creationId xmlns:p14="http://schemas.microsoft.com/office/powerpoint/2010/main" val="321978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WELCOME SLIDE – suggested to leave on-screen while attendees are arriving; any opening by event host (such as prayer, pledge, announcements, etc.) are in addition to the 60-minutes for Express Training. </a:t>
            </a:r>
          </a:p>
          <a:p>
            <a:endParaRPr lang="en-US" dirty="0"/>
          </a:p>
          <a:p>
            <a:r>
              <a:rPr lang="en-US" dirty="0"/>
              <a:t>To complete the training in 60 minutes or less, ask attendees to hold questions until the end of the presentation. It is recommended to plan an additional 30 minutes at the end of the presentation for Q&amp;A. </a:t>
            </a:r>
          </a:p>
          <a:p>
            <a:endParaRPr lang="en-US" dirty="0"/>
          </a:p>
          <a:p>
            <a:r>
              <a:rPr lang="en-US" b="1" i="1" dirty="0"/>
              <a:t>NOTE to Presenter: </a:t>
            </a:r>
            <a:r>
              <a:rPr lang="en-US" i="1" dirty="0"/>
              <a:t>This slide deck is designed for a 60-minute training of hand counting basics. The notes provided for this slide deck are NOT intended to be a script. Instead, the purpose of each slide and some prompts are provided for instructors. </a:t>
            </a:r>
          </a:p>
          <a:p>
            <a:endParaRPr lang="en-US" sz="1200" i="1" dirty="0"/>
          </a:p>
          <a:p>
            <a:pPr defTabSz="914266">
              <a:defRPr/>
            </a:pPr>
            <a:r>
              <a:rPr lang="en-US" sz="1200" i="1" dirty="0"/>
              <a:t>The eManual, the “Express Training” program, and this slide deck are authored by Linda Rantz and are copyrighted material. No use of this training program is permitted for any purpose, other than its intended purpose. </a:t>
            </a:r>
            <a:r>
              <a:rPr lang="en-US" sz="1200" i="1"/>
              <a:t>For permission to use the materials for other purposes or for questions, email HandCounting@pm.me.</a:t>
            </a:r>
            <a:endParaRPr lang="en-US" sz="1200" i="1" dirty="0"/>
          </a:p>
        </p:txBody>
      </p:sp>
      <p:sp>
        <p:nvSpPr>
          <p:cNvPr id="4" name="Slide Number Placeholder 3"/>
          <p:cNvSpPr>
            <a:spLocks noGrp="1"/>
          </p:cNvSpPr>
          <p:nvPr>
            <p:ph type="sldNum" sz="quarter" idx="5"/>
          </p:nvPr>
        </p:nvSpPr>
        <p:spPr/>
        <p:txBody>
          <a:bodyPr/>
          <a:lstStyle/>
          <a:p>
            <a:fld id="{17C046F4-85FB-43BB-8E23-DA04E92A5EA8}" type="slidenum">
              <a:rPr lang="en-US" smtClean="0"/>
              <a:t>1</a:t>
            </a:fld>
            <a:endParaRPr lang="en-US"/>
          </a:p>
        </p:txBody>
      </p:sp>
    </p:spTree>
    <p:extLst>
      <p:ext uri="{BB962C8B-B14F-4D97-AF65-F5344CB8AC3E}">
        <p14:creationId xmlns:p14="http://schemas.microsoft.com/office/powerpoint/2010/main" val="350890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then, and is now, the people who will step in to secure our country. We are calling this “Operation Victory Gardens.”</a:t>
            </a:r>
          </a:p>
          <a:p>
            <a:endParaRPr lang="en-US" dirty="0"/>
          </a:p>
          <a:p>
            <a:r>
              <a:rPr lang="en-US" dirty="0"/>
              <a:t>By being here today, at this Express Training, each person is helping to ensure that the people can do their part, if called upon do so.</a:t>
            </a:r>
          </a:p>
        </p:txBody>
      </p:sp>
      <p:sp>
        <p:nvSpPr>
          <p:cNvPr id="4" name="Slide Number Placeholder 3"/>
          <p:cNvSpPr>
            <a:spLocks noGrp="1"/>
          </p:cNvSpPr>
          <p:nvPr>
            <p:ph type="sldNum" sz="quarter" idx="5"/>
          </p:nvPr>
        </p:nvSpPr>
        <p:spPr/>
        <p:txBody>
          <a:bodyPr/>
          <a:lstStyle/>
          <a:p>
            <a:fld id="{17C046F4-85FB-43BB-8E23-DA04E92A5EA8}" type="slidenum">
              <a:rPr lang="en-US" smtClean="0"/>
              <a:t>10</a:t>
            </a:fld>
            <a:endParaRPr lang="en-US"/>
          </a:p>
        </p:txBody>
      </p:sp>
    </p:spTree>
    <p:extLst>
      <p:ext uri="{BB962C8B-B14F-4D97-AF65-F5344CB8AC3E}">
        <p14:creationId xmlns:p14="http://schemas.microsoft.com/office/powerpoint/2010/main" val="355272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200" dirty="0"/>
              <a:t>The process being taught today is referred to as the “Missouri Model.” It was written by Linda Rantz of Missouri in response to Mike Lindell’s call to “get rid of machines.” Linda began researching an alternative to counting ballots that did not require electronic voting equipment.</a:t>
            </a:r>
          </a:p>
          <a:p>
            <a:pPr defTabSz="914266">
              <a:defRPr/>
            </a:pPr>
            <a:endParaRPr lang="en-US" sz="1200" dirty="0"/>
          </a:p>
          <a:p>
            <a:pPr defTabSz="914266">
              <a:defRPr/>
            </a:pPr>
            <a:r>
              <a:rPr lang="en-US" sz="1200" dirty="0"/>
              <a:t>From that research work, a start-to-finish hand count method was written. The process part of the eManual is 60 pages … there are another 240 pages of supporting documentation. And, unlike the “myths” about hand counting, the supporting documentation proves that this process is “fact-checked.”</a:t>
            </a:r>
          </a:p>
        </p:txBody>
      </p:sp>
      <p:sp>
        <p:nvSpPr>
          <p:cNvPr id="4" name="Slide Number Placeholder 3"/>
          <p:cNvSpPr>
            <a:spLocks noGrp="1"/>
          </p:cNvSpPr>
          <p:nvPr>
            <p:ph type="sldNum" sz="quarter" idx="5"/>
          </p:nvPr>
        </p:nvSpPr>
        <p:spPr/>
        <p:txBody>
          <a:bodyPr/>
          <a:lstStyle/>
          <a:p>
            <a:fld id="{17C046F4-85FB-43BB-8E23-DA04E92A5EA8}" type="slidenum">
              <a:rPr lang="en-US" smtClean="0"/>
              <a:t>11</a:t>
            </a:fld>
            <a:endParaRPr lang="en-US"/>
          </a:p>
        </p:txBody>
      </p:sp>
    </p:spTree>
    <p:extLst>
      <p:ext uri="{BB962C8B-B14F-4D97-AF65-F5344CB8AC3E}">
        <p14:creationId xmlns:p14="http://schemas.microsoft.com/office/powerpoint/2010/main" val="380158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the clock – it’s 60 minutes to learn hand counting!</a:t>
            </a:r>
          </a:p>
        </p:txBody>
      </p:sp>
      <p:sp>
        <p:nvSpPr>
          <p:cNvPr id="4" name="Slide Number Placeholder 3"/>
          <p:cNvSpPr>
            <a:spLocks noGrp="1"/>
          </p:cNvSpPr>
          <p:nvPr>
            <p:ph type="sldNum" sz="quarter" idx="5"/>
          </p:nvPr>
        </p:nvSpPr>
        <p:spPr/>
        <p:txBody>
          <a:bodyPr/>
          <a:lstStyle/>
          <a:p>
            <a:fld id="{17C046F4-85FB-43BB-8E23-DA04E92A5EA8}" type="slidenum">
              <a:rPr lang="en-US" smtClean="0"/>
              <a:t>12</a:t>
            </a:fld>
            <a:endParaRPr lang="en-US"/>
          </a:p>
        </p:txBody>
      </p:sp>
    </p:spTree>
    <p:extLst>
      <p:ext uri="{BB962C8B-B14F-4D97-AF65-F5344CB8AC3E}">
        <p14:creationId xmlns:p14="http://schemas.microsoft.com/office/powerpoint/2010/main" val="1634917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counting team is 4 Election Judges, 2 Republicans and 2 Democrats. Two judges (1 republican, 1 democrat) will be “calling” the votes from the ballots, while the other two (1 republican, 1 democrat) tally the votes on their own individual tally forms.</a:t>
            </a:r>
          </a:p>
          <a:p>
            <a:endParaRPr lang="en-US" dirty="0"/>
          </a:p>
          <a:p>
            <a:r>
              <a:rPr lang="en-US" dirty="0"/>
              <a:t>For the Missouri Method, the estimate is 50 to 100 ballots per hour per counting team with 50 being the conservative estimate.</a:t>
            </a:r>
          </a:p>
        </p:txBody>
      </p:sp>
      <p:sp>
        <p:nvSpPr>
          <p:cNvPr id="4" name="Slide Number Placeholder 3"/>
          <p:cNvSpPr>
            <a:spLocks noGrp="1"/>
          </p:cNvSpPr>
          <p:nvPr>
            <p:ph type="sldNum" sz="quarter" idx="5"/>
          </p:nvPr>
        </p:nvSpPr>
        <p:spPr/>
        <p:txBody>
          <a:bodyPr/>
          <a:lstStyle/>
          <a:p>
            <a:fld id="{17C046F4-85FB-43BB-8E23-DA04E92A5EA8}" type="slidenum">
              <a:rPr lang="en-US" smtClean="0"/>
              <a:t>13</a:t>
            </a:fld>
            <a:endParaRPr lang="en-US"/>
          </a:p>
        </p:txBody>
      </p:sp>
    </p:spTree>
    <p:extLst>
      <p:ext uri="{BB962C8B-B14F-4D97-AF65-F5344CB8AC3E}">
        <p14:creationId xmlns:p14="http://schemas.microsoft.com/office/powerpoint/2010/main" val="383602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ea typeface="Times New Roman" panose="02020603050405020304" pitchFamily="18" charset="0"/>
                <a:cs typeface="Times New Roman" panose="02020603050405020304" pitchFamily="18" charset="0"/>
              </a:rPr>
              <a:t>To calculate how many teams are needed, the Clerk must anticipate the expected number of ballots to be cast at the polling place. </a:t>
            </a:r>
            <a:r>
              <a:rPr lang="en-US" sz="1200" dirty="0"/>
              <a:t>For 600 or less ballots cast at the polling place, estimate 1 Counting Team at that polling place as a conservative estimate. Increase the number of teams for every 600 ballots expected or have extra teams to get earlier results or if the ballot is unusually long.</a:t>
            </a:r>
          </a:p>
        </p:txBody>
      </p:sp>
      <p:sp>
        <p:nvSpPr>
          <p:cNvPr id="4" name="Slide Number Placeholder 3"/>
          <p:cNvSpPr>
            <a:spLocks noGrp="1"/>
          </p:cNvSpPr>
          <p:nvPr>
            <p:ph type="sldNum" sz="quarter" idx="5"/>
          </p:nvPr>
        </p:nvSpPr>
        <p:spPr/>
        <p:txBody>
          <a:bodyPr/>
          <a:lstStyle/>
          <a:p>
            <a:fld id="{17C046F4-85FB-43BB-8E23-DA04E92A5EA8}" type="slidenum">
              <a:rPr lang="en-US" smtClean="0"/>
              <a:t>14</a:t>
            </a:fld>
            <a:endParaRPr lang="en-US"/>
          </a:p>
        </p:txBody>
      </p:sp>
    </p:spTree>
    <p:extLst>
      <p:ext uri="{BB962C8B-B14F-4D97-AF65-F5344CB8AC3E}">
        <p14:creationId xmlns:p14="http://schemas.microsoft.com/office/powerpoint/2010/main" val="87287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Forms for hand count ballots at the polling place will be provided by the clerk. For Express Training, each attendees has 4 handouts: Ballots Tally form (A), Batches Summary sheet (A), Results of Polling Place, and the Statement of Returns – Candidates. Notice that the handouts are partially completed. This will allow attendees to work with these hand count forms without having to do a complete mock election.</a:t>
            </a:r>
          </a:p>
          <a:p>
            <a:endParaRPr lang="en-US" dirty="0"/>
          </a:p>
          <a:p>
            <a:r>
              <a:rPr lang="en-US" i="1" dirty="0"/>
              <a:t>(Forms may be downloaded from https://handcounting.com/ExpressHandouts)</a:t>
            </a:r>
          </a:p>
        </p:txBody>
      </p:sp>
      <p:sp>
        <p:nvSpPr>
          <p:cNvPr id="4" name="Slide Number Placeholder 3"/>
          <p:cNvSpPr>
            <a:spLocks noGrp="1"/>
          </p:cNvSpPr>
          <p:nvPr>
            <p:ph type="sldNum" sz="quarter" idx="5"/>
          </p:nvPr>
        </p:nvSpPr>
        <p:spPr/>
        <p:txBody>
          <a:bodyPr/>
          <a:lstStyle/>
          <a:p>
            <a:fld id="{17C046F4-85FB-43BB-8E23-DA04E92A5EA8}" type="slidenum">
              <a:rPr lang="en-US" smtClean="0"/>
              <a:t>15</a:t>
            </a:fld>
            <a:endParaRPr lang="en-US"/>
          </a:p>
        </p:txBody>
      </p:sp>
    </p:spTree>
    <p:extLst>
      <p:ext uri="{BB962C8B-B14F-4D97-AF65-F5344CB8AC3E}">
        <p14:creationId xmlns:p14="http://schemas.microsoft.com/office/powerpoint/2010/main" val="4154616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first form used at the polling place to count ballots is the Ballots Tally form. </a:t>
            </a:r>
          </a:p>
        </p:txBody>
      </p:sp>
      <p:sp>
        <p:nvSpPr>
          <p:cNvPr id="4" name="Slide Number Placeholder 3"/>
          <p:cNvSpPr>
            <a:spLocks noGrp="1"/>
          </p:cNvSpPr>
          <p:nvPr>
            <p:ph type="sldNum" sz="quarter" idx="5"/>
          </p:nvPr>
        </p:nvSpPr>
        <p:spPr/>
        <p:txBody>
          <a:bodyPr/>
          <a:lstStyle/>
          <a:p>
            <a:fld id="{17C046F4-85FB-43BB-8E23-DA04E92A5EA8}" type="slidenum">
              <a:rPr lang="en-US" smtClean="0"/>
              <a:t>16</a:t>
            </a:fld>
            <a:endParaRPr lang="en-US"/>
          </a:p>
        </p:txBody>
      </p:sp>
    </p:spTree>
    <p:extLst>
      <p:ext uri="{BB962C8B-B14F-4D97-AF65-F5344CB8AC3E}">
        <p14:creationId xmlns:p14="http://schemas.microsoft.com/office/powerpoint/2010/main" val="394403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matches the tally form given to attendees.</a:t>
            </a:r>
          </a:p>
        </p:txBody>
      </p:sp>
      <p:sp>
        <p:nvSpPr>
          <p:cNvPr id="4" name="Slide Number Placeholder 3"/>
          <p:cNvSpPr>
            <a:spLocks noGrp="1"/>
          </p:cNvSpPr>
          <p:nvPr>
            <p:ph type="sldNum" sz="quarter" idx="5"/>
          </p:nvPr>
        </p:nvSpPr>
        <p:spPr/>
        <p:txBody>
          <a:bodyPr/>
          <a:lstStyle/>
          <a:p>
            <a:fld id="{17C046F4-85FB-43BB-8E23-DA04E92A5EA8}" type="slidenum">
              <a:rPr lang="en-US" smtClean="0"/>
              <a:t>17</a:t>
            </a:fld>
            <a:endParaRPr lang="en-US"/>
          </a:p>
        </p:txBody>
      </p:sp>
    </p:spTree>
    <p:extLst>
      <p:ext uri="{BB962C8B-B14F-4D97-AF65-F5344CB8AC3E}">
        <p14:creationId xmlns:p14="http://schemas.microsoft.com/office/powerpoint/2010/main" val="1178503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 “A” in the upper left corner. This is referred to as a “Group” identifier.</a:t>
            </a:r>
          </a:p>
        </p:txBody>
      </p:sp>
      <p:sp>
        <p:nvSpPr>
          <p:cNvPr id="4" name="Slide Number Placeholder 3"/>
          <p:cNvSpPr>
            <a:spLocks noGrp="1"/>
          </p:cNvSpPr>
          <p:nvPr>
            <p:ph type="sldNum" sz="quarter" idx="5"/>
          </p:nvPr>
        </p:nvSpPr>
        <p:spPr/>
        <p:txBody>
          <a:bodyPr/>
          <a:lstStyle/>
          <a:p>
            <a:fld id="{17C046F4-85FB-43BB-8E23-DA04E92A5EA8}" type="slidenum">
              <a:rPr lang="en-US" smtClean="0"/>
              <a:t>18</a:t>
            </a:fld>
            <a:endParaRPr lang="en-US"/>
          </a:p>
        </p:txBody>
      </p:sp>
    </p:spTree>
    <p:extLst>
      <p:ext uri="{BB962C8B-B14F-4D97-AF65-F5344CB8AC3E}">
        <p14:creationId xmlns:p14="http://schemas.microsoft.com/office/powerpoint/2010/main" val="270711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row of numbers near the top shows 1 through 25. These numbers make up Group “A.” Each number represents a specific candidate on the ballot and Group A is the first 25 candidates. Additional candidates are in the Group “B,” which is 26-50, and “C” (51-75), etc.</a:t>
            </a:r>
          </a:p>
        </p:txBody>
      </p:sp>
      <p:sp>
        <p:nvSpPr>
          <p:cNvPr id="4" name="Slide Number Placeholder 3"/>
          <p:cNvSpPr>
            <a:spLocks noGrp="1"/>
          </p:cNvSpPr>
          <p:nvPr>
            <p:ph type="sldNum" sz="quarter" idx="5"/>
          </p:nvPr>
        </p:nvSpPr>
        <p:spPr/>
        <p:txBody>
          <a:bodyPr/>
          <a:lstStyle/>
          <a:p>
            <a:fld id="{17C046F4-85FB-43BB-8E23-DA04E92A5EA8}" type="slidenum">
              <a:rPr lang="en-US" smtClean="0"/>
              <a:t>19</a:t>
            </a:fld>
            <a:endParaRPr lang="en-US"/>
          </a:p>
        </p:txBody>
      </p:sp>
    </p:spTree>
    <p:extLst>
      <p:ext uri="{BB962C8B-B14F-4D97-AF65-F5344CB8AC3E}">
        <p14:creationId xmlns:p14="http://schemas.microsoft.com/office/powerpoint/2010/main" val="47872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to Presenter: Edit this slide to add your name or, “hide” it if you choose not to use it.</a:t>
            </a:r>
          </a:p>
        </p:txBody>
      </p:sp>
      <p:sp>
        <p:nvSpPr>
          <p:cNvPr id="4" name="Slide Number Placeholder 3"/>
          <p:cNvSpPr>
            <a:spLocks noGrp="1"/>
          </p:cNvSpPr>
          <p:nvPr>
            <p:ph type="sldNum" sz="quarter" idx="5"/>
          </p:nvPr>
        </p:nvSpPr>
        <p:spPr/>
        <p:txBody>
          <a:bodyPr/>
          <a:lstStyle/>
          <a:p>
            <a:fld id="{17C046F4-85FB-43BB-8E23-DA04E92A5EA8}" type="slidenum">
              <a:rPr lang="en-US" smtClean="0"/>
              <a:t>2</a:t>
            </a:fld>
            <a:endParaRPr lang="en-US"/>
          </a:p>
        </p:txBody>
      </p:sp>
    </p:spTree>
    <p:extLst>
      <p:ext uri="{BB962C8B-B14F-4D97-AF65-F5344CB8AC3E}">
        <p14:creationId xmlns:p14="http://schemas.microsoft.com/office/powerpoint/2010/main" val="146405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Below each number is a column with 100 ovals. This is where the votes for that candidate are tallied. Notice the ovals already marked with a purple dot – these represent tallied votes.</a:t>
            </a:r>
          </a:p>
        </p:txBody>
      </p:sp>
      <p:sp>
        <p:nvSpPr>
          <p:cNvPr id="4" name="Slide Number Placeholder 3"/>
          <p:cNvSpPr>
            <a:spLocks noGrp="1"/>
          </p:cNvSpPr>
          <p:nvPr>
            <p:ph type="sldNum" sz="quarter" idx="5"/>
          </p:nvPr>
        </p:nvSpPr>
        <p:spPr/>
        <p:txBody>
          <a:bodyPr/>
          <a:lstStyle/>
          <a:p>
            <a:fld id="{17C046F4-85FB-43BB-8E23-DA04E92A5EA8}" type="slidenum">
              <a:rPr lang="en-US" smtClean="0"/>
              <a:t>20</a:t>
            </a:fld>
            <a:endParaRPr lang="en-US"/>
          </a:p>
        </p:txBody>
      </p:sp>
    </p:spTree>
    <p:extLst>
      <p:ext uri="{BB962C8B-B14F-4D97-AF65-F5344CB8AC3E}">
        <p14:creationId xmlns:p14="http://schemas.microsoft.com/office/powerpoint/2010/main" val="2884769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in our mock race for US Senator, these candidates were assigned numbers 1 through 5 on the ballot. You can see their numbers just to the left of the boxes for marking the vote.</a:t>
            </a:r>
          </a:p>
        </p:txBody>
      </p:sp>
      <p:sp>
        <p:nvSpPr>
          <p:cNvPr id="4" name="Slide Number Placeholder 3"/>
          <p:cNvSpPr>
            <a:spLocks noGrp="1"/>
          </p:cNvSpPr>
          <p:nvPr>
            <p:ph type="sldNum" sz="quarter" idx="5"/>
          </p:nvPr>
        </p:nvSpPr>
        <p:spPr/>
        <p:txBody>
          <a:bodyPr/>
          <a:lstStyle/>
          <a:p>
            <a:fld id="{17C046F4-85FB-43BB-8E23-DA04E92A5EA8}" type="slidenum">
              <a:rPr lang="en-US" smtClean="0"/>
              <a:t>21</a:t>
            </a:fld>
            <a:endParaRPr lang="en-US"/>
          </a:p>
        </p:txBody>
      </p:sp>
    </p:spTree>
    <p:extLst>
      <p:ext uri="{BB962C8B-B14F-4D97-AF65-F5344CB8AC3E}">
        <p14:creationId xmlns:p14="http://schemas.microsoft.com/office/powerpoint/2010/main" val="2213052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a vote was cast for James </a:t>
            </a:r>
            <a:r>
              <a:rPr lang="en-US" b="0" dirty="0" err="1"/>
              <a:t>Heirson</a:t>
            </a:r>
            <a:r>
              <a:rPr lang="en-US" b="0" dirty="0"/>
              <a:t>, the Counting Judge is going to call: “1 – </a:t>
            </a:r>
            <a:r>
              <a:rPr lang="en-US" b="0" dirty="0" err="1"/>
              <a:t>Heirson</a:t>
            </a:r>
            <a:r>
              <a:rPr lang="en-US" b="0" dirty="0"/>
              <a:t> – Senator.”</a:t>
            </a:r>
          </a:p>
          <a:p>
            <a:r>
              <a:rPr lang="en-US" b="0" dirty="0"/>
              <a:t>In response, the Recording Judges are going to take their Sharpie, find column 1, and dab the first empty oval in the column (illustrated on the slide with the green dab).</a:t>
            </a:r>
            <a:endParaRPr lang="en-US" b="1" dirty="0"/>
          </a:p>
        </p:txBody>
      </p:sp>
      <p:sp>
        <p:nvSpPr>
          <p:cNvPr id="4" name="Slide Number Placeholder 3"/>
          <p:cNvSpPr>
            <a:spLocks noGrp="1"/>
          </p:cNvSpPr>
          <p:nvPr>
            <p:ph type="sldNum" sz="quarter" idx="5"/>
          </p:nvPr>
        </p:nvSpPr>
        <p:spPr/>
        <p:txBody>
          <a:bodyPr/>
          <a:lstStyle/>
          <a:p>
            <a:fld id="{17C046F4-85FB-43BB-8E23-DA04E92A5EA8}" type="slidenum">
              <a:rPr lang="en-US" smtClean="0"/>
              <a:t>22</a:t>
            </a:fld>
            <a:endParaRPr lang="en-US"/>
          </a:p>
        </p:txBody>
      </p:sp>
    </p:spTree>
    <p:extLst>
      <p:ext uri="{BB962C8B-B14F-4D97-AF65-F5344CB8AC3E}">
        <p14:creationId xmlns:p14="http://schemas.microsoft.com/office/powerpoint/2010/main" val="290801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method for “dabbing” or tallying the votes is to “dab” (tally) left to right and work down the column.</a:t>
            </a:r>
          </a:p>
        </p:txBody>
      </p:sp>
      <p:sp>
        <p:nvSpPr>
          <p:cNvPr id="4" name="Slide Number Placeholder 3"/>
          <p:cNvSpPr>
            <a:spLocks noGrp="1"/>
          </p:cNvSpPr>
          <p:nvPr>
            <p:ph type="sldNum" sz="quarter" idx="5"/>
          </p:nvPr>
        </p:nvSpPr>
        <p:spPr/>
        <p:txBody>
          <a:bodyPr/>
          <a:lstStyle/>
          <a:p>
            <a:fld id="{17C046F4-85FB-43BB-8E23-DA04E92A5EA8}" type="slidenum">
              <a:rPr lang="en-US" smtClean="0"/>
              <a:t>23</a:t>
            </a:fld>
            <a:endParaRPr lang="en-US"/>
          </a:p>
        </p:txBody>
      </p:sp>
    </p:spTree>
    <p:extLst>
      <p:ext uri="{BB962C8B-B14F-4D97-AF65-F5344CB8AC3E}">
        <p14:creationId xmlns:p14="http://schemas.microsoft.com/office/powerpoint/2010/main" val="335136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“Dabbing” is the only time Sharpies are used. For speed and efficiency, be sure to “dab” (touch quickly) – don’t waste time filling in ovals. Notice that any other markings on this and other forms is done with blue ballpoint pen. (Ballpoint is recommended over gel-type pens, because ballpoint tends to leave an impression on the paper.)</a:t>
            </a:r>
            <a:endParaRPr lang="en-US" b="0" dirty="0"/>
          </a:p>
        </p:txBody>
      </p:sp>
      <p:sp>
        <p:nvSpPr>
          <p:cNvPr id="4" name="Slide Number Placeholder 3"/>
          <p:cNvSpPr>
            <a:spLocks noGrp="1"/>
          </p:cNvSpPr>
          <p:nvPr>
            <p:ph type="sldNum" sz="quarter" idx="5"/>
          </p:nvPr>
        </p:nvSpPr>
        <p:spPr/>
        <p:txBody>
          <a:bodyPr/>
          <a:lstStyle/>
          <a:p>
            <a:fld id="{17C046F4-85FB-43BB-8E23-DA04E92A5EA8}" type="slidenum">
              <a:rPr lang="en-US" smtClean="0"/>
              <a:t>24</a:t>
            </a:fld>
            <a:endParaRPr lang="en-US"/>
          </a:p>
        </p:txBody>
      </p:sp>
    </p:spTree>
    <p:extLst>
      <p:ext uri="{BB962C8B-B14F-4D97-AF65-F5344CB8AC3E}">
        <p14:creationId xmlns:p14="http://schemas.microsoft.com/office/powerpoint/2010/main" val="122617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“batch” is finished (explained in the next section), or all ballots have been counted, the total votes cast for each candidate are written in the bottom row (in blue ballpoint). For example, look at column 14: the next blank oval is #65. That means the preceding 64 ovals were “dabbed,” so this candidate received 64 votes. “64” is written in the bottom “totals” row in column 18.</a:t>
            </a:r>
          </a:p>
        </p:txBody>
      </p:sp>
      <p:sp>
        <p:nvSpPr>
          <p:cNvPr id="4" name="Slide Number Placeholder 3"/>
          <p:cNvSpPr>
            <a:spLocks noGrp="1"/>
          </p:cNvSpPr>
          <p:nvPr>
            <p:ph type="sldNum" sz="quarter" idx="5"/>
          </p:nvPr>
        </p:nvSpPr>
        <p:spPr/>
        <p:txBody>
          <a:bodyPr/>
          <a:lstStyle/>
          <a:p>
            <a:fld id="{17C046F4-85FB-43BB-8E23-DA04E92A5EA8}" type="slidenum">
              <a:rPr lang="en-US" smtClean="0"/>
              <a:t>25</a:t>
            </a:fld>
            <a:endParaRPr lang="en-US"/>
          </a:p>
        </p:txBody>
      </p:sp>
    </p:spTree>
    <p:extLst>
      <p:ext uri="{BB962C8B-B14F-4D97-AF65-F5344CB8AC3E}">
        <p14:creationId xmlns:p14="http://schemas.microsoft.com/office/powerpoint/2010/main" val="114483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totals for columns 1-5 are blank because we will do some dabbing practice and add some votes to these columns. Use a Sharpie-style marker, if available. If not, use whatever writing instrument is available.</a:t>
            </a:r>
          </a:p>
          <a:p>
            <a:endParaRPr lang="en-US" dirty="0"/>
          </a:p>
          <a:p>
            <a:r>
              <a:rPr lang="en-US" dirty="0"/>
              <a:t>By the way – SHARPIES BLEED THROUGH, so be sure another piece of paper is under the Ballots Tally Form so little Sharpie-dab-marks don’t bleed through onto the table.</a:t>
            </a:r>
          </a:p>
        </p:txBody>
      </p:sp>
      <p:sp>
        <p:nvSpPr>
          <p:cNvPr id="4" name="Slide Number Placeholder 3"/>
          <p:cNvSpPr>
            <a:spLocks noGrp="1"/>
          </p:cNvSpPr>
          <p:nvPr>
            <p:ph type="sldNum" sz="quarter" idx="5"/>
          </p:nvPr>
        </p:nvSpPr>
        <p:spPr/>
        <p:txBody>
          <a:bodyPr/>
          <a:lstStyle/>
          <a:p>
            <a:fld id="{17C046F4-85FB-43BB-8E23-DA04E92A5EA8}" type="slidenum">
              <a:rPr lang="en-US" smtClean="0"/>
              <a:t>26</a:t>
            </a:fld>
            <a:endParaRPr lang="en-US"/>
          </a:p>
        </p:txBody>
      </p:sp>
    </p:spTree>
    <p:extLst>
      <p:ext uri="{BB962C8B-B14F-4D97-AF65-F5344CB8AC3E}">
        <p14:creationId xmlns:p14="http://schemas.microsoft.com/office/powerpoint/2010/main" val="61548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only be votes called for the US Senator race, columns 1-5, so focus attention on the first five columns. As a vote is called, it will start with the column number – listen carefully for that number and go to the correct column. The candidate’s name and “senator” will also be called, but it is the number which is important.</a:t>
            </a:r>
          </a:p>
          <a:p>
            <a:endParaRPr lang="en-US" dirty="0"/>
          </a:p>
          <a:p>
            <a:r>
              <a:rPr lang="en-US" dirty="0"/>
              <a:t>For each vote called, the slide show will add a green dab to the correct candidate’s column. The pace of votes called will begin a little slower but pick up speed after the first few.</a:t>
            </a:r>
          </a:p>
        </p:txBody>
      </p:sp>
      <p:sp>
        <p:nvSpPr>
          <p:cNvPr id="4" name="Slide Number Placeholder 3"/>
          <p:cNvSpPr>
            <a:spLocks noGrp="1"/>
          </p:cNvSpPr>
          <p:nvPr>
            <p:ph type="sldNum" sz="quarter" idx="5"/>
          </p:nvPr>
        </p:nvSpPr>
        <p:spPr/>
        <p:txBody>
          <a:bodyPr/>
          <a:lstStyle/>
          <a:p>
            <a:fld id="{17C046F4-85FB-43BB-8E23-DA04E92A5EA8}" type="slidenum">
              <a:rPr lang="en-US" smtClean="0"/>
              <a:t>27</a:t>
            </a:fld>
            <a:endParaRPr lang="en-US"/>
          </a:p>
        </p:txBody>
      </p:sp>
    </p:spTree>
    <p:extLst>
      <p:ext uri="{BB962C8B-B14F-4D97-AF65-F5344CB8AC3E}">
        <p14:creationId xmlns:p14="http://schemas.microsoft.com/office/powerpoint/2010/main" val="7559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a:t>
            </a:r>
          </a:p>
        </p:txBody>
      </p:sp>
      <p:sp>
        <p:nvSpPr>
          <p:cNvPr id="4" name="Slide Number Placeholder 3"/>
          <p:cNvSpPr>
            <a:spLocks noGrp="1"/>
          </p:cNvSpPr>
          <p:nvPr>
            <p:ph type="sldNum" sz="quarter" idx="5"/>
          </p:nvPr>
        </p:nvSpPr>
        <p:spPr/>
        <p:txBody>
          <a:bodyPr/>
          <a:lstStyle/>
          <a:p>
            <a:fld id="{17C046F4-85FB-43BB-8E23-DA04E92A5EA8}" type="slidenum">
              <a:rPr lang="en-US" smtClean="0"/>
              <a:t>28</a:t>
            </a:fld>
            <a:endParaRPr lang="en-US"/>
          </a:p>
        </p:txBody>
      </p:sp>
    </p:spTree>
    <p:extLst>
      <p:ext uri="{BB962C8B-B14F-4D97-AF65-F5344CB8AC3E}">
        <p14:creationId xmlns:p14="http://schemas.microsoft.com/office/powerpoint/2010/main" val="2038777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2 – Carlson – senator (</a:t>
            </a:r>
            <a:r>
              <a:rPr lang="en-US" sz="900" dirty="0"/>
              <a:t>Ballot 2)</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29</a:t>
            </a:fld>
            <a:endParaRPr lang="en-US"/>
          </a:p>
        </p:txBody>
      </p:sp>
    </p:spTree>
    <p:extLst>
      <p:ext uri="{BB962C8B-B14F-4D97-AF65-F5344CB8AC3E}">
        <p14:creationId xmlns:p14="http://schemas.microsoft.com/office/powerpoint/2010/main" val="103047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Why return to hand counting? WHAT DO PEOPLE BELIEVE? It is not uncommon to hear friends, family, business associates, and elected officials tout that using machines is “better” than hand counting. There are “myths” about hand counting … and they are “myths” because they are “unsupported” or “untrue.”</a:t>
            </a:r>
          </a:p>
        </p:txBody>
      </p:sp>
      <p:sp>
        <p:nvSpPr>
          <p:cNvPr id="4" name="Slide Number Placeholder 3"/>
          <p:cNvSpPr>
            <a:spLocks noGrp="1"/>
          </p:cNvSpPr>
          <p:nvPr>
            <p:ph type="sldNum" sz="quarter" idx="5"/>
          </p:nvPr>
        </p:nvSpPr>
        <p:spPr/>
        <p:txBody>
          <a:bodyPr/>
          <a:lstStyle/>
          <a:p>
            <a:fld id="{17C046F4-85FB-43BB-8E23-DA04E92A5EA8}" type="slidenum">
              <a:rPr lang="en-US" smtClean="0"/>
              <a:t>3</a:t>
            </a:fld>
            <a:endParaRPr lang="en-US"/>
          </a:p>
        </p:txBody>
      </p:sp>
    </p:spTree>
    <p:extLst>
      <p:ext uri="{BB962C8B-B14F-4D97-AF65-F5344CB8AC3E}">
        <p14:creationId xmlns:p14="http://schemas.microsoft.com/office/powerpoint/2010/main" val="2871582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3)</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30</a:t>
            </a:fld>
            <a:endParaRPr lang="en-US"/>
          </a:p>
        </p:txBody>
      </p:sp>
    </p:spTree>
    <p:extLst>
      <p:ext uri="{BB962C8B-B14F-4D97-AF65-F5344CB8AC3E}">
        <p14:creationId xmlns:p14="http://schemas.microsoft.com/office/powerpoint/2010/main" val="1649587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4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Remisinger</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4)</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31</a:t>
            </a:fld>
            <a:endParaRPr lang="en-US"/>
          </a:p>
        </p:txBody>
      </p:sp>
    </p:spTree>
    <p:extLst>
      <p:ext uri="{BB962C8B-B14F-4D97-AF65-F5344CB8AC3E}">
        <p14:creationId xmlns:p14="http://schemas.microsoft.com/office/powerpoint/2010/main" val="379965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3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Billington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5)</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32</a:t>
            </a:fld>
            <a:endParaRPr lang="en-US"/>
          </a:p>
        </p:txBody>
      </p:sp>
    </p:spTree>
    <p:extLst>
      <p:ext uri="{BB962C8B-B14F-4D97-AF65-F5344CB8AC3E}">
        <p14:creationId xmlns:p14="http://schemas.microsoft.com/office/powerpoint/2010/main" val="640548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6)</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33</a:t>
            </a:fld>
            <a:endParaRPr lang="en-US"/>
          </a:p>
        </p:txBody>
      </p:sp>
    </p:spTree>
    <p:extLst>
      <p:ext uri="{BB962C8B-B14F-4D97-AF65-F5344CB8AC3E}">
        <p14:creationId xmlns:p14="http://schemas.microsoft.com/office/powerpoint/2010/main" val="314856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2 – Carlson – senator (</a:t>
            </a:r>
            <a:r>
              <a:rPr lang="en-US" sz="900" dirty="0"/>
              <a:t>Ballot 7)</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34</a:t>
            </a:fld>
            <a:endParaRPr lang="en-US"/>
          </a:p>
        </p:txBody>
      </p:sp>
    </p:spTree>
    <p:extLst>
      <p:ext uri="{BB962C8B-B14F-4D97-AF65-F5344CB8AC3E}">
        <p14:creationId xmlns:p14="http://schemas.microsoft.com/office/powerpoint/2010/main" val="2290919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8)</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35</a:t>
            </a:fld>
            <a:endParaRPr lang="en-US"/>
          </a:p>
        </p:txBody>
      </p:sp>
    </p:spTree>
    <p:extLst>
      <p:ext uri="{BB962C8B-B14F-4D97-AF65-F5344CB8AC3E}">
        <p14:creationId xmlns:p14="http://schemas.microsoft.com/office/powerpoint/2010/main" val="1427340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3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Billington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9)</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36</a:t>
            </a:fld>
            <a:endParaRPr lang="en-US"/>
          </a:p>
        </p:txBody>
      </p:sp>
    </p:spTree>
    <p:extLst>
      <p:ext uri="{BB962C8B-B14F-4D97-AF65-F5344CB8AC3E}">
        <p14:creationId xmlns:p14="http://schemas.microsoft.com/office/powerpoint/2010/main" val="3980092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3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Billington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10)</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37</a:t>
            </a:fld>
            <a:endParaRPr lang="en-US"/>
          </a:p>
        </p:txBody>
      </p:sp>
    </p:spTree>
    <p:extLst>
      <p:ext uri="{BB962C8B-B14F-4D97-AF65-F5344CB8AC3E}">
        <p14:creationId xmlns:p14="http://schemas.microsoft.com/office/powerpoint/2010/main" val="2078486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11)</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38</a:t>
            </a:fld>
            <a:endParaRPr lang="en-US"/>
          </a:p>
        </p:txBody>
      </p:sp>
    </p:spTree>
    <p:extLst>
      <p:ext uri="{BB962C8B-B14F-4D97-AF65-F5344CB8AC3E}">
        <p14:creationId xmlns:p14="http://schemas.microsoft.com/office/powerpoint/2010/main" val="789405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4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Remisinger</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12)</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39</a:t>
            </a:fld>
            <a:endParaRPr lang="en-US"/>
          </a:p>
        </p:txBody>
      </p:sp>
    </p:spTree>
    <p:extLst>
      <p:ext uri="{BB962C8B-B14F-4D97-AF65-F5344CB8AC3E}">
        <p14:creationId xmlns:p14="http://schemas.microsoft.com/office/powerpoint/2010/main" val="390196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myths are that it will take too long to hand count, it will cost too much because you have to pay more people, humans are not capable of repetitive tasks such as hand counting, and, even if they could, there are not enough people now – it won’t be possible to get enough people.</a:t>
            </a:r>
          </a:p>
          <a:p>
            <a:endParaRPr lang="en-US" dirty="0"/>
          </a:p>
          <a:p>
            <a:r>
              <a:rPr lang="en-US" dirty="0"/>
              <a:t>There will not be time in this presentation to cover “myths” individually. The video link provides some of the most common and “facts” proving that the myths are false: myths: https://handcounting.com/AboutMyths </a:t>
            </a:r>
          </a:p>
        </p:txBody>
      </p:sp>
      <p:sp>
        <p:nvSpPr>
          <p:cNvPr id="4" name="Slide Number Placeholder 3"/>
          <p:cNvSpPr>
            <a:spLocks noGrp="1"/>
          </p:cNvSpPr>
          <p:nvPr>
            <p:ph type="sldNum" sz="quarter" idx="5"/>
          </p:nvPr>
        </p:nvSpPr>
        <p:spPr/>
        <p:txBody>
          <a:bodyPr/>
          <a:lstStyle/>
          <a:p>
            <a:fld id="{17C046F4-85FB-43BB-8E23-DA04E92A5EA8}" type="slidenum">
              <a:rPr lang="en-US" smtClean="0"/>
              <a:t>4</a:t>
            </a:fld>
            <a:endParaRPr lang="en-US"/>
          </a:p>
        </p:txBody>
      </p:sp>
    </p:spTree>
    <p:extLst>
      <p:ext uri="{BB962C8B-B14F-4D97-AF65-F5344CB8AC3E}">
        <p14:creationId xmlns:p14="http://schemas.microsoft.com/office/powerpoint/2010/main" val="4193315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13)</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40</a:t>
            </a:fld>
            <a:endParaRPr lang="en-US"/>
          </a:p>
        </p:txBody>
      </p:sp>
    </p:spTree>
    <p:extLst>
      <p:ext uri="{BB962C8B-B14F-4D97-AF65-F5344CB8AC3E}">
        <p14:creationId xmlns:p14="http://schemas.microsoft.com/office/powerpoint/2010/main" val="246269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2 – Carlson – senator (</a:t>
            </a:r>
            <a:r>
              <a:rPr lang="en-US" sz="900" dirty="0"/>
              <a:t>Ballot 14)</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41</a:t>
            </a:fld>
            <a:endParaRPr lang="en-US"/>
          </a:p>
        </p:txBody>
      </p:sp>
    </p:spTree>
    <p:extLst>
      <p:ext uri="{BB962C8B-B14F-4D97-AF65-F5344CB8AC3E}">
        <p14:creationId xmlns:p14="http://schemas.microsoft.com/office/powerpoint/2010/main" val="78288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5 – Write in – senator </a:t>
            </a:r>
            <a:r>
              <a:rPr lang="en-US" sz="2000" kern="100" dirty="0">
                <a:effectLst/>
                <a:latin typeface="Franklin Gothic Book" panose="020B0503020102020204" pitchFamily="34" charset="0"/>
                <a:ea typeface="Times New Roman" panose="02020603050405020304" pitchFamily="18" charset="0"/>
                <a:cs typeface="Times New Roman" panose="02020603050405020304" pitchFamily="18" charset="0"/>
              </a:rPr>
              <a:t>(</a:t>
            </a:r>
            <a:r>
              <a:rPr lang="en-US" sz="1200" dirty="0"/>
              <a:t>Ballot 15)</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42</a:t>
            </a:fld>
            <a:endParaRPr lang="en-US"/>
          </a:p>
        </p:txBody>
      </p:sp>
    </p:spTree>
    <p:extLst>
      <p:ext uri="{BB962C8B-B14F-4D97-AF65-F5344CB8AC3E}">
        <p14:creationId xmlns:p14="http://schemas.microsoft.com/office/powerpoint/2010/main" val="2906751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15 ballots/votes added to the ballots tally sheet. Of course, it is only done this way for training … votes would never be added like this for an actual election.</a:t>
            </a:r>
          </a:p>
          <a:p>
            <a:endParaRPr lang="en-US" dirty="0"/>
          </a:p>
          <a:p>
            <a:r>
              <a:rPr lang="en-US" dirty="0"/>
              <a:t>Now the totals need to be brought down to the Totals Row. Look at the last oval that is dabbed in each column. The number preceding that oval is how many votes were cast.</a:t>
            </a:r>
          </a:p>
        </p:txBody>
      </p:sp>
      <p:sp>
        <p:nvSpPr>
          <p:cNvPr id="4" name="Slide Number Placeholder 3"/>
          <p:cNvSpPr>
            <a:spLocks noGrp="1"/>
          </p:cNvSpPr>
          <p:nvPr>
            <p:ph type="sldNum" sz="quarter" idx="5"/>
          </p:nvPr>
        </p:nvSpPr>
        <p:spPr/>
        <p:txBody>
          <a:bodyPr/>
          <a:lstStyle/>
          <a:p>
            <a:fld id="{17C046F4-85FB-43BB-8E23-DA04E92A5EA8}" type="slidenum">
              <a:rPr lang="en-US" smtClean="0"/>
              <a:t>43</a:t>
            </a:fld>
            <a:endParaRPr lang="en-US"/>
          </a:p>
        </p:txBody>
      </p:sp>
    </p:spTree>
    <p:extLst>
      <p:ext uri="{BB962C8B-B14F-4D97-AF65-F5344CB8AC3E}">
        <p14:creationId xmlns:p14="http://schemas.microsoft.com/office/powerpoint/2010/main" val="213648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correct totals for columns 1 through 5.</a:t>
            </a:r>
          </a:p>
        </p:txBody>
      </p:sp>
      <p:sp>
        <p:nvSpPr>
          <p:cNvPr id="4" name="Slide Number Placeholder 3"/>
          <p:cNvSpPr>
            <a:spLocks noGrp="1"/>
          </p:cNvSpPr>
          <p:nvPr>
            <p:ph type="sldNum" sz="quarter" idx="5"/>
          </p:nvPr>
        </p:nvSpPr>
        <p:spPr/>
        <p:txBody>
          <a:bodyPr/>
          <a:lstStyle/>
          <a:p>
            <a:fld id="{17C046F4-85FB-43BB-8E23-DA04E92A5EA8}" type="slidenum">
              <a:rPr lang="en-US" smtClean="0"/>
              <a:t>44</a:t>
            </a:fld>
            <a:endParaRPr lang="en-US"/>
          </a:p>
        </p:txBody>
      </p:sp>
    </p:spTree>
    <p:extLst>
      <p:ext uri="{BB962C8B-B14F-4D97-AF65-F5344CB8AC3E}">
        <p14:creationId xmlns:p14="http://schemas.microsoft.com/office/powerpoint/2010/main" val="3728861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leftmost box on the bottom Totals Row is a box to record the total votes cast from columns 1-25. In an election, the judges will add the 25 columns to get the grand total.</a:t>
            </a:r>
          </a:p>
        </p:txBody>
      </p:sp>
      <p:sp>
        <p:nvSpPr>
          <p:cNvPr id="4" name="Slide Number Placeholder 3"/>
          <p:cNvSpPr>
            <a:spLocks noGrp="1"/>
          </p:cNvSpPr>
          <p:nvPr>
            <p:ph type="sldNum" sz="quarter" idx="5"/>
          </p:nvPr>
        </p:nvSpPr>
        <p:spPr/>
        <p:txBody>
          <a:bodyPr/>
          <a:lstStyle/>
          <a:p>
            <a:fld id="{17C046F4-85FB-43BB-8E23-DA04E92A5EA8}" type="slidenum">
              <a:rPr lang="en-US" smtClean="0"/>
              <a:t>45</a:t>
            </a:fld>
            <a:endParaRPr lang="en-US"/>
          </a:p>
        </p:txBody>
      </p:sp>
    </p:spTree>
    <p:extLst>
      <p:ext uri="{BB962C8B-B14F-4D97-AF65-F5344CB8AC3E}">
        <p14:creationId xmlns:p14="http://schemas.microsoft.com/office/powerpoint/2010/main" val="2620894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of the bottom row is 638. That represents the number of </a:t>
            </a:r>
            <a:r>
              <a:rPr lang="en-US" b="1" dirty="0"/>
              <a:t>votes counted</a:t>
            </a:r>
            <a:r>
              <a:rPr lang="en-US" dirty="0"/>
              <a:t>. Keep in mind, a ballot is the piece of paper; each mark on the paper is a vote.</a:t>
            </a:r>
          </a:p>
        </p:txBody>
      </p:sp>
      <p:sp>
        <p:nvSpPr>
          <p:cNvPr id="4" name="Slide Number Placeholder 3"/>
          <p:cNvSpPr>
            <a:spLocks noGrp="1"/>
          </p:cNvSpPr>
          <p:nvPr>
            <p:ph type="sldNum" sz="quarter" idx="5"/>
          </p:nvPr>
        </p:nvSpPr>
        <p:spPr/>
        <p:txBody>
          <a:bodyPr/>
          <a:lstStyle/>
          <a:p>
            <a:fld id="{17C046F4-85FB-43BB-8E23-DA04E92A5EA8}" type="slidenum">
              <a:rPr lang="en-US" smtClean="0"/>
              <a:t>46</a:t>
            </a:fld>
            <a:endParaRPr lang="en-US"/>
          </a:p>
        </p:txBody>
      </p:sp>
    </p:spTree>
    <p:extLst>
      <p:ext uri="{BB962C8B-B14F-4D97-AF65-F5344CB8AC3E}">
        <p14:creationId xmlns:p14="http://schemas.microsoft.com/office/powerpoint/2010/main" val="381278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the Republican and Democrat Recording Judges “</a:t>
            </a:r>
            <a:r>
              <a:rPr lang="en-US" b="0" dirty="0"/>
              <a:t>overlay” their ballots tally forms and compare the totals and reconcile any discrepancies.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Before we go to the next section, look at some of the other information on this form.</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47</a:t>
            </a:fld>
            <a:endParaRPr lang="en-US"/>
          </a:p>
        </p:txBody>
      </p:sp>
    </p:spTree>
    <p:extLst>
      <p:ext uri="{BB962C8B-B14F-4D97-AF65-F5344CB8AC3E}">
        <p14:creationId xmlns:p14="http://schemas.microsoft.com/office/powerpoint/2010/main" val="3244280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top header has information about the polling place, election, and counting details. Notice the judges </a:t>
            </a:r>
            <a:r>
              <a:rPr lang="en-US" b="1" dirty="0"/>
              <a:t>initialed</a:t>
            </a:r>
            <a:r>
              <a:rPr lang="en-US" b="0" dirty="0"/>
              <a:t> the front of the form. In an actual election, there is also a certification form on the back signed by the judges.</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48</a:t>
            </a:fld>
            <a:endParaRPr lang="en-US"/>
          </a:p>
        </p:txBody>
      </p:sp>
    </p:spTree>
    <p:extLst>
      <p:ext uri="{BB962C8B-B14F-4D97-AF65-F5344CB8AC3E}">
        <p14:creationId xmlns:p14="http://schemas.microsoft.com/office/powerpoint/2010/main" val="1798929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top left, the batch number is recorded. This is batch #5, which means this polling place has already had 4 other batches of ballots counted. </a:t>
            </a:r>
            <a:r>
              <a:rPr lang="en-US" b="1" dirty="0"/>
              <a:t>What determines a batch?</a:t>
            </a:r>
            <a:r>
              <a:rPr lang="en-US" b="0" dirty="0"/>
              <a:t> When all the ballots in the ballot box have been counted, or if any column on the Ballots Tally form gets to 100 votes cast.</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49</a:t>
            </a:fld>
            <a:endParaRPr lang="en-US"/>
          </a:p>
        </p:txBody>
      </p:sp>
    </p:spTree>
    <p:extLst>
      <p:ext uri="{BB962C8B-B14F-4D97-AF65-F5344CB8AC3E}">
        <p14:creationId xmlns:p14="http://schemas.microsoft.com/office/powerpoint/2010/main" val="390538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With the MYTHS in mind, should we simply trust what “they” are telling us about machines? Should we trust the machines? After all, the machines are tested … right?</a:t>
            </a:r>
            <a:endParaRPr lang="en-US" sz="1000" i="1" dirty="0"/>
          </a:p>
        </p:txBody>
      </p:sp>
      <p:sp>
        <p:nvSpPr>
          <p:cNvPr id="4" name="Slide Number Placeholder 3"/>
          <p:cNvSpPr>
            <a:spLocks noGrp="1"/>
          </p:cNvSpPr>
          <p:nvPr>
            <p:ph type="sldNum" sz="quarter" idx="5"/>
          </p:nvPr>
        </p:nvSpPr>
        <p:spPr/>
        <p:txBody>
          <a:bodyPr/>
          <a:lstStyle/>
          <a:p>
            <a:fld id="{17C046F4-85FB-43BB-8E23-DA04E92A5EA8}" type="slidenum">
              <a:rPr lang="en-US" smtClean="0"/>
              <a:t>5</a:t>
            </a:fld>
            <a:endParaRPr lang="en-US"/>
          </a:p>
        </p:txBody>
      </p:sp>
    </p:spTree>
    <p:extLst>
      <p:ext uri="{BB962C8B-B14F-4D97-AF65-F5344CB8AC3E}">
        <p14:creationId xmlns:p14="http://schemas.microsoft.com/office/powerpoint/2010/main" val="2589379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 sidebar records how many ballots (pieces of paper) were counted for this batch. In this example, 101 ballots were counted in this batch.</a:t>
            </a:r>
          </a:p>
        </p:txBody>
      </p:sp>
      <p:sp>
        <p:nvSpPr>
          <p:cNvPr id="4" name="Slide Number Placeholder 3"/>
          <p:cNvSpPr>
            <a:spLocks noGrp="1"/>
          </p:cNvSpPr>
          <p:nvPr>
            <p:ph type="sldNum" sz="quarter" idx="5"/>
          </p:nvPr>
        </p:nvSpPr>
        <p:spPr/>
        <p:txBody>
          <a:bodyPr/>
          <a:lstStyle/>
          <a:p>
            <a:fld id="{17C046F4-85FB-43BB-8E23-DA04E92A5EA8}" type="slidenum">
              <a:rPr lang="en-US" smtClean="0"/>
              <a:t>50</a:t>
            </a:fld>
            <a:endParaRPr lang="en-US"/>
          </a:p>
        </p:txBody>
      </p:sp>
    </p:spTree>
    <p:extLst>
      <p:ext uri="{BB962C8B-B14F-4D97-AF65-F5344CB8AC3E}">
        <p14:creationId xmlns:p14="http://schemas.microsoft.com/office/powerpoint/2010/main" val="1116819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bottom box on the left sidebar refers to “Batches Summary A” sheet. That is the next form, and this box directs where the totals from this form were recorded, so keep this in mind.</a:t>
            </a:r>
          </a:p>
        </p:txBody>
      </p:sp>
      <p:sp>
        <p:nvSpPr>
          <p:cNvPr id="4" name="Slide Number Placeholder 3"/>
          <p:cNvSpPr>
            <a:spLocks noGrp="1"/>
          </p:cNvSpPr>
          <p:nvPr>
            <p:ph type="sldNum" sz="quarter" idx="5"/>
          </p:nvPr>
        </p:nvSpPr>
        <p:spPr/>
        <p:txBody>
          <a:bodyPr/>
          <a:lstStyle/>
          <a:p>
            <a:fld id="{17C046F4-85FB-43BB-8E23-DA04E92A5EA8}" type="slidenum">
              <a:rPr lang="en-US" smtClean="0"/>
              <a:t>51</a:t>
            </a:fld>
            <a:endParaRPr lang="en-US"/>
          </a:p>
        </p:txBody>
      </p:sp>
    </p:spTree>
    <p:extLst>
      <p:ext uri="{BB962C8B-B14F-4D97-AF65-F5344CB8AC3E}">
        <p14:creationId xmlns:p14="http://schemas.microsoft.com/office/powerpoint/2010/main" val="3565666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Attendees should take out the Batches Summary sheet from their handouts. Both the Ballots Tally form and the Batches Summary sheet are needed for this next section.</a:t>
            </a:r>
          </a:p>
        </p:txBody>
      </p:sp>
      <p:sp>
        <p:nvSpPr>
          <p:cNvPr id="4" name="Slide Number Placeholder 3"/>
          <p:cNvSpPr>
            <a:spLocks noGrp="1"/>
          </p:cNvSpPr>
          <p:nvPr>
            <p:ph type="sldNum" sz="quarter" idx="5"/>
          </p:nvPr>
        </p:nvSpPr>
        <p:spPr/>
        <p:txBody>
          <a:bodyPr/>
          <a:lstStyle/>
          <a:p>
            <a:fld id="{17C046F4-85FB-43BB-8E23-DA04E92A5EA8}" type="slidenum">
              <a:rPr lang="en-US" smtClean="0"/>
              <a:t>52</a:t>
            </a:fld>
            <a:endParaRPr lang="en-US"/>
          </a:p>
        </p:txBody>
      </p:sp>
    </p:spTree>
    <p:extLst>
      <p:ext uri="{BB962C8B-B14F-4D97-AF65-F5344CB8AC3E}">
        <p14:creationId xmlns:p14="http://schemas.microsoft.com/office/powerpoint/2010/main" val="2297125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matches the Batches Summary sheet handout given to attendees. The Batches Summary is exactly what the name implies: a summary of all the batches counted at the polling place </a:t>
            </a:r>
            <a:r>
              <a:rPr lang="en-US" b="1" dirty="0"/>
              <a:t>for a specific Group. </a:t>
            </a:r>
            <a:r>
              <a:rPr lang="en-US" b="0" dirty="0"/>
              <a:t>The form is similar in style to the Ballots Tally form to make it easier to transfer and compare information between forms.</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53</a:t>
            </a:fld>
            <a:endParaRPr lang="en-US"/>
          </a:p>
        </p:txBody>
      </p:sp>
    </p:spTree>
    <p:extLst>
      <p:ext uri="{BB962C8B-B14F-4D97-AF65-F5344CB8AC3E}">
        <p14:creationId xmlns:p14="http://schemas.microsoft.com/office/powerpoint/2010/main" val="4001600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Batches Summary sheet is specific to Group A. There are Batches Summary forms for Group B and other groups in this mock election, but they are not included as part of Express Training.</a:t>
            </a:r>
          </a:p>
          <a:p>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54</a:t>
            </a:fld>
            <a:endParaRPr lang="en-US"/>
          </a:p>
        </p:txBody>
      </p:sp>
    </p:spTree>
    <p:extLst>
      <p:ext uri="{BB962C8B-B14F-4D97-AF65-F5344CB8AC3E}">
        <p14:creationId xmlns:p14="http://schemas.microsoft.com/office/powerpoint/2010/main" val="4265128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column header shows candidate numbers 1 through 25.</a:t>
            </a:r>
          </a:p>
        </p:txBody>
      </p:sp>
      <p:sp>
        <p:nvSpPr>
          <p:cNvPr id="4" name="Slide Number Placeholder 3"/>
          <p:cNvSpPr>
            <a:spLocks noGrp="1"/>
          </p:cNvSpPr>
          <p:nvPr>
            <p:ph type="sldNum" sz="quarter" idx="5"/>
          </p:nvPr>
        </p:nvSpPr>
        <p:spPr/>
        <p:txBody>
          <a:bodyPr/>
          <a:lstStyle/>
          <a:p>
            <a:fld id="{17C046F4-85FB-43BB-8E23-DA04E92A5EA8}" type="slidenum">
              <a:rPr lang="en-US" smtClean="0"/>
              <a:t>55</a:t>
            </a:fld>
            <a:endParaRPr lang="en-US"/>
          </a:p>
        </p:txBody>
      </p:sp>
    </p:spTree>
    <p:extLst>
      <p:ext uri="{BB962C8B-B14F-4D97-AF65-F5344CB8AC3E}">
        <p14:creationId xmlns:p14="http://schemas.microsoft.com/office/powerpoint/2010/main" val="1035435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of vote tallies or dabs, the columns on the Batches Summary sheet shows the total votes counted for the candidate in each “batch.”</a:t>
            </a:r>
          </a:p>
        </p:txBody>
      </p:sp>
      <p:sp>
        <p:nvSpPr>
          <p:cNvPr id="4" name="Slide Number Placeholder 3"/>
          <p:cNvSpPr>
            <a:spLocks noGrp="1"/>
          </p:cNvSpPr>
          <p:nvPr>
            <p:ph type="sldNum" sz="quarter" idx="5"/>
          </p:nvPr>
        </p:nvSpPr>
        <p:spPr/>
        <p:txBody>
          <a:bodyPr/>
          <a:lstStyle/>
          <a:p>
            <a:fld id="{17C046F4-85FB-43BB-8E23-DA04E92A5EA8}" type="slidenum">
              <a:rPr lang="en-US" smtClean="0"/>
              <a:t>56</a:t>
            </a:fld>
            <a:endParaRPr lang="en-US"/>
          </a:p>
        </p:txBody>
      </p:sp>
    </p:spTree>
    <p:extLst>
      <p:ext uri="{BB962C8B-B14F-4D97-AF65-F5344CB8AC3E}">
        <p14:creationId xmlns:p14="http://schemas.microsoft.com/office/powerpoint/2010/main" val="2505519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Row Totals from the Ballots Tally form were also transferred to this sheet.</a:t>
            </a:r>
          </a:p>
        </p:txBody>
      </p:sp>
      <p:sp>
        <p:nvSpPr>
          <p:cNvPr id="4" name="Slide Number Placeholder 3"/>
          <p:cNvSpPr>
            <a:spLocks noGrp="1"/>
          </p:cNvSpPr>
          <p:nvPr>
            <p:ph type="sldNum" sz="quarter" idx="5"/>
          </p:nvPr>
        </p:nvSpPr>
        <p:spPr/>
        <p:txBody>
          <a:bodyPr/>
          <a:lstStyle/>
          <a:p>
            <a:fld id="{17C046F4-85FB-43BB-8E23-DA04E92A5EA8}" type="slidenum">
              <a:rPr lang="en-US" smtClean="0"/>
              <a:t>57</a:t>
            </a:fld>
            <a:endParaRPr lang="en-US"/>
          </a:p>
        </p:txBody>
      </p:sp>
    </p:spTree>
    <p:extLst>
      <p:ext uri="{BB962C8B-B14F-4D97-AF65-F5344CB8AC3E}">
        <p14:creationId xmlns:p14="http://schemas.microsoft.com/office/powerpoint/2010/main" val="219519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when all batches are complete and there are no more ballots to count, each column will be added, and the total will be recorded in the bottom row.</a:t>
            </a:r>
          </a:p>
        </p:txBody>
      </p:sp>
      <p:sp>
        <p:nvSpPr>
          <p:cNvPr id="4" name="Slide Number Placeholder 3"/>
          <p:cNvSpPr>
            <a:spLocks noGrp="1"/>
          </p:cNvSpPr>
          <p:nvPr>
            <p:ph type="sldNum" sz="quarter" idx="5"/>
          </p:nvPr>
        </p:nvSpPr>
        <p:spPr/>
        <p:txBody>
          <a:bodyPr/>
          <a:lstStyle/>
          <a:p>
            <a:fld id="{17C046F4-85FB-43BB-8E23-DA04E92A5EA8}" type="slidenum">
              <a:rPr lang="en-US" smtClean="0"/>
              <a:t>58</a:t>
            </a:fld>
            <a:endParaRPr lang="en-US"/>
          </a:p>
        </p:txBody>
      </p:sp>
    </p:spTree>
    <p:extLst>
      <p:ext uri="{BB962C8B-B14F-4D97-AF65-F5344CB8AC3E}">
        <p14:creationId xmlns:p14="http://schemas.microsoft.com/office/powerpoint/2010/main" val="380079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 information for the US Senator race, columns 1 through 5, has not been completed yet so it can be done as part of training.</a:t>
            </a:r>
          </a:p>
        </p:txBody>
      </p:sp>
      <p:sp>
        <p:nvSpPr>
          <p:cNvPr id="4" name="Slide Number Placeholder 3"/>
          <p:cNvSpPr>
            <a:spLocks noGrp="1"/>
          </p:cNvSpPr>
          <p:nvPr>
            <p:ph type="sldNum" sz="quarter" idx="5"/>
          </p:nvPr>
        </p:nvSpPr>
        <p:spPr/>
        <p:txBody>
          <a:bodyPr/>
          <a:lstStyle/>
          <a:p>
            <a:fld id="{17C046F4-85FB-43BB-8E23-DA04E92A5EA8}" type="slidenum">
              <a:rPr lang="en-US" smtClean="0"/>
              <a:t>59</a:t>
            </a:fld>
            <a:endParaRPr lang="en-US"/>
          </a:p>
        </p:txBody>
      </p:sp>
    </p:spTree>
    <p:extLst>
      <p:ext uri="{BB962C8B-B14F-4D97-AF65-F5344CB8AC3E}">
        <p14:creationId xmlns:p14="http://schemas.microsoft.com/office/powerpoint/2010/main" val="221278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Retired Air Force Colonel Shawn Smith was a guest on the webinar launching the hand count system (12/29/2022). One of his comments was that the “entire regime of testing and certification that we’ve been told is protecting us is utter nonsense.” Watch the full 20-minute clip at https://handcounting.com/LaunchWebinarSmith</a:t>
            </a:r>
            <a:endParaRPr lang="en-US" sz="1000" i="1" dirty="0"/>
          </a:p>
        </p:txBody>
      </p:sp>
      <p:sp>
        <p:nvSpPr>
          <p:cNvPr id="4" name="Slide Number Placeholder 3"/>
          <p:cNvSpPr>
            <a:spLocks noGrp="1"/>
          </p:cNvSpPr>
          <p:nvPr>
            <p:ph type="sldNum" sz="quarter" idx="5"/>
          </p:nvPr>
        </p:nvSpPr>
        <p:spPr/>
        <p:txBody>
          <a:bodyPr/>
          <a:lstStyle/>
          <a:p>
            <a:fld id="{17C046F4-85FB-43BB-8E23-DA04E92A5EA8}" type="slidenum">
              <a:rPr lang="en-US" smtClean="0"/>
              <a:t>6</a:t>
            </a:fld>
            <a:endParaRPr lang="en-US"/>
          </a:p>
        </p:txBody>
      </p:sp>
    </p:spTree>
    <p:extLst>
      <p:ext uri="{BB962C8B-B14F-4D97-AF65-F5344CB8AC3E}">
        <p14:creationId xmlns:p14="http://schemas.microsoft.com/office/powerpoint/2010/main" val="1041288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back at the </a:t>
            </a:r>
            <a:r>
              <a:rPr lang="en-US" b="1" dirty="0"/>
              <a:t>Ballots Tally form</a:t>
            </a:r>
            <a:r>
              <a:rPr lang="en-US" dirty="0"/>
              <a:t>, the bottom box of the left sidebar. </a:t>
            </a:r>
          </a:p>
          <a:p>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60</a:t>
            </a:fld>
            <a:endParaRPr lang="en-US"/>
          </a:p>
        </p:txBody>
      </p:sp>
    </p:spTree>
    <p:extLst>
      <p:ext uri="{BB962C8B-B14F-4D97-AF65-F5344CB8AC3E}">
        <p14:creationId xmlns:p14="http://schemas.microsoft.com/office/powerpoint/2010/main" val="3750795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shows that the totals from the Ballots Tally form are recorded on </a:t>
            </a:r>
            <a:r>
              <a:rPr lang="en-US" b="1" dirty="0"/>
              <a:t>page 1, row 5 of the Batches Summary</a:t>
            </a:r>
            <a:r>
              <a:rPr lang="en-US" dirty="0"/>
              <a:t> sheet (bottom screenshot).</a:t>
            </a:r>
          </a:p>
        </p:txBody>
      </p:sp>
      <p:sp>
        <p:nvSpPr>
          <p:cNvPr id="4" name="Slide Number Placeholder 3"/>
          <p:cNvSpPr>
            <a:spLocks noGrp="1"/>
          </p:cNvSpPr>
          <p:nvPr>
            <p:ph type="sldNum" sz="quarter" idx="5"/>
          </p:nvPr>
        </p:nvSpPr>
        <p:spPr/>
        <p:txBody>
          <a:bodyPr/>
          <a:lstStyle/>
          <a:p>
            <a:fld id="{17C046F4-85FB-43BB-8E23-DA04E92A5EA8}" type="slidenum">
              <a:rPr lang="en-US" smtClean="0"/>
              <a:t>61</a:t>
            </a:fld>
            <a:endParaRPr lang="en-US"/>
          </a:p>
        </p:txBody>
      </p:sp>
    </p:spTree>
    <p:extLst>
      <p:ext uri="{BB962C8B-B14F-4D97-AF65-F5344CB8AC3E}">
        <p14:creationId xmlns:p14="http://schemas.microsoft.com/office/powerpoint/2010/main" val="6437764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Overlay</a:t>
            </a:r>
            <a:r>
              <a:rPr lang="en-US" b="0" dirty="0"/>
              <a:t> the Ballots Tally form on top of the Batches Summary sheet, so that the bottom row of the tally form aligns with Row 5 of the batches sheet. </a:t>
            </a:r>
            <a:r>
              <a:rPr lang="en-US" b="1" dirty="0"/>
              <a:t>Copy</a:t>
            </a:r>
            <a:r>
              <a:rPr lang="en-US" b="0" dirty="0"/>
              <a:t> the totals from the tally form to the Batches Summary sheet.</a:t>
            </a:r>
            <a:endParaRPr lang="en-US" b="1" dirty="0"/>
          </a:p>
        </p:txBody>
      </p:sp>
      <p:sp>
        <p:nvSpPr>
          <p:cNvPr id="4" name="Slide Number Placeholder 3"/>
          <p:cNvSpPr>
            <a:spLocks noGrp="1"/>
          </p:cNvSpPr>
          <p:nvPr>
            <p:ph type="sldNum" sz="quarter" idx="5"/>
          </p:nvPr>
        </p:nvSpPr>
        <p:spPr/>
        <p:txBody>
          <a:bodyPr/>
          <a:lstStyle/>
          <a:p>
            <a:fld id="{17C046F4-85FB-43BB-8E23-DA04E92A5EA8}" type="slidenum">
              <a:rPr lang="en-US" smtClean="0"/>
              <a:t>62</a:t>
            </a:fld>
            <a:endParaRPr lang="en-US"/>
          </a:p>
        </p:txBody>
      </p:sp>
    </p:spTree>
    <p:extLst>
      <p:ext uri="{BB962C8B-B14F-4D97-AF65-F5344CB8AC3E}">
        <p14:creationId xmlns:p14="http://schemas.microsoft.com/office/powerpoint/2010/main" val="1734889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numbers that should be written in columns 1-5 on ROW 5 of the Batches Summary.</a:t>
            </a:r>
          </a:p>
        </p:txBody>
      </p:sp>
      <p:sp>
        <p:nvSpPr>
          <p:cNvPr id="4" name="Slide Number Placeholder 3"/>
          <p:cNvSpPr>
            <a:spLocks noGrp="1"/>
          </p:cNvSpPr>
          <p:nvPr>
            <p:ph type="sldNum" sz="quarter" idx="5"/>
          </p:nvPr>
        </p:nvSpPr>
        <p:spPr/>
        <p:txBody>
          <a:bodyPr/>
          <a:lstStyle/>
          <a:p>
            <a:fld id="{17C046F4-85FB-43BB-8E23-DA04E92A5EA8}" type="slidenum">
              <a:rPr lang="en-US" smtClean="0"/>
              <a:t>63</a:t>
            </a:fld>
            <a:endParaRPr lang="en-US"/>
          </a:p>
        </p:txBody>
      </p:sp>
    </p:spTree>
    <p:extLst>
      <p:ext uri="{BB962C8B-B14F-4D97-AF65-F5344CB8AC3E}">
        <p14:creationId xmlns:p14="http://schemas.microsoft.com/office/powerpoint/2010/main" val="1891779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Batch 5 is the final batch for this mock election, so the columns of the Batches Summary form are ready to be added and recorded in the bottom row. Notice that columns 6 to 25 have been completed. Now, columns 1 through 5 (with the numbers just recorded on row 5) need to be added and recorded in the bottom row.</a:t>
            </a:r>
          </a:p>
        </p:txBody>
      </p:sp>
      <p:sp>
        <p:nvSpPr>
          <p:cNvPr id="4" name="Slide Number Placeholder 3"/>
          <p:cNvSpPr>
            <a:spLocks noGrp="1"/>
          </p:cNvSpPr>
          <p:nvPr>
            <p:ph type="sldNum" sz="quarter" idx="5"/>
          </p:nvPr>
        </p:nvSpPr>
        <p:spPr/>
        <p:txBody>
          <a:bodyPr/>
          <a:lstStyle/>
          <a:p>
            <a:fld id="{17C046F4-85FB-43BB-8E23-DA04E92A5EA8}" type="slidenum">
              <a:rPr lang="en-US" smtClean="0"/>
              <a:t>64</a:t>
            </a:fld>
            <a:endParaRPr lang="en-US"/>
          </a:p>
        </p:txBody>
      </p:sp>
    </p:spTree>
    <p:extLst>
      <p:ext uri="{BB962C8B-B14F-4D97-AF65-F5344CB8AC3E}">
        <p14:creationId xmlns:p14="http://schemas.microsoft.com/office/powerpoint/2010/main" val="2706699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numbers that should be written in columns 1-5 on the TOTALs row of the Batches Summary.</a:t>
            </a:r>
          </a:p>
        </p:txBody>
      </p:sp>
      <p:sp>
        <p:nvSpPr>
          <p:cNvPr id="4" name="Slide Number Placeholder 3"/>
          <p:cNvSpPr>
            <a:spLocks noGrp="1"/>
          </p:cNvSpPr>
          <p:nvPr>
            <p:ph type="sldNum" sz="quarter" idx="5"/>
          </p:nvPr>
        </p:nvSpPr>
        <p:spPr/>
        <p:txBody>
          <a:bodyPr/>
          <a:lstStyle/>
          <a:p>
            <a:fld id="{17C046F4-85FB-43BB-8E23-DA04E92A5EA8}" type="slidenum">
              <a:rPr lang="en-US" smtClean="0"/>
              <a:t>65</a:t>
            </a:fld>
            <a:endParaRPr lang="en-US"/>
          </a:p>
        </p:txBody>
      </p:sp>
    </p:spTree>
    <p:extLst>
      <p:ext uri="{BB962C8B-B14F-4D97-AF65-F5344CB8AC3E}">
        <p14:creationId xmlns:p14="http://schemas.microsoft.com/office/powerpoint/2010/main" val="24063702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column that had the row totals also needs to be added and recorded in the bottom row (left box).</a:t>
            </a:r>
          </a:p>
        </p:txBody>
      </p:sp>
      <p:sp>
        <p:nvSpPr>
          <p:cNvPr id="4" name="Slide Number Placeholder 3"/>
          <p:cNvSpPr>
            <a:spLocks noGrp="1"/>
          </p:cNvSpPr>
          <p:nvPr>
            <p:ph type="sldNum" sz="quarter" idx="5"/>
          </p:nvPr>
        </p:nvSpPr>
        <p:spPr/>
        <p:txBody>
          <a:bodyPr/>
          <a:lstStyle/>
          <a:p>
            <a:fld id="{17C046F4-85FB-43BB-8E23-DA04E92A5EA8}" type="slidenum">
              <a:rPr lang="en-US" smtClean="0"/>
              <a:t>66</a:t>
            </a:fld>
            <a:endParaRPr lang="en-US"/>
          </a:p>
        </p:txBody>
      </p:sp>
    </p:spTree>
    <p:extLst>
      <p:ext uri="{BB962C8B-B14F-4D97-AF65-F5344CB8AC3E}">
        <p14:creationId xmlns:p14="http://schemas.microsoft.com/office/powerpoint/2010/main" val="18177955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of the left column (of row totals) is 3,284.</a:t>
            </a:r>
          </a:p>
        </p:txBody>
      </p:sp>
      <p:sp>
        <p:nvSpPr>
          <p:cNvPr id="4" name="Slide Number Placeholder 3"/>
          <p:cNvSpPr>
            <a:spLocks noGrp="1"/>
          </p:cNvSpPr>
          <p:nvPr>
            <p:ph type="sldNum" sz="quarter" idx="5"/>
          </p:nvPr>
        </p:nvSpPr>
        <p:spPr/>
        <p:txBody>
          <a:bodyPr/>
          <a:lstStyle/>
          <a:p>
            <a:fld id="{17C046F4-85FB-43BB-8E23-DA04E92A5EA8}" type="slidenum">
              <a:rPr lang="en-US" smtClean="0"/>
              <a:t>67</a:t>
            </a:fld>
            <a:endParaRPr lang="en-US"/>
          </a:p>
        </p:txBody>
      </p:sp>
    </p:spTree>
    <p:extLst>
      <p:ext uri="{BB962C8B-B14F-4D97-AF65-F5344CB8AC3E}">
        <p14:creationId xmlns:p14="http://schemas.microsoft.com/office/powerpoint/2010/main" val="24409920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double-check the totals in the bottom row, add the totals for all 25 columns and enter in the box just to the left of column 1 in the bottom row.</a:t>
            </a:r>
          </a:p>
        </p:txBody>
      </p:sp>
      <p:sp>
        <p:nvSpPr>
          <p:cNvPr id="4" name="Slide Number Placeholder 3"/>
          <p:cNvSpPr>
            <a:spLocks noGrp="1"/>
          </p:cNvSpPr>
          <p:nvPr>
            <p:ph type="sldNum" sz="quarter" idx="5"/>
          </p:nvPr>
        </p:nvSpPr>
        <p:spPr/>
        <p:txBody>
          <a:bodyPr/>
          <a:lstStyle/>
          <a:p>
            <a:fld id="{17C046F4-85FB-43BB-8E23-DA04E92A5EA8}" type="slidenum">
              <a:rPr lang="en-US" smtClean="0"/>
              <a:t>68</a:t>
            </a:fld>
            <a:endParaRPr lang="en-US"/>
          </a:p>
        </p:txBody>
      </p:sp>
    </p:spTree>
    <p:extLst>
      <p:ext uri="{BB962C8B-B14F-4D97-AF65-F5344CB8AC3E}">
        <p14:creationId xmlns:p14="http://schemas.microsoft.com/office/powerpoint/2010/main" val="39302180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of the bottom row 3,284. This matches the column total. If they didn’t match, there is either a math or tally error. The judges will need to locate the issue before proceeding.</a:t>
            </a:r>
          </a:p>
        </p:txBody>
      </p:sp>
      <p:sp>
        <p:nvSpPr>
          <p:cNvPr id="4" name="Slide Number Placeholder 3"/>
          <p:cNvSpPr>
            <a:spLocks noGrp="1"/>
          </p:cNvSpPr>
          <p:nvPr>
            <p:ph type="sldNum" sz="quarter" idx="5"/>
          </p:nvPr>
        </p:nvSpPr>
        <p:spPr/>
        <p:txBody>
          <a:bodyPr/>
          <a:lstStyle/>
          <a:p>
            <a:fld id="{17C046F4-85FB-43BB-8E23-DA04E92A5EA8}" type="slidenum">
              <a:rPr lang="en-US" smtClean="0"/>
              <a:t>69</a:t>
            </a:fld>
            <a:endParaRPr lang="en-US"/>
          </a:p>
        </p:txBody>
      </p:sp>
    </p:spTree>
    <p:extLst>
      <p:ext uri="{BB962C8B-B14F-4D97-AF65-F5344CB8AC3E}">
        <p14:creationId xmlns:p14="http://schemas.microsoft.com/office/powerpoint/2010/main" val="6211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 comprehensive plan for securing our elections and election systems may be viewed at LindellPlan.com. It covers many topics, with hand counting being one aspect. Everyone should look through the Plan and see where they fit in and how they can participate.</a:t>
            </a:r>
          </a:p>
        </p:txBody>
      </p:sp>
      <p:sp>
        <p:nvSpPr>
          <p:cNvPr id="4" name="Slide Number Placeholder 3"/>
          <p:cNvSpPr>
            <a:spLocks noGrp="1"/>
          </p:cNvSpPr>
          <p:nvPr>
            <p:ph type="sldNum" sz="quarter" idx="5"/>
          </p:nvPr>
        </p:nvSpPr>
        <p:spPr/>
        <p:txBody>
          <a:bodyPr/>
          <a:lstStyle/>
          <a:p>
            <a:fld id="{17C046F4-85FB-43BB-8E23-DA04E92A5EA8}" type="slidenum">
              <a:rPr lang="en-US" smtClean="0"/>
              <a:t>7</a:t>
            </a:fld>
            <a:endParaRPr lang="en-US"/>
          </a:p>
        </p:txBody>
      </p:sp>
    </p:spTree>
    <p:extLst>
      <p:ext uri="{BB962C8B-B14F-4D97-AF65-F5344CB8AC3E}">
        <p14:creationId xmlns:p14="http://schemas.microsoft.com/office/powerpoint/2010/main" val="11506542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Batches Summary for Group A is now complete. The judges initial on the top header and will sign the certification on the back of the form. The Batches Summary for other Groups (such as B and Q.A) are also completed. When all the Batches Summary sheets have been signed, the final results of the election can be recorded.</a:t>
            </a:r>
          </a:p>
        </p:txBody>
      </p:sp>
      <p:sp>
        <p:nvSpPr>
          <p:cNvPr id="4" name="Slide Number Placeholder 3"/>
          <p:cNvSpPr>
            <a:spLocks noGrp="1"/>
          </p:cNvSpPr>
          <p:nvPr>
            <p:ph type="sldNum" sz="quarter" idx="5"/>
          </p:nvPr>
        </p:nvSpPr>
        <p:spPr/>
        <p:txBody>
          <a:bodyPr/>
          <a:lstStyle/>
          <a:p>
            <a:fld id="{17C046F4-85FB-43BB-8E23-DA04E92A5EA8}" type="slidenum">
              <a:rPr lang="en-US" smtClean="0"/>
              <a:t>70</a:t>
            </a:fld>
            <a:endParaRPr lang="en-US"/>
          </a:p>
        </p:txBody>
      </p:sp>
    </p:spTree>
    <p:extLst>
      <p:ext uri="{BB962C8B-B14F-4D97-AF65-F5344CB8AC3E}">
        <p14:creationId xmlns:p14="http://schemas.microsoft.com/office/powerpoint/2010/main" val="2850603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Attendees should take the Results of Polling Place document from their handouts. They will still need the Batches Summary sheet, but the Ballots Tally form may be set aside.</a:t>
            </a:r>
          </a:p>
        </p:txBody>
      </p:sp>
      <p:sp>
        <p:nvSpPr>
          <p:cNvPr id="4" name="Slide Number Placeholder 3"/>
          <p:cNvSpPr>
            <a:spLocks noGrp="1"/>
          </p:cNvSpPr>
          <p:nvPr>
            <p:ph type="sldNum" sz="quarter" idx="5"/>
          </p:nvPr>
        </p:nvSpPr>
        <p:spPr/>
        <p:txBody>
          <a:bodyPr/>
          <a:lstStyle/>
          <a:p>
            <a:fld id="{17C046F4-85FB-43BB-8E23-DA04E92A5EA8}" type="slidenum">
              <a:rPr lang="en-US" smtClean="0"/>
              <a:t>71</a:t>
            </a:fld>
            <a:endParaRPr lang="en-US"/>
          </a:p>
        </p:txBody>
      </p:sp>
    </p:spTree>
    <p:extLst>
      <p:ext uri="{BB962C8B-B14F-4D97-AF65-F5344CB8AC3E}">
        <p14:creationId xmlns:p14="http://schemas.microsoft.com/office/powerpoint/2010/main" val="2958228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matches the handout the attendees received. Notice that the Results of Polling Place document resembles the two previous forms in appearance, and with rows containing 25 columns.</a:t>
            </a:r>
          </a:p>
        </p:txBody>
      </p:sp>
      <p:sp>
        <p:nvSpPr>
          <p:cNvPr id="4" name="Slide Number Placeholder 3"/>
          <p:cNvSpPr>
            <a:spLocks noGrp="1"/>
          </p:cNvSpPr>
          <p:nvPr>
            <p:ph type="sldNum" sz="quarter" idx="5"/>
          </p:nvPr>
        </p:nvSpPr>
        <p:spPr/>
        <p:txBody>
          <a:bodyPr/>
          <a:lstStyle/>
          <a:p>
            <a:fld id="{17C046F4-85FB-43BB-8E23-DA04E92A5EA8}" type="slidenum">
              <a:rPr lang="en-US" smtClean="0"/>
              <a:t>72</a:t>
            </a:fld>
            <a:endParaRPr lang="en-US"/>
          </a:p>
        </p:txBody>
      </p:sp>
    </p:spTree>
    <p:extLst>
      <p:ext uri="{BB962C8B-B14F-4D97-AF65-F5344CB8AC3E}">
        <p14:creationId xmlns:p14="http://schemas.microsoft.com/office/powerpoint/2010/main" val="1218627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row represents vote totals from the corresponding Batches Summary sheet. The “group” ID’s are on the very left of the form.</a:t>
            </a:r>
          </a:p>
        </p:txBody>
      </p:sp>
      <p:sp>
        <p:nvSpPr>
          <p:cNvPr id="4" name="Slide Number Placeholder 3"/>
          <p:cNvSpPr>
            <a:spLocks noGrp="1"/>
          </p:cNvSpPr>
          <p:nvPr>
            <p:ph type="sldNum" sz="quarter" idx="5"/>
          </p:nvPr>
        </p:nvSpPr>
        <p:spPr/>
        <p:txBody>
          <a:bodyPr/>
          <a:lstStyle/>
          <a:p>
            <a:fld id="{17C046F4-85FB-43BB-8E23-DA04E92A5EA8}" type="slidenum">
              <a:rPr lang="en-US" smtClean="0"/>
              <a:t>73</a:t>
            </a:fld>
            <a:endParaRPr lang="en-US"/>
          </a:p>
        </p:txBody>
      </p:sp>
    </p:spTree>
    <p:extLst>
      <p:ext uri="{BB962C8B-B14F-4D97-AF65-F5344CB8AC3E}">
        <p14:creationId xmlns:p14="http://schemas.microsoft.com/office/powerpoint/2010/main" val="2830395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column to the right indicates how many Batches Summary sheets were completed for each Group. A single Batches Summary sheet can handle 18 batches. If there were more batches than 18, additional sheets would need to be used. Notice that there is one sheet indicated for Group B and one for Group Q.A (and those totals have already been transferred).</a:t>
            </a:r>
          </a:p>
        </p:txBody>
      </p:sp>
      <p:sp>
        <p:nvSpPr>
          <p:cNvPr id="4" name="Slide Number Placeholder 3"/>
          <p:cNvSpPr>
            <a:spLocks noGrp="1"/>
          </p:cNvSpPr>
          <p:nvPr>
            <p:ph type="sldNum" sz="quarter" idx="5"/>
          </p:nvPr>
        </p:nvSpPr>
        <p:spPr/>
        <p:txBody>
          <a:bodyPr/>
          <a:lstStyle/>
          <a:p>
            <a:fld id="{17C046F4-85FB-43BB-8E23-DA04E92A5EA8}" type="slidenum">
              <a:rPr lang="en-US" smtClean="0"/>
              <a:t>74</a:t>
            </a:fld>
            <a:endParaRPr lang="en-US"/>
          </a:p>
        </p:txBody>
      </p:sp>
    </p:spTree>
    <p:extLst>
      <p:ext uri="{BB962C8B-B14F-4D97-AF65-F5344CB8AC3E}">
        <p14:creationId xmlns:p14="http://schemas.microsoft.com/office/powerpoint/2010/main" val="3781882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Batches Summary sheet for Group A shows “page 1 of 1” at the top, indicating that only ONE sheet was needed to complete the ballot counting. </a:t>
            </a:r>
            <a:r>
              <a:rPr lang="en-US" b="1" dirty="0"/>
              <a:t>Enter “1”</a:t>
            </a:r>
            <a:r>
              <a:rPr lang="en-US" b="0" dirty="0"/>
              <a:t> in the “# Summary Sheets” box on the row for Group A on the Results of Polling Place document.</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75</a:t>
            </a:fld>
            <a:endParaRPr lang="en-US"/>
          </a:p>
        </p:txBody>
      </p:sp>
    </p:spTree>
    <p:extLst>
      <p:ext uri="{BB962C8B-B14F-4D97-AF65-F5344CB8AC3E}">
        <p14:creationId xmlns:p14="http://schemas.microsoft.com/office/powerpoint/2010/main" val="23192773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totals from Batches Summary Group A are recorded in the top row of the Results document (see “Group A” on the left side of the row), except for columns 1 through 5.</a:t>
            </a:r>
          </a:p>
        </p:txBody>
      </p:sp>
      <p:sp>
        <p:nvSpPr>
          <p:cNvPr id="4" name="Slide Number Placeholder 3"/>
          <p:cNvSpPr>
            <a:spLocks noGrp="1"/>
          </p:cNvSpPr>
          <p:nvPr>
            <p:ph type="sldNum" sz="quarter" idx="5"/>
          </p:nvPr>
        </p:nvSpPr>
        <p:spPr/>
        <p:txBody>
          <a:bodyPr/>
          <a:lstStyle/>
          <a:p>
            <a:fld id="{17C046F4-85FB-43BB-8E23-DA04E92A5EA8}" type="slidenum">
              <a:rPr lang="en-US" smtClean="0"/>
              <a:t>76</a:t>
            </a:fld>
            <a:endParaRPr lang="en-US"/>
          </a:p>
        </p:txBody>
      </p:sp>
    </p:spTree>
    <p:extLst>
      <p:ext uri="{BB962C8B-B14F-4D97-AF65-F5344CB8AC3E}">
        <p14:creationId xmlns:p14="http://schemas.microsoft.com/office/powerpoint/2010/main" val="38498871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 the vote totals from columns 1-5 of Batches Summary Sheet – Group A, to the top row of the Results of Polling Place document which shows it is for Group A totals.</a:t>
            </a:r>
          </a:p>
        </p:txBody>
      </p:sp>
      <p:sp>
        <p:nvSpPr>
          <p:cNvPr id="4" name="Slide Number Placeholder 3"/>
          <p:cNvSpPr>
            <a:spLocks noGrp="1"/>
          </p:cNvSpPr>
          <p:nvPr>
            <p:ph type="sldNum" sz="quarter" idx="5"/>
          </p:nvPr>
        </p:nvSpPr>
        <p:spPr/>
        <p:txBody>
          <a:bodyPr/>
          <a:lstStyle/>
          <a:p>
            <a:fld id="{17C046F4-85FB-43BB-8E23-DA04E92A5EA8}" type="slidenum">
              <a:rPr lang="en-US" smtClean="0"/>
              <a:t>77</a:t>
            </a:fld>
            <a:endParaRPr lang="en-US"/>
          </a:p>
        </p:txBody>
      </p:sp>
    </p:spTree>
    <p:extLst>
      <p:ext uri="{BB962C8B-B14F-4D97-AF65-F5344CB8AC3E}">
        <p14:creationId xmlns:p14="http://schemas.microsoft.com/office/powerpoint/2010/main" val="2507180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numbers that should be written in columns 1-5 on the TOTALs row of the Results of Polling Place.</a:t>
            </a:r>
          </a:p>
        </p:txBody>
      </p:sp>
      <p:sp>
        <p:nvSpPr>
          <p:cNvPr id="4" name="Slide Number Placeholder 3"/>
          <p:cNvSpPr>
            <a:spLocks noGrp="1"/>
          </p:cNvSpPr>
          <p:nvPr>
            <p:ph type="sldNum" sz="quarter" idx="5"/>
          </p:nvPr>
        </p:nvSpPr>
        <p:spPr/>
        <p:txBody>
          <a:bodyPr/>
          <a:lstStyle/>
          <a:p>
            <a:fld id="{17C046F4-85FB-43BB-8E23-DA04E92A5EA8}" type="slidenum">
              <a:rPr lang="en-US" smtClean="0"/>
              <a:t>78</a:t>
            </a:fld>
            <a:endParaRPr lang="en-US"/>
          </a:p>
        </p:txBody>
      </p:sp>
    </p:spTree>
    <p:extLst>
      <p:ext uri="{BB962C8B-B14F-4D97-AF65-F5344CB8AC3E}">
        <p14:creationId xmlns:p14="http://schemas.microsoft.com/office/powerpoint/2010/main" val="4139946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Polling Place is complete and, basically, are the results of votes cast in the polling place. The judges would initial in the top header and sign the certification that would be printed on the back of the documents.</a:t>
            </a:r>
          </a:p>
        </p:txBody>
      </p:sp>
      <p:sp>
        <p:nvSpPr>
          <p:cNvPr id="4" name="Slide Number Placeholder 3"/>
          <p:cNvSpPr>
            <a:spLocks noGrp="1"/>
          </p:cNvSpPr>
          <p:nvPr>
            <p:ph type="sldNum" sz="quarter" idx="5"/>
          </p:nvPr>
        </p:nvSpPr>
        <p:spPr/>
        <p:txBody>
          <a:bodyPr/>
          <a:lstStyle/>
          <a:p>
            <a:fld id="{17C046F4-85FB-43BB-8E23-DA04E92A5EA8}" type="slidenum">
              <a:rPr lang="en-US" smtClean="0"/>
              <a:t>79</a:t>
            </a:fld>
            <a:endParaRPr lang="en-US"/>
          </a:p>
        </p:txBody>
      </p:sp>
    </p:spTree>
    <p:extLst>
      <p:ext uri="{BB962C8B-B14F-4D97-AF65-F5344CB8AC3E}">
        <p14:creationId xmlns:p14="http://schemas.microsoft.com/office/powerpoint/2010/main" val="9634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“belief” in voting machines and the “myths” and pushback against hand counting, many people believe that we must “relearn” how to hand count elections. Which is what is being done through Cause of America. These are photos from “Train the Trainers” sessions around the country. These people are committed to learning and then going out to train others.</a:t>
            </a:r>
          </a:p>
        </p:txBody>
      </p:sp>
      <p:sp>
        <p:nvSpPr>
          <p:cNvPr id="4" name="Slide Number Placeholder 3"/>
          <p:cNvSpPr>
            <a:spLocks noGrp="1"/>
          </p:cNvSpPr>
          <p:nvPr>
            <p:ph type="sldNum" sz="quarter" idx="5"/>
          </p:nvPr>
        </p:nvSpPr>
        <p:spPr/>
        <p:txBody>
          <a:bodyPr/>
          <a:lstStyle/>
          <a:p>
            <a:fld id="{17C046F4-85FB-43BB-8E23-DA04E92A5EA8}" type="slidenum">
              <a:rPr lang="en-US" smtClean="0"/>
              <a:t>8</a:t>
            </a:fld>
            <a:endParaRPr lang="en-US"/>
          </a:p>
        </p:txBody>
      </p:sp>
    </p:spTree>
    <p:extLst>
      <p:ext uri="{BB962C8B-B14F-4D97-AF65-F5344CB8AC3E}">
        <p14:creationId xmlns:p14="http://schemas.microsoft.com/office/powerpoint/2010/main" val="2549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Attendees should take the Statement of Returns document from their handouts. They will still need the Results of Polling Place document, but the Batches Summary sheet may be set aside.</a:t>
            </a:r>
          </a:p>
        </p:txBody>
      </p:sp>
      <p:sp>
        <p:nvSpPr>
          <p:cNvPr id="4" name="Slide Number Placeholder 3"/>
          <p:cNvSpPr>
            <a:spLocks noGrp="1"/>
          </p:cNvSpPr>
          <p:nvPr>
            <p:ph type="sldNum" sz="quarter" idx="5"/>
          </p:nvPr>
        </p:nvSpPr>
        <p:spPr/>
        <p:txBody>
          <a:bodyPr/>
          <a:lstStyle/>
          <a:p>
            <a:fld id="{17C046F4-85FB-43BB-8E23-DA04E92A5EA8}" type="slidenum">
              <a:rPr lang="en-US" smtClean="0"/>
              <a:t>80</a:t>
            </a:fld>
            <a:endParaRPr lang="en-US"/>
          </a:p>
        </p:txBody>
      </p:sp>
    </p:spTree>
    <p:extLst>
      <p:ext uri="{BB962C8B-B14F-4D97-AF65-F5344CB8AC3E}">
        <p14:creationId xmlns:p14="http://schemas.microsoft.com/office/powerpoint/2010/main" val="41632797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Statement of Returns for Polling Place lists the final vote count from the polling place for each candidate. Notice the first 5 rows are for the US Senator race. The “Votes Cast” column for these 5 candidates are blank (other races have been completed). The final votes cast for these 5 candidates will be transferred from the Results of Polling Place.</a:t>
            </a:r>
          </a:p>
        </p:txBody>
      </p:sp>
      <p:sp>
        <p:nvSpPr>
          <p:cNvPr id="4" name="Slide Number Placeholder 3"/>
          <p:cNvSpPr>
            <a:spLocks noGrp="1"/>
          </p:cNvSpPr>
          <p:nvPr>
            <p:ph type="sldNum" sz="quarter" idx="5"/>
          </p:nvPr>
        </p:nvSpPr>
        <p:spPr/>
        <p:txBody>
          <a:bodyPr/>
          <a:lstStyle/>
          <a:p>
            <a:fld id="{17C046F4-85FB-43BB-8E23-DA04E92A5EA8}" type="slidenum">
              <a:rPr lang="en-US" smtClean="0"/>
              <a:t>81</a:t>
            </a:fld>
            <a:endParaRPr lang="en-US"/>
          </a:p>
        </p:txBody>
      </p:sp>
    </p:spTree>
    <p:extLst>
      <p:ext uri="{BB962C8B-B14F-4D97-AF65-F5344CB8AC3E}">
        <p14:creationId xmlns:p14="http://schemas.microsoft.com/office/powerpoint/2010/main" val="16911669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Column #1, on row Group A of the Results of Polling Place, copy the votes cast total to ROW 1 of the Statement of Returns for Polling Place. Repeat for rows 2 through 5.</a:t>
            </a:r>
          </a:p>
        </p:txBody>
      </p:sp>
      <p:sp>
        <p:nvSpPr>
          <p:cNvPr id="4" name="Slide Number Placeholder 3"/>
          <p:cNvSpPr>
            <a:spLocks noGrp="1"/>
          </p:cNvSpPr>
          <p:nvPr>
            <p:ph type="sldNum" sz="quarter" idx="5"/>
          </p:nvPr>
        </p:nvSpPr>
        <p:spPr/>
        <p:txBody>
          <a:bodyPr/>
          <a:lstStyle/>
          <a:p>
            <a:fld id="{17C046F4-85FB-43BB-8E23-DA04E92A5EA8}" type="slidenum">
              <a:rPr lang="en-US" smtClean="0"/>
              <a:t>82</a:t>
            </a:fld>
            <a:endParaRPr lang="en-US"/>
          </a:p>
        </p:txBody>
      </p:sp>
    </p:spTree>
    <p:extLst>
      <p:ext uri="{BB962C8B-B14F-4D97-AF65-F5344CB8AC3E}">
        <p14:creationId xmlns:p14="http://schemas.microsoft.com/office/powerpoint/2010/main" val="14572292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vote totals that should be written in rows 1-5 on the Statement of Returns.</a:t>
            </a:r>
          </a:p>
        </p:txBody>
      </p:sp>
      <p:sp>
        <p:nvSpPr>
          <p:cNvPr id="4" name="Slide Number Placeholder 3"/>
          <p:cNvSpPr>
            <a:spLocks noGrp="1"/>
          </p:cNvSpPr>
          <p:nvPr>
            <p:ph type="sldNum" sz="quarter" idx="5"/>
          </p:nvPr>
        </p:nvSpPr>
        <p:spPr/>
        <p:txBody>
          <a:bodyPr/>
          <a:lstStyle/>
          <a:p>
            <a:fld id="{17C046F4-85FB-43BB-8E23-DA04E92A5EA8}" type="slidenum">
              <a:rPr lang="en-US" smtClean="0"/>
              <a:t>83</a:t>
            </a:fld>
            <a:endParaRPr lang="en-US"/>
          </a:p>
        </p:txBody>
      </p:sp>
    </p:spTree>
    <p:extLst>
      <p:ext uri="{BB962C8B-B14F-4D97-AF65-F5344CB8AC3E}">
        <p14:creationId xmlns:p14="http://schemas.microsoft.com/office/powerpoint/2010/main" val="1218935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mock election, even though the focus was on candidates, also had “questions” on the ballot. The process for counting and reporting votes cast for questions is the same, although they are recorded on a Statement of Returns specifically for Questions. When all tallying, reconciling, and forms are complete, the judges will sign the certification stating that the numbers being reported represent the votes cast in the polling place.</a:t>
            </a:r>
          </a:p>
        </p:txBody>
      </p:sp>
      <p:sp>
        <p:nvSpPr>
          <p:cNvPr id="4" name="Slide Number Placeholder 3"/>
          <p:cNvSpPr>
            <a:spLocks noGrp="1"/>
          </p:cNvSpPr>
          <p:nvPr>
            <p:ph type="sldNum" sz="quarter" idx="5"/>
          </p:nvPr>
        </p:nvSpPr>
        <p:spPr/>
        <p:txBody>
          <a:bodyPr/>
          <a:lstStyle/>
          <a:p>
            <a:fld id="{17C046F4-85FB-43BB-8E23-DA04E92A5EA8}" type="slidenum">
              <a:rPr lang="en-US" smtClean="0"/>
              <a:t>84</a:t>
            </a:fld>
            <a:endParaRPr lang="en-US"/>
          </a:p>
        </p:txBody>
      </p:sp>
    </p:spTree>
    <p:extLst>
      <p:ext uri="{BB962C8B-B14F-4D97-AF65-F5344CB8AC3E}">
        <p14:creationId xmlns:p14="http://schemas.microsoft.com/office/powerpoint/2010/main" val="1526038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election, two copies of the Statement of Returns are completed. They are then compared to ensure they match. One copy is put into the Tally Book. The other copy is packed with the counted ballots. Recall that there are also two sets of Ballots Tally forms – one set was put in the Tally Book, and the other with the counted ballots.</a:t>
            </a:r>
          </a:p>
          <a:p>
            <a:endParaRPr lang="en-US" dirty="0"/>
          </a:p>
          <a:p>
            <a:r>
              <a:rPr lang="en-US" dirty="0"/>
              <a:t>When the results of the hand count are complete and certified, two judges, one Republican and one Democrat, travel separately back to the Clerk’s location – one takes the tally book and the other takes the secured ballots and forms.</a:t>
            </a:r>
          </a:p>
          <a:p>
            <a:endParaRPr lang="en-US" dirty="0"/>
          </a:p>
          <a:p>
            <a:r>
              <a:rPr lang="en-US" dirty="0"/>
              <a:t>And with that --- the hand count at the polling place is complete.</a:t>
            </a:r>
          </a:p>
        </p:txBody>
      </p:sp>
      <p:sp>
        <p:nvSpPr>
          <p:cNvPr id="4" name="Slide Number Placeholder 3"/>
          <p:cNvSpPr>
            <a:spLocks noGrp="1"/>
          </p:cNvSpPr>
          <p:nvPr>
            <p:ph type="sldNum" sz="quarter" idx="5"/>
          </p:nvPr>
        </p:nvSpPr>
        <p:spPr/>
        <p:txBody>
          <a:bodyPr/>
          <a:lstStyle/>
          <a:p>
            <a:fld id="{17C046F4-85FB-43BB-8E23-DA04E92A5EA8}" type="slidenum">
              <a:rPr lang="en-US" smtClean="0"/>
              <a:t>85</a:t>
            </a:fld>
            <a:endParaRPr lang="en-US"/>
          </a:p>
        </p:txBody>
      </p:sp>
    </p:spTree>
    <p:extLst>
      <p:ext uri="{BB962C8B-B14F-4D97-AF65-F5344CB8AC3E}">
        <p14:creationId xmlns:p14="http://schemas.microsoft.com/office/powerpoint/2010/main" val="38439410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people have proven time and again that they can step up to do what is necessary to secure out liberty.</a:t>
            </a:r>
          </a:p>
        </p:txBody>
      </p:sp>
      <p:sp>
        <p:nvSpPr>
          <p:cNvPr id="4" name="Slide Number Placeholder 3"/>
          <p:cNvSpPr>
            <a:spLocks noGrp="1"/>
          </p:cNvSpPr>
          <p:nvPr>
            <p:ph type="sldNum" sz="quarter" idx="5"/>
          </p:nvPr>
        </p:nvSpPr>
        <p:spPr/>
        <p:txBody>
          <a:bodyPr/>
          <a:lstStyle/>
          <a:p>
            <a:fld id="{17C046F4-85FB-43BB-8E23-DA04E92A5EA8}" type="slidenum">
              <a:rPr lang="en-US" smtClean="0"/>
              <a:t>86</a:t>
            </a:fld>
            <a:endParaRPr lang="en-US"/>
          </a:p>
        </p:txBody>
      </p:sp>
    </p:spTree>
    <p:extLst>
      <p:ext uri="{BB962C8B-B14F-4D97-AF65-F5344CB8AC3E}">
        <p14:creationId xmlns:p14="http://schemas.microsoft.com/office/powerpoint/2010/main" val="9745183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citizens, we have also always been able to manage our own elections. Only in recent times, with the advent of computerized voting systems, have we been told we are unnecessary or incapable.</a:t>
            </a:r>
          </a:p>
        </p:txBody>
      </p:sp>
      <p:sp>
        <p:nvSpPr>
          <p:cNvPr id="4" name="Slide Number Placeholder 3"/>
          <p:cNvSpPr>
            <a:spLocks noGrp="1"/>
          </p:cNvSpPr>
          <p:nvPr>
            <p:ph type="sldNum" sz="quarter" idx="5"/>
          </p:nvPr>
        </p:nvSpPr>
        <p:spPr/>
        <p:txBody>
          <a:bodyPr/>
          <a:lstStyle/>
          <a:p>
            <a:fld id="{17C046F4-85FB-43BB-8E23-DA04E92A5EA8}" type="slidenum">
              <a:rPr lang="en-US" smtClean="0"/>
              <a:t>87</a:t>
            </a:fld>
            <a:endParaRPr lang="en-US"/>
          </a:p>
        </p:txBody>
      </p:sp>
    </p:spTree>
    <p:extLst>
      <p:ext uri="{BB962C8B-B14F-4D97-AF65-F5344CB8AC3E}">
        <p14:creationId xmlns:p14="http://schemas.microsoft.com/office/powerpoint/2010/main" val="6257944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truth is that we are fully capable of managing our elections, including hand counting. This method you have learned was used in an official election in Osage County, Missouri, on April 4, 2023, with 100% accuracy.</a:t>
            </a:r>
          </a:p>
        </p:txBody>
      </p:sp>
      <p:sp>
        <p:nvSpPr>
          <p:cNvPr id="4" name="Slide Number Placeholder 3"/>
          <p:cNvSpPr>
            <a:spLocks noGrp="1"/>
          </p:cNvSpPr>
          <p:nvPr>
            <p:ph type="sldNum" sz="quarter" idx="5"/>
          </p:nvPr>
        </p:nvSpPr>
        <p:spPr/>
        <p:txBody>
          <a:bodyPr/>
          <a:lstStyle/>
          <a:p>
            <a:fld id="{17C046F4-85FB-43BB-8E23-DA04E92A5EA8}" type="slidenum">
              <a:rPr lang="en-US" smtClean="0"/>
              <a:t>88</a:t>
            </a:fld>
            <a:endParaRPr lang="en-US"/>
          </a:p>
        </p:txBody>
      </p:sp>
    </p:spTree>
    <p:extLst>
      <p:ext uri="{BB962C8B-B14F-4D97-AF65-F5344CB8AC3E}">
        <p14:creationId xmlns:p14="http://schemas.microsoft.com/office/powerpoint/2010/main" val="42671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Tally Demo is a 2-minute version of the 15 votes tallied during Express Training. Anyone can show the Tally Demo – at club or board meetings, among friends, etc. This quick hand count demo changes the narrative and shows people in 2 minutes that HAND COUNTING IS EASY.</a:t>
            </a:r>
          </a:p>
        </p:txBody>
      </p:sp>
      <p:sp>
        <p:nvSpPr>
          <p:cNvPr id="4" name="Slide Number Placeholder 3"/>
          <p:cNvSpPr>
            <a:spLocks noGrp="1"/>
          </p:cNvSpPr>
          <p:nvPr>
            <p:ph type="sldNum" sz="quarter" idx="5"/>
          </p:nvPr>
        </p:nvSpPr>
        <p:spPr/>
        <p:txBody>
          <a:bodyPr/>
          <a:lstStyle/>
          <a:p>
            <a:fld id="{17C046F4-85FB-43BB-8E23-DA04E92A5EA8}" type="slidenum">
              <a:rPr lang="en-US" smtClean="0"/>
              <a:t>89</a:t>
            </a:fld>
            <a:endParaRPr lang="en-US"/>
          </a:p>
        </p:txBody>
      </p:sp>
    </p:spTree>
    <p:extLst>
      <p:ext uri="{BB962C8B-B14F-4D97-AF65-F5344CB8AC3E}">
        <p14:creationId xmlns:p14="http://schemas.microsoft.com/office/powerpoint/2010/main" val="41278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consideration is </a:t>
            </a:r>
            <a:r>
              <a:rPr lang="en-US" b="1" dirty="0"/>
              <a:t>continuity of government.</a:t>
            </a:r>
            <a:r>
              <a:rPr lang="en-US" b="0" dirty="0"/>
              <a:t> There are federal and state statutes requiring governments to be able to continue operations, even in the event of natural disaster, attack, pandemic, etc. That means even elections must go on. There should not be a reason for our government to tell us that an election is postponed or not possible for any reason. </a:t>
            </a:r>
            <a:r>
              <a:rPr lang="en-US" b="1" dirty="0"/>
              <a:t>So, the people must learn to hand count to ensure that elections happen.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 Shawn Smith (USAF Ret.) of Cause of America remarked that he felt hand counting is the victory gardens of our day. During WWII, with the need to care for troops overseas and the Homefront, citizens stepped up and began planting gardens to grow food.</a:t>
            </a:r>
          </a:p>
        </p:txBody>
      </p:sp>
      <p:sp>
        <p:nvSpPr>
          <p:cNvPr id="4" name="Slide Number Placeholder 3"/>
          <p:cNvSpPr>
            <a:spLocks noGrp="1"/>
          </p:cNvSpPr>
          <p:nvPr>
            <p:ph type="sldNum" sz="quarter" idx="5"/>
          </p:nvPr>
        </p:nvSpPr>
        <p:spPr/>
        <p:txBody>
          <a:bodyPr/>
          <a:lstStyle/>
          <a:p>
            <a:fld id="{17C046F4-85FB-43BB-8E23-DA04E92A5EA8}" type="slidenum">
              <a:rPr lang="en-US" smtClean="0"/>
              <a:t>9</a:t>
            </a:fld>
            <a:endParaRPr lang="en-US"/>
          </a:p>
        </p:txBody>
      </p:sp>
    </p:spTree>
    <p:extLst>
      <p:ext uri="{BB962C8B-B14F-4D97-AF65-F5344CB8AC3E}">
        <p14:creationId xmlns:p14="http://schemas.microsoft.com/office/powerpoint/2010/main" val="914166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We want everyone to be trained, but not everyone needs to be a trainer. If you feel ready to make the commitment to be trainer, or to organize/host a “Train the Trainers” event, follow this link to learn more.</a:t>
            </a:r>
          </a:p>
          <a:p>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90</a:t>
            </a:fld>
            <a:endParaRPr lang="en-US"/>
          </a:p>
        </p:txBody>
      </p:sp>
    </p:spTree>
    <p:extLst>
      <p:ext uri="{BB962C8B-B14F-4D97-AF65-F5344CB8AC3E}">
        <p14:creationId xmlns:p14="http://schemas.microsoft.com/office/powerpoint/2010/main" val="8629901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Express Training bridges the gap between the 2-minute tally demo and the 4-hour Train the Trainers. The QR code and URL will download a flyer with links to the resource materials: this slide deck, presenter notes, the flyer shown above, etc.</a:t>
            </a:r>
          </a:p>
        </p:txBody>
      </p:sp>
      <p:sp>
        <p:nvSpPr>
          <p:cNvPr id="4" name="Slide Number Placeholder 3"/>
          <p:cNvSpPr>
            <a:spLocks noGrp="1"/>
          </p:cNvSpPr>
          <p:nvPr>
            <p:ph type="sldNum" sz="quarter" idx="5"/>
          </p:nvPr>
        </p:nvSpPr>
        <p:spPr/>
        <p:txBody>
          <a:bodyPr/>
          <a:lstStyle/>
          <a:p>
            <a:fld id="{17C046F4-85FB-43BB-8E23-DA04E92A5EA8}" type="slidenum">
              <a:rPr lang="en-US" smtClean="0"/>
              <a:t>91</a:t>
            </a:fld>
            <a:endParaRPr lang="en-US"/>
          </a:p>
        </p:txBody>
      </p:sp>
    </p:spTree>
    <p:extLst>
      <p:ext uri="{BB962C8B-B14F-4D97-AF65-F5344CB8AC3E}">
        <p14:creationId xmlns:p14="http://schemas.microsoft.com/office/powerpoint/2010/main" val="42679665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 in touch about hand counting – tips, events, materials, etc. Join FrankSocial.com and join the 2 hand counting groups: How Do We Hand Count (for anyone interested in hand counting), and Hand Count Trainers (specifically for those who are trained and qualified to teach hand counting).</a:t>
            </a:r>
          </a:p>
        </p:txBody>
      </p:sp>
      <p:sp>
        <p:nvSpPr>
          <p:cNvPr id="4" name="Slide Number Placeholder 3"/>
          <p:cNvSpPr>
            <a:spLocks noGrp="1"/>
          </p:cNvSpPr>
          <p:nvPr>
            <p:ph type="sldNum" sz="quarter" idx="5"/>
          </p:nvPr>
        </p:nvSpPr>
        <p:spPr/>
        <p:txBody>
          <a:bodyPr/>
          <a:lstStyle/>
          <a:p>
            <a:fld id="{17C046F4-85FB-43BB-8E23-DA04E92A5EA8}" type="slidenum">
              <a:rPr lang="en-US" smtClean="0"/>
              <a:t>92</a:t>
            </a:fld>
            <a:endParaRPr lang="en-US"/>
          </a:p>
        </p:txBody>
      </p:sp>
    </p:spTree>
    <p:extLst>
      <p:ext uri="{BB962C8B-B14F-4D97-AF65-F5344CB8AC3E}">
        <p14:creationId xmlns:p14="http://schemas.microsoft.com/office/powerpoint/2010/main" val="28945675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Suggestion: Leave this slide up during Q&amp;A session.</a:t>
            </a:r>
          </a:p>
        </p:txBody>
      </p:sp>
      <p:sp>
        <p:nvSpPr>
          <p:cNvPr id="4" name="Slide Number Placeholder 3"/>
          <p:cNvSpPr>
            <a:spLocks noGrp="1"/>
          </p:cNvSpPr>
          <p:nvPr>
            <p:ph type="sldNum" sz="quarter" idx="5"/>
          </p:nvPr>
        </p:nvSpPr>
        <p:spPr/>
        <p:txBody>
          <a:bodyPr/>
          <a:lstStyle/>
          <a:p>
            <a:fld id="{17C046F4-85FB-43BB-8E23-DA04E92A5EA8}" type="slidenum">
              <a:rPr lang="en-US" smtClean="0"/>
              <a:t>93</a:t>
            </a:fld>
            <a:endParaRPr lang="en-US"/>
          </a:p>
        </p:txBody>
      </p:sp>
    </p:spTree>
    <p:extLst>
      <p:ext uri="{BB962C8B-B14F-4D97-AF65-F5344CB8AC3E}">
        <p14:creationId xmlns:p14="http://schemas.microsoft.com/office/powerpoint/2010/main" val="342831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1B21-CA61-72FF-916D-C89AA4A87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EFA1C-BB46-207C-077F-9D2F9F24C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50C51E-A6F3-5353-670D-931B732B6C95}"/>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5" name="Footer Placeholder 4">
            <a:extLst>
              <a:ext uri="{FF2B5EF4-FFF2-40B4-BE49-F238E27FC236}">
                <a16:creationId xmlns:a16="http://schemas.microsoft.com/office/drawing/2014/main" id="{7A85A8C9-E6B6-DC2C-15DB-4238DABA7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61BD-AFC6-06BF-D786-550C8C502CAC}"/>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48892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C39B-188B-B75C-BACA-BAEF4289F8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8AFB94-64B9-25B1-253F-97B0FE6F7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CE924-D565-2CDC-6C95-2E64046F97D4}"/>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5" name="Footer Placeholder 4">
            <a:extLst>
              <a:ext uri="{FF2B5EF4-FFF2-40B4-BE49-F238E27FC236}">
                <a16:creationId xmlns:a16="http://schemas.microsoft.com/office/drawing/2014/main" id="{EDF4B619-118F-42DB-55B3-CBCBA478E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7D397-CEC1-87F7-EC79-49DE487A5B3A}"/>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263756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9F3B4-6A4F-A412-B17F-789F6C9E1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DE7B77-3E60-0832-FC5A-BD09A11BD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950D9-9725-B212-6D91-D010CFC951E7}"/>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5" name="Footer Placeholder 4">
            <a:extLst>
              <a:ext uri="{FF2B5EF4-FFF2-40B4-BE49-F238E27FC236}">
                <a16:creationId xmlns:a16="http://schemas.microsoft.com/office/drawing/2014/main" id="{1316E746-FE08-CC35-AF10-45D8D387E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3803D-CD7B-F5DF-6E7D-FCBEE5AC3733}"/>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317310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F81B-8CBC-818B-52C6-BE3AFE712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CAE74-F1FB-1C98-3B15-337E9457E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17B77-0A1C-5908-9522-200D0AA88333}"/>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5" name="Footer Placeholder 4">
            <a:extLst>
              <a:ext uri="{FF2B5EF4-FFF2-40B4-BE49-F238E27FC236}">
                <a16:creationId xmlns:a16="http://schemas.microsoft.com/office/drawing/2014/main" id="{4CFBA770-C6F2-BFF4-D9E9-FC0D02FFC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A0428-076F-11B2-4AE4-188E1511868C}"/>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614239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002C-624E-3461-87C5-5DDBFAB8E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BD8F9-8083-4678-FBE7-6D468798AF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53CEF-1772-EDF0-C49D-06A3116E4CB1}"/>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5" name="Footer Placeholder 4">
            <a:extLst>
              <a:ext uri="{FF2B5EF4-FFF2-40B4-BE49-F238E27FC236}">
                <a16:creationId xmlns:a16="http://schemas.microsoft.com/office/drawing/2014/main" id="{BDE25F76-09E4-619B-624B-6D616F938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29290-FE1D-7F1B-5B86-B7CE2DAF9E48}"/>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129881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739E-4117-9DF3-4BEB-F311F3ACF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EF19B-6F4B-4EE2-8E3B-EAC996E18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F32C3-6AA1-A889-ECEE-0825F0A54E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FA54E-B1C7-4EDE-BC80-3A2E2AF62990}"/>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6" name="Footer Placeholder 5">
            <a:extLst>
              <a:ext uri="{FF2B5EF4-FFF2-40B4-BE49-F238E27FC236}">
                <a16:creationId xmlns:a16="http://schemas.microsoft.com/office/drawing/2014/main" id="{4BA15F4A-C7A8-DAC0-1E60-B7BB15091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3B062-9881-C0A4-4767-ECA6F4B74E55}"/>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6105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AA81-6638-28B8-86CA-C16C6EE88F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91B1A-651D-C5CB-7B5C-5A13E21256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799526-58C5-E6F8-C0E1-36482FF510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BEA289-FF11-1D23-D832-A313E8D9B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1D574F-C459-7221-C817-813B27838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53AFEE-8F04-5092-5B74-06748006B1A6}"/>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8" name="Footer Placeholder 7">
            <a:extLst>
              <a:ext uri="{FF2B5EF4-FFF2-40B4-BE49-F238E27FC236}">
                <a16:creationId xmlns:a16="http://schemas.microsoft.com/office/drawing/2014/main" id="{8C8C965C-0BC2-9D7A-C4FA-1E382CD824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15FCE-FF9C-BE77-5DF3-598AFC26E6C2}"/>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97604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2921-20BC-0170-8C01-349B634FBA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3D4BD-7909-C94E-525E-D4C8B3571E33}"/>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4" name="Footer Placeholder 3">
            <a:extLst>
              <a:ext uri="{FF2B5EF4-FFF2-40B4-BE49-F238E27FC236}">
                <a16:creationId xmlns:a16="http://schemas.microsoft.com/office/drawing/2014/main" id="{07CD10EA-127B-84CE-F3EF-E42215E00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AB5434-485B-97E9-0D92-B8F37594D35F}"/>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8694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34B64-CBF7-9429-45C9-05529250D9CA}"/>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3" name="Footer Placeholder 2">
            <a:extLst>
              <a:ext uri="{FF2B5EF4-FFF2-40B4-BE49-F238E27FC236}">
                <a16:creationId xmlns:a16="http://schemas.microsoft.com/office/drawing/2014/main" id="{29EA8F64-676F-9525-F6AD-4E6883F57C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765A45-12B6-B6E4-9DC7-88CF1AC64908}"/>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206037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B4ED-9CED-3CA7-083D-03BC3CC10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B91756-6D85-3EF0-0A2E-C41D7825D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80E32B-5753-0A3D-4733-BBB8255F7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93EAA-4F2A-59FE-4CE5-94AD2A69081B}"/>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6" name="Footer Placeholder 5">
            <a:extLst>
              <a:ext uri="{FF2B5EF4-FFF2-40B4-BE49-F238E27FC236}">
                <a16:creationId xmlns:a16="http://schemas.microsoft.com/office/drawing/2014/main" id="{0D743063-15AC-8679-9D40-452F6ED79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1AF46-5F6C-7B44-F0B8-F41782857B72}"/>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4183817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BE3C-9E7F-2DF0-D850-0E6F6CBDE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4B45C0-D81D-A696-03B4-116B73D87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B78E14-4E7E-0F2A-5C49-564ED5B61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EE255-AA67-B77D-D6E4-342AC1B14A81}"/>
              </a:ext>
            </a:extLst>
          </p:cNvPr>
          <p:cNvSpPr>
            <a:spLocks noGrp="1"/>
          </p:cNvSpPr>
          <p:nvPr>
            <p:ph type="dt" sz="half" idx="10"/>
          </p:nvPr>
        </p:nvSpPr>
        <p:spPr/>
        <p:txBody>
          <a:bodyPr/>
          <a:lstStyle/>
          <a:p>
            <a:fld id="{AD59EC66-0378-4FDC-B5AF-0032D1850938}" type="datetimeFigureOut">
              <a:rPr lang="en-US" smtClean="0"/>
              <a:t>4/4/24</a:t>
            </a:fld>
            <a:endParaRPr lang="en-US"/>
          </a:p>
        </p:txBody>
      </p:sp>
      <p:sp>
        <p:nvSpPr>
          <p:cNvPr id="6" name="Footer Placeholder 5">
            <a:extLst>
              <a:ext uri="{FF2B5EF4-FFF2-40B4-BE49-F238E27FC236}">
                <a16:creationId xmlns:a16="http://schemas.microsoft.com/office/drawing/2014/main" id="{1093D04D-9E4C-C880-35BD-B279E95DF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FCCA8-7A47-EAEB-11B7-3B9DBB2BC539}"/>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13831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410C4-EBA0-FE65-249E-1FC4E02FD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76B88D-C389-A4F7-ABB1-D4B5FC501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CD659-CF8A-76F0-0909-6BC684DBE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59EC66-0378-4FDC-B5AF-0032D1850938}" type="datetimeFigureOut">
              <a:rPr lang="en-US" smtClean="0"/>
              <a:t>4/4/24</a:t>
            </a:fld>
            <a:endParaRPr lang="en-US"/>
          </a:p>
        </p:txBody>
      </p:sp>
      <p:sp>
        <p:nvSpPr>
          <p:cNvPr id="5" name="Footer Placeholder 4">
            <a:extLst>
              <a:ext uri="{FF2B5EF4-FFF2-40B4-BE49-F238E27FC236}">
                <a16:creationId xmlns:a16="http://schemas.microsoft.com/office/drawing/2014/main" id="{D0F491A8-98E9-E57A-A0E3-4FD7B4B25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D157ED-CAF9-1906-E47D-7098A988C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6051A7-B474-4AF2-AFD0-BFD9CFFE10CF}" type="slidenum">
              <a:rPr lang="en-US" smtClean="0"/>
              <a:t>‹#›</a:t>
            </a:fld>
            <a:endParaRPr lang="en-US"/>
          </a:p>
        </p:txBody>
      </p:sp>
    </p:spTree>
    <p:extLst>
      <p:ext uri="{BB962C8B-B14F-4D97-AF65-F5344CB8AC3E}">
        <p14:creationId xmlns:p14="http://schemas.microsoft.com/office/powerpoint/2010/main" val="970538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4B26C415-A4F8-7168-71D1-6E0C65F0C2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812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people in a group&#10;&#10;Description automatically generated with medium confidence">
            <a:extLst>
              <a:ext uri="{FF2B5EF4-FFF2-40B4-BE49-F238E27FC236}">
                <a16:creationId xmlns:a16="http://schemas.microsoft.com/office/drawing/2014/main" id="{5D0694AB-94DA-5B23-E73C-5AFAFD19707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9779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manual of a voting manual&#10;&#10;Description automatically generated with medium confidence">
            <a:extLst>
              <a:ext uri="{FF2B5EF4-FFF2-40B4-BE49-F238E27FC236}">
                <a16:creationId xmlns:a16="http://schemas.microsoft.com/office/drawing/2014/main" id="{5E5FA5F6-C3C8-E174-4ECD-B94DFD17828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3642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 and a clock&#10;&#10;Description automatically generated">
            <a:extLst>
              <a:ext uri="{FF2B5EF4-FFF2-40B4-BE49-F238E27FC236}">
                <a16:creationId xmlns:a16="http://schemas.microsoft.com/office/drawing/2014/main" id="{7D07A2A1-AF94-04E2-07F8-A9B2A6A2B81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5386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a desk&#10;&#10;Description automatically generated">
            <a:extLst>
              <a:ext uri="{FF2B5EF4-FFF2-40B4-BE49-F238E27FC236}">
                <a16:creationId xmlns:a16="http://schemas.microsoft.com/office/drawing/2014/main" id="{D1057480-5910-D272-D6C9-3433D788DFF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291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oster with a few people sitting at desks&#10;&#10;Description automatically generated">
            <a:extLst>
              <a:ext uri="{FF2B5EF4-FFF2-40B4-BE49-F238E27FC236}">
                <a16:creationId xmlns:a16="http://schemas.microsoft.com/office/drawing/2014/main" id="{92E2EA56-D659-F0EF-AE0F-C1F79A65BFD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50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759E9C2-1BCA-98CC-5377-4CC4645A1C74}"/>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8781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ECF30C19-B0A6-E033-155B-54FB1548090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6849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B567B6E-ACF6-D16F-F0E5-504106A980BC}"/>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1475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885E29C-26CB-AB51-4A76-59F296346815}"/>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6470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068ED0C-F8A9-37DA-0CC4-52996708BE4F}"/>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62176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1D5B85F7-27BD-32EA-A2B1-642449E28CB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1822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EC87FA4-F13E-4F39-DCD7-40348CA93C51}"/>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1075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voting box&#10;&#10;Description automatically generated">
            <a:extLst>
              <a:ext uri="{FF2B5EF4-FFF2-40B4-BE49-F238E27FC236}">
                <a16:creationId xmlns:a16="http://schemas.microsoft.com/office/drawing/2014/main" id="{BF384060-C857-28C8-C83E-061B8747D4D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7476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voting box with a pen and a black pen&#10;&#10;Description automatically generated with medium confidence">
            <a:extLst>
              <a:ext uri="{FF2B5EF4-FFF2-40B4-BE49-F238E27FC236}">
                <a16:creationId xmlns:a16="http://schemas.microsoft.com/office/drawing/2014/main" id="{91DF4DA5-DD14-4473-3DDE-A407B91E02E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963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 game&#10;&#10;Description automatically generated">
            <a:extLst>
              <a:ext uri="{FF2B5EF4-FFF2-40B4-BE49-F238E27FC236}">
                <a16:creationId xmlns:a16="http://schemas.microsoft.com/office/drawing/2014/main" id="{56072A27-37EB-BB6F-20DA-94202968E9A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9785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en&#10;&#10;Description automatically generated">
            <a:extLst>
              <a:ext uri="{FF2B5EF4-FFF2-40B4-BE49-F238E27FC236}">
                <a16:creationId xmlns:a16="http://schemas.microsoft.com/office/drawing/2014/main" id="{A1823D0A-A135-1011-096F-A850C3D65F2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5828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06E6572-3BC9-9A77-C1B5-FB32BD729CE3}"/>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405993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9DB42F1-150B-9038-3FA4-ED5816422FA3}"/>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46218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23D48FE-DB32-F62E-8D60-E557A6CB222F}"/>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50320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AD9DA066-624D-57AC-13F2-ABAB3DE4B94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080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9035DE7A-16F7-8090-A694-EE5DFD34D2F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5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and blue text&#10;&#10;Description automatically generated">
            <a:extLst>
              <a:ext uri="{FF2B5EF4-FFF2-40B4-BE49-F238E27FC236}">
                <a16:creationId xmlns:a16="http://schemas.microsoft.com/office/drawing/2014/main" id="{BB71A4EC-8CF5-FFE9-73C6-3BDCCF8B910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917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9D52D1B-2BD3-047E-F9DC-9BA43296829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302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B107680-F3B6-6B51-C045-085EC0E0F09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6403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53E4F5A3-7C1B-140F-C69E-E02B5354A99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280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C12860BB-DA9D-D3C0-F12C-A2CE9818FDC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6106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3EBDEC57-EA5C-EE37-E984-31346344044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1687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F497E328-2056-4B21-CC03-8B925C01848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6874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91EC8ED-B139-3551-85B6-47647E1B81D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324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D7BB58-E13B-F1D5-4746-D17E42C6F4C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3370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2A372430-4922-190A-46DD-C8F9C9C801C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042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03526D-A18A-E92C-CE18-0828FD6AA30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086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ard&#10;&#10;Description automatically generated">
            <a:extLst>
              <a:ext uri="{FF2B5EF4-FFF2-40B4-BE49-F238E27FC236}">
                <a16:creationId xmlns:a16="http://schemas.microsoft.com/office/drawing/2014/main" id="{2699C65E-201A-5634-DC66-5DD7AEC7BA2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244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60B3754-2939-940F-15F7-9802893F1EA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203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175B1F08-74B0-FF82-9A06-C6B1A8ECFE1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786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7B41BDC-782A-4840-E3EE-B3E0C0C4B0A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865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6B8D026-D526-82B5-DEB7-179586075B04}"/>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020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columns with numbers and symbols&#10;&#10;Description automatically generated with medium confidence">
            <a:extLst>
              <a:ext uri="{FF2B5EF4-FFF2-40B4-BE49-F238E27FC236}">
                <a16:creationId xmlns:a16="http://schemas.microsoft.com/office/drawing/2014/main" id="{313BA407-36FF-232C-15A5-06EF88E5882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6673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5FC9022-59D3-1111-DA7E-1999C6F98C5C}"/>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7297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graph&#10;&#10;Description automatically generated">
            <a:extLst>
              <a:ext uri="{FF2B5EF4-FFF2-40B4-BE49-F238E27FC236}">
                <a16:creationId xmlns:a16="http://schemas.microsoft.com/office/drawing/2014/main" id="{58BB392E-AC23-74E1-0CC9-A47B5AEB7D5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5283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763349F-C06F-CEC6-602B-E7D6000619FE}"/>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31203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0857074-2C37-DE2C-9F7A-B05ECD9AECA3}"/>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8449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5897B61-1E8F-331B-67F2-B4AF4E1B9F6E}"/>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8141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screen with blue text&#10;&#10;Description automatically generated">
            <a:extLst>
              <a:ext uri="{FF2B5EF4-FFF2-40B4-BE49-F238E27FC236}">
                <a16:creationId xmlns:a16="http://schemas.microsoft.com/office/drawing/2014/main" id="{260DBE0C-0237-DB1A-C932-3D17172EBCA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947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587B302-4427-B49A-E03B-02B224EC88AD}"/>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97217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F96EF18-2AA9-841A-3B34-69FFC7BD1E07}"/>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66612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4766CE79-444C-3506-610E-E6E4D6BCF71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0035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5A973A8B-0715-C5DF-F253-BC4900C65CF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9939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1DEEA4A5-5BFD-2BFF-DAFE-3012A89ACC8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6384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report&#10;&#10;Description automatically generated">
            <a:extLst>
              <a:ext uri="{FF2B5EF4-FFF2-40B4-BE49-F238E27FC236}">
                <a16:creationId xmlns:a16="http://schemas.microsoft.com/office/drawing/2014/main" id="{20035B11-0E7D-8B40-D5B4-4BB67EC4C15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227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2E45010D-5D76-F4DC-9759-A0937454A93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7433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BF4F59FF-591B-6F91-AF42-F8C69838A00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232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2B9B270E-2A9E-BA96-D692-57C2FD060EB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829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4CAD4639-023E-917D-046C-38158DDE5B3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54139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in a car&#10;&#10;Description automatically generated">
            <a:extLst>
              <a:ext uri="{FF2B5EF4-FFF2-40B4-BE49-F238E27FC236}">
                <a16:creationId xmlns:a16="http://schemas.microsoft.com/office/drawing/2014/main" id="{48569417-17C9-D409-FA82-E540E0D61C3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898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F962F61-273C-615E-96A8-A04BC35FFFA6}"/>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8741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ED2AA9E-FCEB-7214-AADD-50E1D7DBD359}"/>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9920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433ACC3-D89D-8C6A-2E92-2C8D31D9787E}"/>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28982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number transfer&#10;&#10;Description automatically generated">
            <a:extLst>
              <a:ext uri="{FF2B5EF4-FFF2-40B4-BE49-F238E27FC236}">
                <a16:creationId xmlns:a16="http://schemas.microsoft.com/office/drawing/2014/main" id="{B52E69BC-A699-D8D0-B62A-4FA5D821B01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9983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33C3B48B-BFCF-0A97-39C9-BEF8525FD36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2165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09215F90-6062-563A-B6BA-3864563B08E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763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numbers and numbers&#10;&#10;Description automatically generated">
            <a:extLst>
              <a:ext uri="{FF2B5EF4-FFF2-40B4-BE49-F238E27FC236}">
                <a16:creationId xmlns:a16="http://schemas.microsoft.com/office/drawing/2014/main" id="{00953A8E-9635-C38D-3C92-209A5164FC6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689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a comparison of total and compare total&#10;&#10;Description automatically generated">
            <a:extLst>
              <a:ext uri="{FF2B5EF4-FFF2-40B4-BE49-F238E27FC236}">
                <a16:creationId xmlns:a16="http://schemas.microsoft.com/office/drawing/2014/main" id="{DFAB10F1-C621-5757-8578-0EBF25AACB8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7422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numbers and a black line&#10;&#10;Description automatically generated with medium confidence">
            <a:extLst>
              <a:ext uri="{FF2B5EF4-FFF2-40B4-BE49-F238E27FC236}">
                <a16:creationId xmlns:a16="http://schemas.microsoft.com/office/drawing/2014/main" id="{807A6781-888A-3E06-EDA5-BD3C09228F0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7178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a row of total&#10;&#10;Description automatically generated with medium confidence">
            <a:extLst>
              <a:ext uri="{FF2B5EF4-FFF2-40B4-BE49-F238E27FC236}">
                <a16:creationId xmlns:a16="http://schemas.microsoft.com/office/drawing/2014/main" id="{BBCDA3DF-D230-A84F-B818-53B5D4E8399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3868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white background&#10;&#10;Description automatically generated">
            <a:extLst>
              <a:ext uri="{FF2B5EF4-FFF2-40B4-BE49-F238E27FC236}">
                <a16:creationId xmlns:a16="http://schemas.microsoft.com/office/drawing/2014/main" id="{EB84DEFF-4A0E-071A-39B1-B9455E65C23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171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numbers and numbers&#10;&#10;Description automatically generated">
            <a:extLst>
              <a:ext uri="{FF2B5EF4-FFF2-40B4-BE49-F238E27FC236}">
                <a16:creationId xmlns:a16="http://schemas.microsoft.com/office/drawing/2014/main" id="{55585FC6-DF37-EF39-B1A8-CB4CB1093AF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931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A48BCD17-CAA0-0195-0C22-E4700E6274E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631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sheet with numbers and numbers&#10;&#10;Description automatically generated with medium confidence">
            <a:extLst>
              <a:ext uri="{FF2B5EF4-FFF2-40B4-BE49-F238E27FC236}">
                <a16:creationId xmlns:a16="http://schemas.microsoft.com/office/drawing/2014/main" id="{BDA2E480-9842-AD1F-B442-8008343708C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7146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sheet with numbers and numbers&#10;&#10;Description automatically generated with medium confidence">
            <a:extLst>
              <a:ext uri="{FF2B5EF4-FFF2-40B4-BE49-F238E27FC236}">
                <a16:creationId xmlns:a16="http://schemas.microsoft.com/office/drawing/2014/main" id="{B892D3E3-BE72-0CF0-5BCF-7BEF0191E63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424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sheet with numbers and numbers&#10;&#10;Description automatically generated with medium confidence">
            <a:extLst>
              <a:ext uri="{FF2B5EF4-FFF2-40B4-BE49-F238E27FC236}">
                <a16:creationId xmlns:a16="http://schemas.microsoft.com/office/drawing/2014/main" id="{75653FEB-98B4-B736-1C9C-E3C89E8124A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873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C93D9359-7BA2-D873-B88E-60A83725CAC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7742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9E72B037-E51F-24A7-2E90-69834B7F37D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4717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AD045CF9-95E0-1FDC-A366-33BCDAAAD3A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271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iagram&#10;&#10;Description automatically generated">
            <a:extLst>
              <a:ext uri="{FF2B5EF4-FFF2-40B4-BE49-F238E27FC236}">
                <a16:creationId xmlns:a16="http://schemas.microsoft.com/office/drawing/2014/main" id="{8AF963F5-B04E-EDA9-CDDC-CA5D8EBCCFA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098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paper with numbers and symbols&#10;&#10;Description automatically generated with medium confidence">
            <a:extLst>
              <a:ext uri="{FF2B5EF4-FFF2-40B4-BE49-F238E27FC236}">
                <a16:creationId xmlns:a16="http://schemas.microsoft.com/office/drawing/2014/main" id="{884422D2-79D3-F5F2-F3A4-56C1A576EA9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842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people sitting at tables&#10;&#10;Description automatically generated">
            <a:extLst>
              <a:ext uri="{FF2B5EF4-FFF2-40B4-BE49-F238E27FC236}">
                <a16:creationId xmlns:a16="http://schemas.microsoft.com/office/drawing/2014/main" id="{26798EAA-68D2-474E-0733-8AA2270A82D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030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red text on a white background&#10;&#10;Description automatically generated">
            <a:extLst>
              <a:ext uri="{FF2B5EF4-FFF2-40B4-BE49-F238E27FC236}">
                <a16:creationId xmlns:a16="http://schemas.microsoft.com/office/drawing/2014/main" id="{8DB4BAEF-FF92-443C-CC0C-F8003F10C9D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8172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EDB43332-0149-BF99-2C39-D6492638CDB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4581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oting form&#10;&#10;Description automatically generated">
            <a:extLst>
              <a:ext uri="{FF2B5EF4-FFF2-40B4-BE49-F238E27FC236}">
                <a16:creationId xmlns:a16="http://schemas.microsoft.com/office/drawing/2014/main" id="{F4D0513F-0294-AD72-F226-845498CF4DD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4016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D887D516-35D8-230E-B0D0-CA084972A3B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860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everal forms of a form&#10;&#10;Description automatically generated with medium confidence">
            <a:extLst>
              <a:ext uri="{FF2B5EF4-FFF2-40B4-BE49-F238E27FC236}">
                <a16:creationId xmlns:a16="http://schemas.microsoft.com/office/drawing/2014/main" id="{49056C36-D5C8-030E-3AA3-EF5C6A8D5CA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5364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forms of paper&#10;&#10;Description automatically generated with medium confidence">
            <a:extLst>
              <a:ext uri="{FF2B5EF4-FFF2-40B4-BE49-F238E27FC236}">
                <a16:creationId xmlns:a16="http://schemas.microsoft.com/office/drawing/2014/main" id="{FABB62C0-1DA2-632B-06CB-C49ECF748E7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4370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7B2F10E-2178-C567-46AB-59A15B10892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5486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lage of photos of people in a room&#10;&#10;Description automatically generated">
            <a:extLst>
              <a:ext uri="{FF2B5EF4-FFF2-40B4-BE49-F238E27FC236}">
                <a16:creationId xmlns:a16="http://schemas.microsoft.com/office/drawing/2014/main" id="{82EEE70F-5BF7-C4B2-3430-B804B08092C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798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tables&#10;&#10;Description automatically generated">
            <a:extLst>
              <a:ext uri="{FF2B5EF4-FFF2-40B4-BE49-F238E27FC236}">
                <a16:creationId xmlns:a16="http://schemas.microsoft.com/office/drawing/2014/main" id="{6E057090-EBEB-A472-B8C5-3441A4E0A3C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6708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qr code and a flyer&#10;&#10;Description automatically generated">
            <a:extLst>
              <a:ext uri="{FF2B5EF4-FFF2-40B4-BE49-F238E27FC236}">
                <a16:creationId xmlns:a16="http://schemas.microsoft.com/office/drawing/2014/main" id="{CD49A88F-41E5-69FE-20D8-41769AC457A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3641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oster with people sitting at tables&#10;&#10;Description automatically generated">
            <a:extLst>
              <a:ext uri="{FF2B5EF4-FFF2-40B4-BE49-F238E27FC236}">
                <a16:creationId xmlns:a16="http://schemas.microsoft.com/office/drawing/2014/main" id="{A24B2E69-DF11-74EE-033D-D759B4A09BB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6418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8FBB466-E3C2-E795-6CAA-8EC60F8CB27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758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qr code and a flyer&#10;&#10;Description automatically generated">
            <a:extLst>
              <a:ext uri="{FF2B5EF4-FFF2-40B4-BE49-F238E27FC236}">
                <a16:creationId xmlns:a16="http://schemas.microsoft.com/office/drawing/2014/main" id="{84BBAA82-9598-E50E-3225-5ACA09C75F7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728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social media page&#10;&#10;Description automatically generated">
            <a:extLst>
              <a:ext uri="{FF2B5EF4-FFF2-40B4-BE49-F238E27FC236}">
                <a16:creationId xmlns:a16="http://schemas.microsoft.com/office/drawing/2014/main" id="{1824C95A-D7CC-243C-4DD0-E3C6DEF09C8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136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flyer&#10;&#10;Description automatically generated">
            <a:extLst>
              <a:ext uri="{FF2B5EF4-FFF2-40B4-BE49-F238E27FC236}">
                <a16:creationId xmlns:a16="http://schemas.microsoft.com/office/drawing/2014/main" id="{09C8C71C-5DCD-DBA5-1E53-00AB76BA888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165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TotalTime>
  <Words>4044</Words>
  <Application>Microsoft Macintosh PowerPoint</Application>
  <PresentationFormat>Widescreen</PresentationFormat>
  <Paragraphs>217</Paragraphs>
  <Slides>93</Slides>
  <Notes>93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Aptos</vt:lpstr>
      <vt:lpstr>Aptos Display</vt:lpstr>
      <vt:lpstr>Arial</vt:lpstr>
      <vt:lpstr>Calibri</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Rantz</dc:creator>
  <cp:lastModifiedBy>Amy Scott Grant</cp:lastModifiedBy>
  <cp:revision>19</cp:revision>
  <dcterms:created xsi:type="dcterms:W3CDTF">2024-03-12T23:49:13Z</dcterms:created>
  <dcterms:modified xsi:type="dcterms:W3CDTF">2024-04-05T01:03:00Z</dcterms:modified>
</cp:coreProperties>
</file>