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1"/>
  </p:sldMasterIdLst>
  <p:notesMasterIdLst>
    <p:notesMasterId r:id="rId51"/>
  </p:notesMasterIdLst>
  <p:sldIdLst>
    <p:sldId id="2257" r:id="rId2"/>
    <p:sldId id="2246" r:id="rId3"/>
    <p:sldId id="2255" r:id="rId4"/>
    <p:sldId id="2256" r:id="rId5"/>
    <p:sldId id="2258" r:id="rId6"/>
    <p:sldId id="2259" r:id="rId7"/>
    <p:sldId id="2260" r:id="rId8"/>
    <p:sldId id="2261" r:id="rId9"/>
    <p:sldId id="2262" r:id="rId10"/>
    <p:sldId id="2263" r:id="rId11"/>
    <p:sldId id="2264" r:id="rId12"/>
    <p:sldId id="2265" r:id="rId13"/>
    <p:sldId id="2266" r:id="rId14"/>
    <p:sldId id="2267" r:id="rId15"/>
    <p:sldId id="2268" r:id="rId16"/>
    <p:sldId id="2269" r:id="rId17"/>
    <p:sldId id="2270" r:id="rId18"/>
    <p:sldId id="2271" r:id="rId19"/>
    <p:sldId id="2272" r:id="rId20"/>
    <p:sldId id="2273" r:id="rId21"/>
    <p:sldId id="2274" r:id="rId22"/>
    <p:sldId id="2275" r:id="rId23"/>
    <p:sldId id="2276" r:id="rId24"/>
    <p:sldId id="2277" r:id="rId25"/>
    <p:sldId id="2278" r:id="rId26"/>
    <p:sldId id="2279" r:id="rId27"/>
    <p:sldId id="2280" r:id="rId28"/>
    <p:sldId id="2281" r:id="rId29"/>
    <p:sldId id="2282" r:id="rId30"/>
    <p:sldId id="2283" r:id="rId31"/>
    <p:sldId id="2284" r:id="rId32"/>
    <p:sldId id="2285" r:id="rId33"/>
    <p:sldId id="2286" r:id="rId34"/>
    <p:sldId id="2287" r:id="rId35"/>
    <p:sldId id="2288" r:id="rId36"/>
    <p:sldId id="2289" r:id="rId37"/>
    <p:sldId id="2290" r:id="rId38"/>
    <p:sldId id="2291" r:id="rId39"/>
    <p:sldId id="2292" r:id="rId40"/>
    <p:sldId id="2293" r:id="rId41"/>
    <p:sldId id="2294" r:id="rId42"/>
    <p:sldId id="2295" r:id="rId43"/>
    <p:sldId id="2296" r:id="rId44"/>
    <p:sldId id="2297" r:id="rId45"/>
    <p:sldId id="2298" r:id="rId46"/>
    <p:sldId id="2299" r:id="rId47"/>
    <p:sldId id="2300" r:id="rId48"/>
    <p:sldId id="2301" r:id="rId49"/>
    <p:sldId id="2302" r:id="rId50"/>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Hand Counting" id="{A10DE3B5-3C41-4DA4-BCB0-4FDE79E638DD}">
          <p14:sldIdLst>
            <p14:sldId id="2257"/>
            <p14:sldId id="2246"/>
            <p14:sldId id="2255"/>
            <p14:sldId id="2256"/>
            <p14:sldId id="2258"/>
            <p14:sldId id="2259"/>
            <p14:sldId id="2260"/>
            <p14:sldId id="2261"/>
            <p14:sldId id="2262"/>
            <p14:sldId id="2263"/>
            <p14:sldId id="2264"/>
            <p14:sldId id="2265"/>
            <p14:sldId id="2266"/>
            <p14:sldId id="2267"/>
            <p14:sldId id="2268"/>
            <p14:sldId id="2269"/>
            <p14:sldId id="2270"/>
            <p14:sldId id="2271"/>
            <p14:sldId id="2272"/>
            <p14:sldId id="2273"/>
            <p14:sldId id="2274"/>
            <p14:sldId id="2275"/>
            <p14:sldId id="2276"/>
            <p14:sldId id="2277"/>
            <p14:sldId id="2278"/>
            <p14:sldId id="2279"/>
            <p14:sldId id="2280"/>
            <p14:sldId id="2281"/>
            <p14:sldId id="2282"/>
            <p14:sldId id="2283"/>
            <p14:sldId id="2284"/>
            <p14:sldId id="2285"/>
            <p14:sldId id="2286"/>
            <p14:sldId id="2287"/>
            <p14:sldId id="2288"/>
            <p14:sldId id="2289"/>
            <p14:sldId id="2290"/>
            <p14:sldId id="2291"/>
            <p14:sldId id="2292"/>
            <p14:sldId id="2293"/>
            <p14:sldId id="2294"/>
            <p14:sldId id="2295"/>
            <p14:sldId id="2296"/>
            <p14:sldId id="2297"/>
            <p14:sldId id="2298"/>
            <p14:sldId id="2299"/>
            <p14:sldId id="2300"/>
            <p14:sldId id="2301"/>
            <p14:sldId id="230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0000"/>
    <a:srgbClr val="BC00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0647" autoAdjust="0"/>
  </p:normalViewPr>
  <p:slideViewPr>
    <p:cSldViewPr snapToGrid="0">
      <p:cViewPr varScale="1">
        <p:scale>
          <a:sx n="97" d="100"/>
          <a:sy n="97" d="100"/>
        </p:scale>
        <p:origin x="240" y="96"/>
      </p:cViewPr>
      <p:guideLst/>
    </p:cSldViewPr>
  </p:slid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9BDB888B-BB25-4EA6-BE68-F7CC147F95E9}" type="datetimeFigureOut">
              <a:rPr lang="en-US" smtClean="0"/>
              <a:t>2/6/2024</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B52D03F8-7CD4-4856-A4DE-0D84423157E4}" type="slidenum">
              <a:rPr lang="en-US" smtClean="0"/>
              <a:t>‹#›</a:t>
            </a:fld>
            <a:endParaRPr lang="en-US"/>
          </a:p>
        </p:txBody>
      </p:sp>
    </p:spTree>
    <p:extLst>
      <p:ext uri="{BB962C8B-B14F-4D97-AF65-F5344CB8AC3E}">
        <p14:creationId xmlns:p14="http://schemas.microsoft.com/office/powerpoint/2010/main" val="1873612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merriam-webster.com/dictionary/noun"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merriam-webster.com/dictionary/objecting" TargetMode="External"/><Relationship Id="rId5" Type="http://schemas.openxmlformats.org/officeDocument/2006/relationships/hyperlink" Target="https://www.merriam-webster.com/thesaurus/objection" TargetMode="External"/><Relationship Id="rId4" Type="http://schemas.openxmlformats.org/officeDocument/2006/relationships/hyperlink" Target="https://www.merriam-webster.com/dictionary/objection?pronunciation&amp;lang=en_us&amp;dir=o&amp;file=object08"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merriam-webster.com/dictionary/noun"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merriam-webster.com/dictionary/objecting" TargetMode="External"/><Relationship Id="rId5" Type="http://schemas.openxmlformats.org/officeDocument/2006/relationships/hyperlink" Target="https://www.merriam-webster.com/thesaurus/objection" TargetMode="External"/><Relationship Id="rId4" Type="http://schemas.openxmlformats.org/officeDocument/2006/relationships/hyperlink" Target="https://www.merriam-webster.com/dictionary/objection?pronunciation&amp;lang=en_us&amp;dir=o&amp;file=object08"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merriam-webster.com/dictionary/myth?pronunciation&amp;lang=en_us&amp;dir=m&amp;file=myth0001"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merriam-webster.com/dictionary/finds"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merriam-webster.com/dictionary/find"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212529"/>
                </a:solidFill>
                <a:effectLst/>
                <a:latin typeface="+mn-lt"/>
              </a:rPr>
              <a:t>“Objection.” Merriam-Webster.com Dictionary, Merriam-Webster, https://www.merriam-webster.com/dictionary/objection. Accessed 7 Jan. 2024.</a:t>
            </a:r>
            <a:endParaRPr lang="en-US" b="1" i="0" dirty="0">
              <a:solidFill>
                <a:srgbClr val="212529"/>
              </a:solidFill>
              <a:effectLst/>
              <a:latin typeface="+mn-lt"/>
            </a:endParaRPr>
          </a:p>
          <a:p>
            <a:pPr algn="l" fontAlgn="base"/>
            <a:endParaRPr lang="en-US" b="1" i="0" dirty="0">
              <a:solidFill>
                <a:srgbClr val="212529"/>
              </a:solidFill>
              <a:effectLst/>
              <a:latin typeface="+mn-lt"/>
            </a:endParaRPr>
          </a:p>
          <a:p>
            <a:pPr algn="l" fontAlgn="base"/>
            <a:r>
              <a:rPr lang="en-US" b="1" i="0" dirty="0">
                <a:solidFill>
                  <a:srgbClr val="212529"/>
                </a:solidFill>
                <a:effectLst/>
                <a:latin typeface="+mn-lt"/>
              </a:rPr>
              <a:t>Used legal definition:</a:t>
            </a:r>
          </a:p>
          <a:p>
            <a:pPr algn="l" fontAlgn="base"/>
            <a:endParaRPr lang="en-US" b="1" i="0" dirty="0">
              <a:solidFill>
                <a:srgbClr val="212529"/>
              </a:solidFill>
              <a:effectLst/>
              <a:latin typeface="+mn-lt"/>
            </a:endParaRPr>
          </a:p>
          <a:p>
            <a:pPr algn="l" fontAlgn="base"/>
            <a:r>
              <a:rPr lang="en-US" b="1" i="0" dirty="0">
                <a:solidFill>
                  <a:srgbClr val="212529"/>
                </a:solidFill>
                <a:effectLst/>
                <a:latin typeface="+mn-lt"/>
              </a:rPr>
              <a:t>objection</a:t>
            </a:r>
          </a:p>
          <a:p>
            <a:pPr algn="l" fontAlgn="base"/>
            <a:r>
              <a:rPr lang="en-US" b="1" i="0" u="none" strike="noStrike" dirty="0">
                <a:solidFill>
                  <a:srgbClr val="4A7D95"/>
                </a:solidFill>
                <a:effectLst/>
                <a:latin typeface="+mn-lt"/>
              </a:rPr>
              <a:t>noun</a:t>
            </a:r>
            <a:endParaRPr lang="en-US" b="0" i="0" dirty="0">
              <a:solidFill>
                <a:srgbClr val="212529"/>
              </a:solidFill>
              <a:effectLst/>
              <a:latin typeface="+mn-lt"/>
            </a:endParaRPr>
          </a:p>
          <a:p>
            <a:pPr algn="l" fontAlgn="base"/>
            <a:r>
              <a:rPr lang="en-US" b="0" i="0" dirty="0" err="1">
                <a:solidFill>
                  <a:srgbClr val="757575"/>
                </a:solidFill>
                <a:effectLst/>
                <a:latin typeface="+mn-lt"/>
              </a:rPr>
              <a:t>ob</a:t>
            </a:r>
            <a:r>
              <a:rPr lang="en-US" b="0" i="0" dirty="0">
                <a:solidFill>
                  <a:srgbClr val="757575"/>
                </a:solidFill>
                <a:effectLst/>
                <a:latin typeface="+mn-lt"/>
              </a:rPr>
              <a:t>·​</a:t>
            </a:r>
            <a:r>
              <a:rPr lang="en-US" b="0" i="0" dirty="0" err="1">
                <a:solidFill>
                  <a:srgbClr val="757575"/>
                </a:solidFill>
                <a:effectLst/>
                <a:latin typeface="+mn-lt"/>
              </a:rPr>
              <a:t>jec</a:t>
            </a:r>
            <a:r>
              <a:rPr lang="en-US" b="0" i="0" dirty="0">
                <a:solidFill>
                  <a:srgbClr val="757575"/>
                </a:solidFill>
                <a:effectLst/>
                <a:latin typeface="+mn-lt"/>
              </a:rPr>
              <a:t>·​</a:t>
            </a:r>
            <a:r>
              <a:rPr lang="en-US" b="0" i="0" dirty="0" err="1">
                <a:solidFill>
                  <a:srgbClr val="757575"/>
                </a:solidFill>
                <a:effectLst/>
                <a:latin typeface="+mn-lt"/>
              </a:rPr>
              <a:t>tion</a:t>
            </a:r>
            <a:endParaRPr lang="en-US" b="0" i="0" dirty="0">
              <a:solidFill>
                <a:srgbClr val="757575"/>
              </a:solidFill>
              <a:effectLst/>
              <a:latin typeface="+mn-lt"/>
            </a:endParaRPr>
          </a:p>
          <a:p>
            <a:pPr algn="l" fontAlgn="base"/>
            <a:r>
              <a:rPr lang="en-US" b="1" i="0" dirty="0">
                <a:solidFill>
                  <a:srgbClr val="303336"/>
                </a:solidFill>
                <a:effectLst/>
                <a:latin typeface="+mn-lt"/>
              </a:rPr>
              <a:t>1</a:t>
            </a:r>
          </a:p>
          <a:p>
            <a:pPr algn="l" fontAlgn="base"/>
            <a:r>
              <a:rPr lang="en-US" b="1" i="0" dirty="0">
                <a:solidFill>
                  <a:srgbClr val="212529"/>
                </a:solidFill>
                <a:effectLst/>
                <a:latin typeface="+mn-lt"/>
              </a:rPr>
              <a:t>: </a:t>
            </a:r>
            <a:r>
              <a:rPr lang="en-US" b="0" i="0" dirty="0">
                <a:solidFill>
                  <a:srgbClr val="212529"/>
                </a:solidFill>
                <a:effectLst/>
                <a:latin typeface="+mn-lt"/>
              </a:rPr>
              <a:t>an act or instance of </a:t>
            </a:r>
            <a:r>
              <a:rPr lang="en-US" b="0" i="0" dirty="0" err="1">
                <a:solidFill>
                  <a:srgbClr val="212529"/>
                </a:solidFill>
                <a:effectLst/>
                <a:latin typeface="+mn-lt"/>
              </a:rPr>
              <a:t>objecting</a:t>
            </a:r>
            <a:r>
              <a:rPr lang="en-US" b="0" i="1" dirty="0" err="1">
                <a:solidFill>
                  <a:srgbClr val="212529"/>
                </a:solidFill>
                <a:effectLst/>
                <a:latin typeface="+mn-lt"/>
              </a:rPr>
              <a:t>specifically</a:t>
            </a:r>
            <a:r>
              <a:rPr lang="en-US" b="0" i="0" dirty="0">
                <a:solidFill>
                  <a:srgbClr val="212529"/>
                </a:solidFill>
                <a:effectLst/>
                <a:latin typeface="+mn-lt"/>
              </a:rPr>
              <a:t> </a:t>
            </a:r>
            <a:r>
              <a:rPr lang="en-US" b="1" i="0" dirty="0">
                <a:solidFill>
                  <a:srgbClr val="212529"/>
                </a:solidFill>
                <a:effectLst/>
                <a:latin typeface="+mn-lt"/>
              </a:rPr>
              <a:t>: </a:t>
            </a:r>
            <a:r>
              <a:rPr lang="en-US" b="0" i="0" dirty="0">
                <a:solidFill>
                  <a:srgbClr val="212529"/>
                </a:solidFill>
                <a:effectLst/>
                <a:latin typeface="+mn-lt"/>
              </a:rPr>
              <a:t>a statement of opposition to an aspect of a judicial or other legal proceeding</a:t>
            </a:r>
          </a:p>
          <a:p>
            <a:pPr algn="l" fontAlgn="base"/>
            <a:r>
              <a:rPr lang="en-US" b="0" i="0" dirty="0">
                <a:solidFill>
                  <a:srgbClr val="8A8D91"/>
                </a:solidFill>
                <a:effectLst/>
                <a:latin typeface="+mn-lt"/>
              </a:rPr>
              <a:t>file an </a:t>
            </a:r>
            <a:r>
              <a:rPr lang="en-US" b="0" i="1" dirty="0">
                <a:solidFill>
                  <a:srgbClr val="8A8D91"/>
                </a:solidFill>
                <a:effectLst/>
                <a:latin typeface="+mn-lt"/>
              </a:rPr>
              <a:t>objection</a:t>
            </a:r>
            <a:r>
              <a:rPr lang="en-US" b="0" i="0" dirty="0">
                <a:solidFill>
                  <a:srgbClr val="8A8D91"/>
                </a:solidFill>
                <a:effectLst/>
                <a:latin typeface="+mn-lt"/>
              </a:rPr>
              <a:t> to a proposed bankruptcy plan</a:t>
            </a:r>
            <a:endParaRPr lang="en-US" b="0" i="0" dirty="0">
              <a:solidFill>
                <a:srgbClr val="212529"/>
              </a:solidFill>
              <a:effectLst/>
              <a:latin typeface="+mn-lt"/>
            </a:endParaRPr>
          </a:p>
          <a:p>
            <a:pPr algn="l" fontAlgn="base"/>
            <a:r>
              <a:rPr lang="en-US" b="1" i="0" dirty="0">
                <a:solidFill>
                  <a:srgbClr val="303336"/>
                </a:solidFill>
                <a:effectLst/>
                <a:latin typeface="+mn-lt"/>
              </a:rPr>
              <a:t>2</a:t>
            </a:r>
          </a:p>
          <a:p>
            <a:pPr algn="l" fontAlgn="base"/>
            <a:r>
              <a:rPr lang="en-US" b="1" i="0" dirty="0">
                <a:solidFill>
                  <a:srgbClr val="212529"/>
                </a:solidFill>
                <a:effectLst/>
                <a:latin typeface="+mn-lt"/>
              </a:rPr>
              <a:t>: </a:t>
            </a:r>
            <a:r>
              <a:rPr lang="en-US" b="0" i="0" dirty="0">
                <a:solidFill>
                  <a:srgbClr val="212529"/>
                </a:solidFill>
                <a:effectLst/>
                <a:latin typeface="+mn-lt"/>
              </a:rPr>
              <a:t>a reason or argument forming the ground of an objection</a:t>
            </a:r>
          </a:p>
          <a:p>
            <a:pPr algn="l" fontAlgn="base"/>
            <a:r>
              <a:rPr lang="en-US" b="0" i="0" cap="all" dirty="0">
                <a:solidFill>
                  <a:srgbClr val="8A8D91"/>
                </a:solidFill>
                <a:effectLst/>
                <a:latin typeface="+mn-lt"/>
              </a:rPr>
              <a:t>NOTE:</a:t>
            </a:r>
            <a:r>
              <a:rPr lang="en-US" b="0" i="0" dirty="0">
                <a:solidFill>
                  <a:srgbClr val="8A8D91"/>
                </a:solidFill>
                <a:effectLst/>
                <a:latin typeface="+mn-lt"/>
              </a:rPr>
              <a:t> Objections at trial are generally made for the purpose of opposing the admission of improper evidence. Such an objection must be made in a timely manner. Objections prevent the jury from seeing or hearing the evidence and preserve the issue for appeal. Objections may also be made on the ground of the opposing counsel's improper methods (as leading a witness) or for other technical reasons.</a:t>
            </a:r>
          </a:p>
          <a:p>
            <a:pPr algn="l"/>
            <a:endParaRPr lang="en-US" dirty="0">
              <a:latin typeface="+mn-lt"/>
            </a:endParaRPr>
          </a:p>
          <a:p>
            <a:pPr algn="l"/>
            <a:r>
              <a:rPr lang="en-US" dirty="0">
                <a:latin typeface="+mn-lt"/>
              </a:rPr>
              <a:t>General definition:</a:t>
            </a:r>
          </a:p>
          <a:p>
            <a:pPr algn="l" fontAlgn="base"/>
            <a:r>
              <a:rPr lang="en-US" b="1" i="0" dirty="0">
                <a:solidFill>
                  <a:srgbClr val="212529"/>
                </a:solidFill>
                <a:effectLst/>
                <a:latin typeface="+mn-lt"/>
              </a:rPr>
              <a:t>objection</a:t>
            </a:r>
          </a:p>
          <a:p>
            <a:pPr algn="l" fontAlgn="base"/>
            <a:r>
              <a:rPr lang="en-US" b="1" i="0" u="none" strike="noStrike" dirty="0">
                <a:solidFill>
                  <a:srgbClr val="4A7D95"/>
                </a:solidFill>
                <a:effectLst/>
                <a:latin typeface="+mn-lt"/>
                <a:hlinkClick r:id="rId3"/>
              </a:rPr>
              <a:t>noun</a:t>
            </a:r>
            <a:endParaRPr lang="en-US" b="1" i="0" u="none" strike="noStrike" dirty="0">
              <a:solidFill>
                <a:srgbClr val="4A7D95"/>
              </a:solidFill>
              <a:effectLst/>
              <a:latin typeface="+mn-lt"/>
            </a:endParaRPr>
          </a:p>
          <a:p>
            <a:pPr algn="l" fontAlgn="base"/>
            <a:r>
              <a:rPr lang="en-US" b="0" i="0" dirty="0" err="1">
                <a:solidFill>
                  <a:srgbClr val="757575"/>
                </a:solidFill>
                <a:effectLst/>
                <a:latin typeface="+mn-lt"/>
              </a:rPr>
              <a:t>ob</a:t>
            </a:r>
            <a:r>
              <a:rPr lang="en-US" b="0" i="0" dirty="0">
                <a:solidFill>
                  <a:srgbClr val="757575"/>
                </a:solidFill>
                <a:effectLst/>
                <a:latin typeface="+mn-lt"/>
              </a:rPr>
              <a:t>·​</a:t>
            </a:r>
            <a:r>
              <a:rPr lang="en-US" b="0" i="0" dirty="0" err="1">
                <a:solidFill>
                  <a:srgbClr val="757575"/>
                </a:solidFill>
                <a:effectLst/>
                <a:latin typeface="+mn-lt"/>
              </a:rPr>
              <a:t>jec</a:t>
            </a:r>
            <a:r>
              <a:rPr lang="en-US" b="0" i="0" dirty="0">
                <a:solidFill>
                  <a:srgbClr val="757575"/>
                </a:solidFill>
                <a:effectLst/>
                <a:latin typeface="+mn-lt"/>
              </a:rPr>
              <a:t>·​</a:t>
            </a:r>
            <a:r>
              <a:rPr lang="en-US" b="0" i="0" dirty="0" err="1">
                <a:solidFill>
                  <a:srgbClr val="757575"/>
                </a:solidFill>
                <a:effectLst/>
                <a:latin typeface="+mn-lt"/>
              </a:rPr>
              <a:t>tion</a:t>
            </a:r>
            <a:r>
              <a:rPr lang="en-US" b="0" i="0" dirty="0">
                <a:solidFill>
                  <a:srgbClr val="757575"/>
                </a:solidFill>
                <a:effectLst/>
                <a:latin typeface="+mn-lt"/>
              </a:rPr>
              <a:t> </a:t>
            </a:r>
            <a:r>
              <a:rPr lang="en-US" b="0" i="0" u="none" strike="noStrike" dirty="0" err="1">
                <a:solidFill>
                  <a:srgbClr val="0074CC"/>
                </a:solidFill>
                <a:effectLst/>
                <a:latin typeface="+mn-lt"/>
                <a:hlinkClick r:id="rId4" tooltip="How to pronounce objection (audio)"/>
              </a:rPr>
              <a:t>əb</a:t>
            </a:r>
            <a:r>
              <a:rPr lang="en-US" b="0" i="0" u="none" strike="noStrike" dirty="0">
                <a:solidFill>
                  <a:srgbClr val="0074CC"/>
                </a:solidFill>
                <a:effectLst/>
                <a:latin typeface="+mn-lt"/>
                <a:hlinkClick r:id="rId4" tooltip="How to pronounce objection (audio)"/>
              </a:rPr>
              <a:t>-ˈ</a:t>
            </a:r>
            <a:r>
              <a:rPr lang="en-US" b="0" i="0" u="none" strike="noStrike" dirty="0" err="1">
                <a:solidFill>
                  <a:srgbClr val="0074CC"/>
                </a:solidFill>
                <a:effectLst/>
                <a:latin typeface="+mn-lt"/>
                <a:hlinkClick r:id="rId4" tooltip="How to pronounce objection (audio)"/>
              </a:rPr>
              <a:t>jek-shən</a:t>
            </a:r>
            <a:r>
              <a:rPr lang="en-US" b="0" i="0" u="none" strike="noStrike" dirty="0">
                <a:solidFill>
                  <a:srgbClr val="0074CC"/>
                </a:solidFill>
                <a:effectLst/>
                <a:latin typeface="+mn-lt"/>
                <a:hlinkClick r:id="rId4" tooltip="How to pronounce objection (audio)"/>
              </a:rPr>
              <a:t> </a:t>
            </a:r>
            <a:endParaRPr lang="en-US" b="0" i="0" dirty="0">
              <a:solidFill>
                <a:srgbClr val="757575"/>
              </a:solidFill>
              <a:effectLst/>
              <a:latin typeface="+mn-lt"/>
            </a:endParaRPr>
          </a:p>
          <a:p>
            <a:pPr algn="l" fontAlgn="base"/>
            <a:r>
              <a:rPr lang="en-US" b="1" i="0" dirty="0">
                <a:solidFill>
                  <a:srgbClr val="525A5B"/>
                </a:solidFill>
                <a:effectLst/>
                <a:latin typeface="+mn-lt"/>
              </a:rPr>
              <a:t>Plural - objections</a:t>
            </a:r>
            <a:endParaRPr lang="en-US" b="0" i="0" dirty="0">
              <a:solidFill>
                <a:srgbClr val="212529"/>
              </a:solidFill>
              <a:effectLst/>
              <a:latin typeface="+mn-lt"/>
            </a:endParaRPr>
          </a:p>
          <a:p>
            <a:pPr algn="l" fontAlgn="base"/>
            <a:r>
              <a:rPr lang="en-US" b="0" i="0" u="none" strike="noStrike" dirty="0">
                <a:solidFill>
                  <a:srgbClr val="0074CC"/>
                </a:solidFill>
                <a:effectLst/>
                <a:latin typeface="+mn-lt"/>
                <a:hlinkClick r:id="rId5"/>
              </a:rPr>
              <a:t>Synonyms of </a:t>
            </a:r>
            <a:r>
              <a:rPr lang="en-US" b="0" i="1" u="none" strike="noStrike" dirty="0">
                <a:solidFill>
                  <a:srgbClr val="0074CC"/>
                </a:solidFill>
                <a:effectLst/>
                <a:latin typeface="+mn-lt"/>
                <a:hlinkClick r:id="rId5"/>
              </a:rPr>
              <a:t>objection</a:t>
            </a:r>
            <a:endParaRPr lang="en-US" b="0" i="0" dirty="0">
              <a:solidFill>
                <a:srgbClr val="212529"/>
              </a:solidFill>
              <a:effectLst/>
              <a:latin typeface="+mn-lt"/>
            </a:endParaRPr>
          </a:p>
          <a:p>
            <a:pPr algn="l" fontAlgn="base"/>
            <a:r>
              <a:rPr lang="en-US" b="1" i="0" dirty="0">
                <a:solidFill>
                  <a:srgbClr val="303336"/>
                </a:solidFill>
                <a:effectLst/>
                <a:latin typeface="+mn-lt"/>
              </a:rPr>
              <a:t>1</a:t>
            </a:r>
          </a:p>
          <a:p>
            <a:pPr algn="l" fontAlgn="base"/>
            <a:r>
              <a:rPr lang="en-US" b="1" i="0" dirty="0">
                <a:solidFill>
                  <a:srgbClr val="212529"/>
                </a:solidFill>
                <a:effectLst/>
                <a:latin typeface="+mn-lt"/>
              </a:rPr>
              <a:t>: </a:t>
            </a:r>
            <a:r>
              <a:rPr lang="en-US" b="0" i="0" dirty="0">
                <a:solidFill>
                  <a:srgbClr val="212529"/>
                </a:solidFill>
                <a:effectLst/>
                <a:latin typeface="+mn-lt"/>
              </a:rPr>
              <a:t>an act of </a:t>
            </a:r>
            <a:r>
              <a:rPr lang="en-US" b="0" i="0" u="none" strike="noStrike" dirty="0">
                <a:solidFill>
                  <a:srgbClr val="0074CC"/>
                </a:solidFill>
                <a:effectLst/>
                <a:latin typeface="+mn-lt"/>
                <a:hlinkClick r:id="rId6"/>
              </a:rPr>
              <a:t>objecting</a:t>
            </a:r>
            <a:endParaRPr lang="en-US" b="0" i="0" dirty="0">
              <a:solidFill>
                <a:srgbClr val="212529"/>
              </a:solidFill>
              <a:effectLst/>
              <a:latin typeface="+mn-lt"/>
            </a:endParaRPr>
          </a:p>
          <a:p>
            <a:pPr algn="l" fontAlgn="base"/>
            <a:r>
              <a:rPr lang="en-US" b="1" i="0" dirty="0">
                <a:solidFill>
                  <a:srgbClr val="303336"/>
                </a:solidFill>
                <a:effectLst/>
                <a:latin typeface="+mn-lt"/>
              </a:rPr>
              <a:t>2</a:t>
            </a:r>
          </a:p>
          <a:p>
            <a:pPr algn="l" fontAlgn="base"/>
            <a:r>
              <a:rPr lang="en-US" b="1" i="0" dirty="0">
                <a:solidFill>
                  <a:srgbClr val="303336"/>
                </a:solidFill>
                <a:effectLst/>
                <a:latin typeface="+mn-lt"/>
              </a:rPr>
              <a:t>a</a:t>
            </a:r>
            <a:r>
              <a:rPr lang="en-US" b="1" i="0" dirty="0">
                <a:solidFill>
                  <a:srgbClr val="212529"/>
                </a:solidFill>
                <a:effectLst/>
                <a:latin typeface="+mn-lt"/>
              </a:rPr>
              <a:t>: </a:t>
            </a:r>
            <a:r>
              <a:rPr lang="en-US" b="0" i="0" dirty="0">
                <a:solidFill>
                  <a:srgbClr val="212529"/>
                </a:solidFill>
                <a:effectLst/>
                <a:latin typeface="+mn-lt"/>
              </a:rPr>
              <a:t>a reason or argument presented in opposition</a:t>
            </a:r>
          </a:p>
          <a:p>
            <a:pPr algn="l" fontAlgn="base"/>
            <a:r>
              <a:rPr lang="en-US" b="1" i="0" dirty="0">
                <a:solidFill>
                  <a:srgbClr val="303336"/>
                </a:solidFill>
                <a:effectLst/>
                <a:latin typeface="+mn-lt"/>
              </a:rPr>
              <a:t>b</a:t>
            </a:r>
            <a:r>
              <a:rPr lang="en-US" b="1" i="0" dirty="0">
                <a:solidFill>
                  <a:srgbClr val="212529"/>
                </a:solidFill>
                <a:effectLst/>
                <a:latin typeface="+mn-lt"/>
              </a:rPr>
              <a:t>: </a:t>
            </a:r>
            <a:r>
              <a:rPr lang="en-US" b="0" i="0" dirty="0">
                <a:solidFill>
                  <a:srgbClr val="212529"/>
                </a:solidFill>
                <a:effectLst/>
                <a:latin typeface="+mn-lt"/>
              </a:rPr>
              <a:t>a feeling or expression of disapproval</a:t>
            </a:r>
          </a:p>
          <a:p>
            <a:pPr algn="l" fontAlgn="base"/>
            <a:r>
              <a:rPr lang="en-US" b="1" i="0" dirty="0">
                <a:solidFill>
                  <a:srgbClr val="303336"/>
                </a:solidFill>
                <a:effectLst/>
                <a:latin typeface="+mn-lt"/>
              </a:rPr>
              <a:t>c</a:t>
            </a:r>
            <a:r>
              <a:rPr lang="en-US" b="1" i="0" dirty="0">
                <a:solidFill>
                  <a:srgbClr val="212529"/>
                </a:solidFill>
                <a:effectLst/>
                <a:latin typeface="+mn-lt"/>
              </a:rPr>
              <a:t>: </a:t>
            </a:r>
            <a:r>
              <a:rPr lang="en-US" b="0" i="0" dirty="0">
                <a:solidFill>
                  <a:srgbClr val="212529"/>
                </a:solidFill>
                <a:effectLst/>
                <a:latin typeface="+mn-lt"/>
              </a:rPr>
              <a:t>a statement of opposition to an aspect of a judicial or other legal proceeding, </a:t>
            </a:r>
            <a:r>
              <a:rPr lang="en-US" b="0" i="0" dirty="0">
                <a:solidFill>
                  <a:srgbClr val="8A8D91"/>
                </a:solidFill>
                <a:effectLst/>
                <a:latin typeface="+mn-lt"/>
              </a:rPr>
              <a:t>file an </a:t>
            </a:r>
            <a:r>
              <a:rPr lang="en-US" b="0" i="1" dirty="0">
                <a:solidFill>
                  <a:srgbClr val="8A8D91"/>
                </a:solidFill>
                <a:effectLst/>
                <a:latin typeface="+mn-lt"/>
              </a:rPr>
              <a:t>objection</a:t>
            </a:r>
            <a:r>
              <a:rPr lang="en-US" b="0" i="0" dirty="0">
                <a:solidFill>
                  <a:srgbClr val="8A8D91"/>
                </a:solidFill>
                <a:effectLst/>
                <a:latin typeface="+mn-lt"/>
              </a:rPr>
              <a:t> to a proposed bankruptcy plan</a:t>
            </a:r>
            <a:endParaRPr lang="en-US" b="0" i="0" dirty="0">
              <a:solidFill>
                <a:srgbClr val="212529"/>
              </a:solidFill>
              <a:effectLst/>
              <a:latin typeface="+mn-lt"/>
            </a:endParaRPr>
          </a:p>
        </p:txBody>
      </p:sp>
      <p:sp>
        <p:nvSpPr>
          <p:cNvPr id="4" name="Slide Number Placeholder 3"/>
          <p:cNvSpPr>
            <a:spLocks noGrp="1"/>
          </p:cNvSpPr>
          <p:nvPr>
            <p:ph type="sldNum" sz="quarter" idx="5"/>
          </p:nvPr>
        </p:nvSpPr>
        <p:spPr/>
        <p:txBody>
          <a:bodyPr/>
          <a:lstStyle/>
          <a:p>
            <a:fld id="{B52D03F8-7CD4-4856-A4DE-0D84423157E4}" type="slidenum">
              <a:rPr lang="en-US" smtClean="0"/>
              <a:t>3</a:t>
            </a:fld>
            <a:endParaRPr lang="en-US"/>
          </a:p>
        </p:txBody>
      </p:sp>
    </p:spTree>
    <p:extLst>
      <p:ext uri="{BB962C8B-B14F-4D97-AF65-F5344CB8AC3E}">
        <p14:creationId xmlns:p14="http://schemas.microsoft.com/office/powerpoint/2010/main" val="2602629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https://www.sos.mo.gov/cmsimages/adrules/csr/current/15csr/15c30-9.pdf</a:t>
            </a:r>
          </a:p>
          <a:p>
            <a:endParaRPr lang="en-US" dirty="0"/>
          </a:p>
        </p:txBody>
      </p:sp>
      <p:sp>
        <p:nvSpPr>
          <p:cNvPr id="4" name="Slide Number Placeholder 3"/>
          <p:cNvSpPr>
            <a:spLocks noGrp="1"/>
          </p:cNvSpPr>
          <p:nvPr>
            <p:ph type="sldNum" sz="quarter" idx="5"/>
          </p:nvPr>
        </p:nvSpPr>
        <p:spPr/>
        <p:txBody>
          <a:bodyPr/>
          <a:lstStyle/>
          <a:p>
            <a:fld id="{B52D03F8-7CD4-4856-A4DE-0D84423157E4}" type="slidenum">
              <a:rPr lang="en-US" smtClean="0"/>
              <a:t>31</a:t>
            </a:fld>
            <a:endParaRPr lang="en-US"/>
          </a:p>
        </p:txBody>
      </p:sp>
    </p:spTree>
    <p:extLst>
      <p:ext uri="{BB962C8B-B14F-4D97-AF65-F5344CB8AC3E}">
        <p14:creationId xmlns:p14="http://schemas.microsoft.com/office/powerpoint/2010/main" val="1633298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212529"/>
                </a:solidFill>
                <a:effectLst/>
                <a:latin typeface="+mn-lt"/>
              </a:rPr>
              <a:t>“Objection.” Merriam-Webster.com Dictionary, Merriam-Webster, https://www.merriam-webster.com/dictionary/objection. Accessed 7 Jan. 2024.</a:t>
            </a:r>
            <a:endParaRPr lang="en-US" b="1" i="0" dirty="0">
              <a:solidFill>
                <a:srgbClr val="212529"/>
              </a:solidFill>
              <a:effectLst/>
              <a:latin typeface="+mn-lt"/>
            </a:endParaRPr>
          </a:p>
          <a:p>
            <a:pPr algn="l" fontAlgn="base"/>
            <a:endParaRPr lang="en-US" b="1" i="0" dirty="0">
              <a:solidFill>
                <a:srgbClr val="212529"/>
              </a:solidFill>
              <a:effectLst/>
              <a:latin typeface="+mn-lt"/>
            </a:endParaRPr>
          </a:p>
          <a:p>
            <a:pPr algn="l" fontAlgn="base"/>
            <a:r>
              <a:rPr lang="en-US" b="1" i="0" dirty="0">
                <a:solidFill>
                  <a:srgbClr val="212529"/>
                </a:solidFill>
                <a:effectLst/>
                <a:latin typeface="+mn-lt"/>
              </a:rPr>
              <a:t>Used legal definition:</a:t>
            </a:r>
          </a:p>
          <a:p>
            <a:pPr algn="l" fontAlgn="base"/>
            <a:endParaRPr lang="en-US" b="1" i="0" dirty="0">
              <a:solidFill>
                <a:srgbClr val="212529"/>
              </a:solidFill>
              <a:effectLst/>
              <a:latin typeface="+mn-lt"/>
            </a:endParaRPr>
          </a:p>
          <a:p>
            <a:pPr algn="l" fontAlgn="base"/>
            <a:r>
              <a:rPr lang="en-US" b="1" i="0" dirty="0">
                <a:solidFill>
                  <a:srgbClr val="212529"/>
                </a:solidFill>
                <a:effectLst/>
                <a:latin typeface="+mn-lt"/>
              </a:rPr>
              <a:t>objection</a:t>
            </a:r>
          </a:p>
          <a:p>
            <a:pPr algn="l" fontAlgn="base"/>
            <a:r>
              <a:rPr lang="en-US" b="1" i="0" u="none" strike="noStrike" dirty="0">
                <a:solidFill>
                  <a:srgbClr val="4A7D95"/>
                </a:solidFill>
                <a:effectLst/>
                <a:latin typeface="+mn-lt"/>
              </a:rPr>
              <a:t>noun</a:t>
            </a:r>
            <a:endParaRPr lang="en-US" b="0" i="0" dirty="0">
              <a:solidFill>
                <a:srgbClr val="212529"/>
              </a:solidFill>
              <a:effectLst/>
              <a:latin typeface="+mn-lt"/>
            </a:endParaRPr>
          </a:p>
          <a:p>
            <a:pPr algn="l" fontAlgn="base"/>
            <a:r>
              <a:rPr lang="en-US" b="0" i="0" dirty="0" err="1">
                <a:solidFill>
                  <a:srgbClr val="757575"/>
                </a:solidFill>
                <a:effectLst/>
                <a:latin typeface="+mn-lt"/>
              </a:rPr>
              <a:t>ob</a:t>
            </a:r>
            <a:r>
              <a:rPr lang="en-US" b="0" i="0" dirty="0">
                <a:solidFill>
                  <a:srgbClr val="757575"/>
                </a:solidFill>
                <a:effectLst/>
                <a:latin typeface="+mn-lt"/>
              </a:rPr>
              <a:t>·​</a:t>
            </a:r>
            <a:r>
              <a:rPr lang="en-US" b="0" i="0" dirty="0" err="1">
                <a:solidFill>
                  <a:srgbClr val="757575"/>
                </a:solidFill>
                <a:effectLst/>
                <a:latin typeface="+mn-lt"/>
              </a:rPr>
              <a:t>jec</a:t>
            </a:r>
            <a:r>
              <a:rPr lang="en-US" b="0" i="0" dirty="0">
                <a:solidFill>
                  <a:srgbClr val="757575"/>
                </a:solidFill>
                <a:effectLst/>
                <a:latin typeface="+mn-lt"/>
              </a:rPr>
              <a:t>·​</a:t>
            </a:r>
            <a:r>
              <a:rPr lang="en-US" b="0" i="0" dirty="0" err="1">
                <a:solidFill>
                  <a:srgbClr val="757575"/>
                </a:solidFill>
                <a:effectLst/>
                <a:latin typeface="+mn-lt"/>
              </a:rPr>
              <a:t>tion</a:t>
            </a:r>
            <a:endParaRPr lang="en-US" b="0" i="0" dirty="0">
              <a:solidFill>
                <a:srgbClr val="757575"/>
              </a:solidFill>
              <a:effectLst/>
              <a:latin typeface="+mn-lt"/>
            </a:endParaRPr>
          </a:p>
          <a:p>
            <a:pPr algn="l" fontAlgn="base"/>
            <a:r>
              <a:rPr lang="en-US" b="1" i="0" dirty="0">
                <a:solidFill>
                  <a:srgbClr val="303336"/>
                </a:solidFill>
                <a:effectLst/>
                <a:latin typeface="+mn-lt"/>
              </a:rPr>
              <a:t>1</a:t>
            </a:r>
          </a:p>
          <a:p>
            <a:pPr algn="l" fontAlgn="base"/>
            <a:r>
              <a:rPr lang="en-US" b="1" i="0" dirty="0">
                <a:solidFill>
                  <a:srgbClr val="212529"/>
                </a:solidFill>
                <a:effectLst/>
                <a:latin typeface="+mn-lt"/>
              </a:rPr>
              <a:t>: </a:t>
            </a:r>
            <a:r>
              <a:rPr lang="en-US" b="0" i="0" dirty="0">
                <a:solidFill>
                  <a:srgbClr val="212529"/>
                </a:solidFill>
                <a:effectLst/>
                <a:latin typeface="+mn-lt"/>
              </a:rPr>
              <a:t>an act or instance of </a:t>
            </a:r>
            <a:r>
              <a:rPr lang="en-US" b="0" i="0" dirty="0" err="1">
                <a:solidFill>
                  <a:srgbClr val="212529"/>
                </a:solidFill>
                <a:effectLst/>
                <a:latin typeface="+mn-lt"/>
              </a:rPr>
              <a:t>objecting</a:t>
            </a:r>
            <a:r>
              <a:rPr lang="en-US" b="0" i="1" dirty="0" err="1">
                <a:solidFill>
                  <a:srgbClr val="212529"/>
                </a:solidFill>
                <a:effectLst/>
                <a:latin typeface="+mn-lt"/>
              </a:rPr>
              <a:t>specifically</a:t>
            </a:r>
            <a:r>
              <a:rPr lang="en-US" b="0" i="0" dirty="0">
                <a:solidFill>
                  <a:srgbClr val="212529"/>
                </a:solidFill>
                <a:effectLst/>
                <a:latin typeface="+mn-lt"/>
              </a:rPr>
              <a:t> </a:t>
            </a:r>
            <a:r>
              <a:rPr lang="en-US" b="1" i="0" dirty="0">
                <a:solidFill>
                  <a:srgbClr val="212529"/>
                </a:solidFill>
                <a:effectLst/>
                <a:latin typeface="+mn-lt"/>
              </a:rPr>
              <a:t>: </a:t>
            </a:r>
            <a:r>
              <a:rPr lang="en-US" b="0" i="0" dirty="0">
                <a:solidFill>
                  <a:srgbClr val="212529"/>
                </a:solidFill>
                <a:effectLst/>
                <a:latin typeface="+mn-lt"/>
              </a:rPr>
              <a:t>a statement of opposition to an aspect of a judicial or other legal proceeding</a:t>
            </a:r>
          </a:p>
          <a:p>
            <a:pPr algn="l" fontAlgn="base"/>
            <a:r>
              <a:rPr lang="en-US" b="0" i="0" dirty="0">
                <a:solidFill>
                  <a:srgbClr val="8A8D91"/>
                </a:solidFill>
                <a:effectLst/>
                <a:latin typeface="+mn-lt"/>
              </a:rPr>
              <a:t>file an </a:t>
            </a:r>
            <a:r>
              <a:rPr lang="en-US" b="0" i="1" dirty="0">
                <a:solidFill>
                  <a:srgbClr val="8A8D91"/>
                </a:solidFill>
                <a:effectLst/>
                <a:latin typeface="+mn-lt"/>
              </a:rPr>
              <a:t>objection</a:t>
            </a:r>
            <a:r>
              <a:rPr lang="en-US" b="0" i="0" dirty="0">
                <a:solidFill>
                  <a:srgbClr val="8A8D91"/>
                </a:solidFill>
                <a:effectLst/>
                <a:latin typeface="+mn-lt"/>
              </a:rPr>
              <a:t> to a proposed bankruptcy plan</a:t>
            </a:r>
            <a:endParaRPr lang="en-US" b="0" i="0" dirty="0">
              <a:solidFill>
                <a:srgbClr val="212529"/>
              </a:solidFill>
              <a:effectLst/>
              <a:latin typeface="+mn-lt"/>
            </a:endParaRPr>
          </a:p>
          <a:p>
            <a:pPr algn="l" fontAlgn="base"/>
            <a:r>
              <a:rPr lang="en-US" b="1" i="0" dirty="0">
                <a:solidFill>
                  <a:srgbClr val="303336"/>
                </a:solidFill>
                <a:effectLst/>
                <a:latin typeface="+mn-lt"/>
              </a:rPr>
              <a:t>2</a:t>
            </a:r>
          </a:p>
          <a:p>
            <a:pPr algn="l" fontAlgn="base"/>
            <a:r>
              <a:rPr lang="en-US" b="1" i="0" dirty="0">
                <a:solidFill>
                  <a:srgbClr val="212529"/>
                </a:solidFill>
                <a:effectLst/>
                <a:latin typeface="+mn-lt"/>
              </a:rPr>
              <a:t>: </a:t>
            </a:r>
            <a:r>
              <a:rPr lang="en-US" b="0" i="0" dirty="0">
                <a:solidFill>
                  <a:srgbClr val="212529"/>
                </a:solidFill>
                <a:effectLst/>
                <a:latin typeface="+mn-lt"/>
              </a:rPr>
              <a:t>a reason or argument forming the ground of an objection</a:t>
            </a:r>
          </a:p>
          <a:p>
            <a:pPr algn="l" fontAlgn="base"/>
            <a:r>
              <a:rPr lang="en-US" b="0" i="0" cap="all" dirty="0">
                <a:solidFill>
                  <a:srgbClr val="8A8D91"/>
                </a:solidFill>
                <a:effectLst/>
                <a:latin typeface="+mn-lt"/>
              </a:rPr>
              <a:t>NOTE:</a:t>
            </a:r>
            <a:r>
              <a:rPr lang="en-US" b="0" i="0" dirty="0">
                <a:solidFill>
                  <a:srgbClr val="8A8D91"/>
                </a:solidFill>
                <a:effectLst/>
                <a:latin typeface="+mn-lt"/>
              </a:rPr>
              <a:t> Objections at trial are generally made for the purpose of opposing the admission of improper evidence. Such an objection must be made in a timely manner. Objections prevent the jury from seeing or hearing the evidence and preserve the issue for appeal. Objections may also be made on the ground of the opposing counsel's improper methods (as leading a witness) or for other technical reasons.</a:t>
            </a:r>
          </a:p>
          <a:p>
            <a:pPr algn="l"/>
            <a:endParaRPr lang="en-US" dirty="0">
              <a:latin typeface="+mn-lt"/>
            </a:endParaRPr>
          </a:p>
          <a:p>
            <a:pPr algn="l"/>
            <a:r>
              <a:rPr lang="en-US" dirty="0">
                <a:latin typeface="+mn-lt"/>
              </a:rPr>
              <a:t>General definition:</a:t>
            </a:r>
          </a:p>
          <a:p>
            <a:pPr algn="l" fontAlgn="base"/>
            <a:r>
              <a:rPr lang="en-US" b="1" i="0" dirty="0">
                <a:solidFill>
                  <a:srgbClr val="212529"/>
                </a:solidFill>
                <a:effectLst/>
                <a:latin typeface="+mn-lt"/>
              </a:rPr>
              <a:t>objection</a:t>
            </a:r>
          </a:p>
          <a:p>
            <a:pPr algn="l" fontAlgn="base"/>
            <a:r>
              <a:rPr lang="en-US" b="1" i="0" u="none" strike="noStrike" dirty="0">
                <a:solidFill>
                  <a:srgbClr val="4A7D95"/>
                </a:solidFill>
                <a:effectLst/>
                <a:latin typeface="+mn-lt"/>
                <a:hlinkClick r:id="rId3"/>
              </a:rPr>
              <a:t>noun</a:t>
            </a:r>
            <a:endParaRPr lang="en-US" b="1" i="0" u="none" strike="noStrike" dirty="0">
              <a:solidFill>
                <a:srgbClr val="4A7D95"/>
              </a:solidFill>
              <a:effectLst/>
              <a:latin typeface="+mn-lt"/>
            </a:endParaRPr>
          </a:p>
          <a:p>
            <a:pPr algn="l" fontAlgn="base"/>
            <a:r>
              <a:rPr lang="en-US" b="0" i="0" dirty="0" err="1">
                <a:solidFill>
                  <a:srgbClr val="757575"/>
                </a:solidFill>
                <a:effectLst/>
                <a:latin typeface="+mn-lt"/>
              </a:rPr>
              <a:t>ob</a:t>
            </a:r>
            <a:r>
              <a:rPr lang="en-US" b="0" i="0" dirty="0">
                <a:solidFill>
                  <a:srgbClr val="757575"/>
                </a:solidFill>
                <a:effectLst/>
                <a:latin typeface="+mn-lt"/>
              </a:rPr>
              <a:t>·​</a:t>
            </a:r>
            <a:r>
              <a:rPr lang="en-US" b="0" i="0" dirty="0" err="1">
                <a:solidFill>
                  <a:srgbClr val="757575"/>
                </a:solidFill>
                <a:effectLst/>
                <a:latin typeface="+mn-lt"/>
              </a:rPr>
              <a:t>jec</a:t>
            </a:r>
            <a:r>
              <a:rPr lang="en-US" b="0" i="0" dirty="0">
                <a:solidFill>
                  <a:srgbClr val="757575"/>
                </a:solidFill>
                <a:effectLst/>
                <a:latin typeface="+mn-lt"/>
              </a:rPr>
              <a:t>·​</a:t>
            </a:r>
            <a:r>
              <a:rPr lang="en-US" b="0" i="0" dirty="0" err="1">
                <a:solidFill>
                  <a:srgbClr val="757575"/>
                </a:solidFill>
                <a:effectLst/>
                <a:latin typeface="+mn-lt"/>
              </a:rPr>
              <a:t>tion</a:t>
            </a:r>
            <a:r>
              <a:rPr lang="en-US" b="0" i="0" dirty="0">
                <a:solidFill>
                  <a:srgbClr val="757575"/>
                </a:solidFill>
                <a:effectLst/>
                <a:latin typeface="+mn-lt"/>
              </a:rPr>
              <a:t> </a:t>
            </a:r>
            <a:r>
              <a:rPr lang="en-US" b="0" i="0" u="none" strike="noStrike" dirty="0" err="1">
                <a:solidFill>
                  <a:srgbClr val="0074CC"/>
                </a:solidFill>
                <a:effectLst/>
                <a:latin typeface="+mn-lt"/>
                <a:hlinkClick r:id="rId4" tooltip="How to pronounce objection (audio)"/>
              </a:rPr>
              <a:t>əb</a:t>
            </a:r>
            <a:r>
              <a:rPr lang="en-US" b="0" i="0" u="none" strike="noStrike" dirty="0">
                <a:solidFill>
                  <a:srgbClr val="0074CC"/>
                </a:solidFill>
                <a:effectLst/>
                <a:latin typeface="+mn-lt"/>
                <a:hlinkClick r:id="rId4" tooltip="How to pronounce objection (audio)"/>
              </a:rPr>
              <a:t>-ˈ</a:t>
            </a:r>
            <a:r>
              <a:rPr lang="en-US" b="0" i="0" u="none" strike="noStrike" dirty="0" err="1">
                <a:solidFill>
                  <a:srgbClr val="0074CC"/>
                </a:solidFill>
                <a:effectLst/>
                <a:latin typeface="+mn-lt"/>
                <a:hlinkClick r:id="rId4" tooltip="How to pronounce objection (audio)"/>
              </a:rPr>
              <a:t>jek-shən</a:t>
            </a:r>
            <a:r>
              <a:rPr lang="en-US" b="0" i="0" u="none" strike="noStrike" dirty="0">
                <a:solidFill>
                  <a:srgbClr val="0074CC"/>
                </a:solidFill>
                <a:effectLst/>
                <a:latin typeface="+mn-lt"/>
                <a:hlinkClick r:id="rId4" tooltip="How to pronounce objection (audio)"/>
              </a:rPr>
              <a:t> </a:t>
            </a:r>
            <a:endParaRPr lang="en-US" b="0" i="0" dirty="0">
              <a:solidFill>
                <a:srgbClr val="757575"/>
              </a:solidFill>
              <a:effectLst/>
              <a:latin typeface="+mn-lt"/>
            </a:endParaRPr>
          </a:p>
          <a:p>
            <a:pPr algn="l" fontAlgn="base"/>
            <a:r>
              <a:rPr lang="en-US" b="1" i="0" dirty="0">
                <a:solidFill>
                  <a:srgbClr val="525A5B"/>
                </a:solidFill>
                <a:effectLst/>
                <a:latin typeface="+mn-lt"/>
              </a:rPr>
              <a:t>Plural - objections</a:t>
            </a:r>
            <a:endParaRPr lang="en-US" b="0" i="0" dirty="0">
              <a:solidFill>
                <a:srgbClr val="212529"/>
              </a:solidFill>
              <a:effectLst/>
              <a:latin typeface="+mn-lt"/>
            </a:endParaRPr>
          </a:p>
          <a:p>
            <a:pPr algn="l" fontAlgn="base"/>
            <a:r>
              <a:rPr lang="en-US" b="0" i="0" u="none" strike="noStrike" dirty="0">
                <a:solidFill>
                  <a:srgbClr val="0074CC"/>
                </a:solidFill>
                <a:effectLst/>
                <a:latin typeface="+mn-lt"/>
                <a:hlinkClick r:id="rId5"/>
              </a:rPr>
              <a:t>Synonyms of </a:t>
            </a:r>
            <a:r>
              <a:rPr lang="en-US" b="0" i="1" u="none" strike="noStrike" dirty="0">
                <a:solidFill>
                  <a:srgbClr val="0074CC"/>
                </a:solidFill>
                <a:effectLst/>
                <a:latin typeface="+mn-lt"/>
                <a:hlinkClick r:id="rId5"/>
              </a:rPr>
              <a:t>objection</a:t>
            </a:r>
            <a:endParaRPr lang="en-US" b="0" i="0" dirty="0">
              <a:solidFill>
                <a:srgbClr val="212529"/>
              </a:solidFill>
              <a:effectLst/>
              <a:latin typeface="+mn-lt"/>
            </a:endParaRPr>
          </a:p>
          <a:p>
            <a:pPr algn="l" fontAlgn="base"/>
            <a:r>
              <a:rPr lang="en-US" b="1" i="0" dirty="0">
                <a:solidFill>
                  <a:srgbClr val="303336"/>
                </a:solidFill>
                <a:effectLst/>
                <a:latin typeface="+mn-lt"/>
              </a:rPr>
              <a:t>1</a:t>
            </a:r>
          </a:p>
          <a:p>
            <a:pPr algn="l" fontAlgn="base"/>
            <a:r>
              <a:rPr lang="en-US" b="1" i="0" dirty="0">
                <a:solidFill>
                  <a:srgbClr val="212529"/>
                </a:solidFill>
                <a:effectLst/>
                <a:latin typeface="+mn-lt"/>
              </a:rPr>
              <a:t>: </a:t>
            </a:r>
            <a:r>
              <a:rPr lang="en-US" b="0" i="0" dirty="0">
                <a:solidFill>
                  <a:srgbClr val="212529"/>
                </a:solidFill>
                <a:effectLst/>
                <a:latin typeface="+mn-lt"/>
              </a:rPr>
              <a:t>an act of </a:t>
            </a:r>
            <a:r>
              <a:rPr lang="en-US" b="0" i="0" u="none" strike="noStrike" dirty="0">
                <a:solidFill>
                  <a:srgbClr val="0074CC"/>
                </a:solidFill>
                <a:effectLst/>
                <a:latin typeface="+mn-lt"/>
                <a:hlinkClick r:id="rId6"/>
              </a:rPr>
              <a:t>objecting</a:t>
            </a:r>
            <a:endParaRPr lang="en-US" b="0" i="0" dirty="0">
              <a:solidFill>
                <a:srgbClr val="212529"/>
              </a:solidFill>
              <a:effectLst/>
              <a:latin typeface="+mn-lt"/>
            </a:endParaRPr>
          </a:p>
          <a:p>
            <a:pPr algn="l" fontAlgn="base"/>
            <a:r>
              <a:rPr lang="en-US" b="1" i="0" dirty="0">
                <a:solidFill>
                  <a:srgbClr val="303336"/>
                </a:solidFill>
                <a:effectLst/>
                <a:latin typeface="+mn-lt"/>
              </a:rPr>
              <a:t>2</a:t>
            </a:r>
          </a:p>
          <a:p>
            <a:pPr algn="l" fontAlgn="base"/>
            <a:r>
              <a:rPr lang="en-US" b="1" i="0" dirty="0">
                <a:solidFill>
                  <a:srgbClr val="303336"/>
                </a:solidFill>
                <a:effectLst/>
                <a:latin typeface="+mn-lt"/>
              </a:rPr>
              <a:t>a</a:t>
            </a:r>
            <a:r>
              <a:rPr lang="en-US" b="1" i="0" dirty="0">
                <a:solidFill>
                  <a:srgbClr val="212529"/>
                </a:solidFill>
                <a:effectLst/>
                <a:latin typeface="+mn-lt"/>
              </a:rPr>
              <a:t>: </a:t>
            </a:r>
            <a:r>
              <a:rPr lang="en-US" b="0" i="0" dirty="0">
                <a:solidFill>
                  <a:srgbClr val="212529"/>
                </a:solidFill>
                <a:effectLst/>
                <a:latin typeface="+mn-lt"/>
              </a:rPr>
              <a:t>a reason or argument presented in opposition</a:t>
            </a:r>
          </a:p>
          <a:p>
            <a:pPr algn="l" fontAlgn="base"/>
            <a:r>
              <a:rPr lang="en-US" b="1" i="0" dirty="0">
                <a:solidFill>
                  <a:srgbClr val="303336"/>
                </a:solidFill>
                <a:effectLst/>
                <a:latin typeface="+mn-lt"/>
              </a:rPr>
              <a:t>b</a:t>
            </a:r>
            <a:r>
              <a:rPr lang="en-US" b="1" i="0" dirty="0">
                <a:solidFill>
                  <a:srgbClr val="212529"/>
                </a:solidFill>
                <a:effectLst/>
                <a:latin typeface="+mn-lt"/>
              </a:rPr>
              <a:t>: </a:t>
            </a:r>
            <a:r>
              <a:rPr lang="en-US" b="0" i="0" dirty="0">
                <a:solidFill>
                  <a:srgbClr val="212529"/>
                </a:solidFill>
                <a:effectLst/>
                <a:latin typeface="+mn-lt"/>
              </a:rPr>
              <a:t>a feeling or expression of disapproval</a:t>
            </a:r>
          </a:p>
          <a:p>
            <a:pPr algn="l" fontAlgn="base"/>
            <a:r>
              <a:rPr lang="en-US" b="1" i="0" dirty="0">
                <a:solidFill>
                  <a:srgbClr val="303336"/>
                </a:solidFill>
                <a:effectLst/>
                <a:latin typeface="+mn-lt"/>
              </a:rPr>
              <a:t>c</a:t>
            </a:r>
            <a:r>
              <a:rPr lang="en-US" b="1" i="0" dirty="0">
                <a:solidFill>
                  <a:srgbClr val="212529"/>
                </a:solidFill>
                <a:effectLst/>
                <a:latin typeface="+mn-lt"/>
              </a:rPr>
              <a:t>: </a:t>
            </a:r>
            <a:r>
              <a:rPr lang="en-US" b="0" i="0" dirty="0">
                <a:solidFill>
                  <a:srgbClr val="212529"/>
                </a:solidFill>
                <a:effectLst/>
                <a:latin typeface="+mn-lt"/>
              </a:rPr>
              <a:t>a statement of opposition to an aspect of a judicial or other legal </a:t>
            </a:r>
            <a:r>
              <a:rPr lang="en-US" b="0" i="0" dirty="0" err="1">
                <a:solidFill>
                  <a:srgbClr val="212529"/>
                </a:solidFill>
                <a:effectLst/>
                <a:latin typeface="+mn-lt"/>
              </a:rPr>
              <a:t>proceeding</a:t>
            </a:r>
            <a:r>
              <a:rPr lang="en-US" b="0" i="0" dirty="0" err="1">
                <a:solidFill>
                  <a:srgbClr val="8A8D91"/>
                </a:solidFill>
                <a:effectLst/>
                <a:latin typeface="+mn-lt"/>
              </a:rPr>
              <a:t>file</a:t>
            </a:r>
            <a:r>
              <a:rPr lang="en-US" b="0" i="0" dirty="0">
                <a:solidFill>
                  <a:srgbClr val="8A8D91"/>
                </a:solidFill>
                <a:effectLst/>
                <a:latin typeface="+mn-lt"/>
              </a:rPr>
              <a:t> an </a:t>
            </a:r>
            <a:r>
              <a:rPr lang="en-US" b="0" i="1" dirty="0">
                <a:solidFill>
                  <a:srgbClr val="8A8D91"/>
                </a:solidFill>
                <a:effectLst/>
                <a:latin typeface="+mn-lt"/>
              </a:rPr>
              <a:t>objection</a:t>
            </a:r>
            <a:r>
              <a:rPr lang="en-US" b="0" i="0" dirty="0">
                <a:solidFill>
                  <a:srgbClr val="8A8D91"/>
                </a:solidFill>
                <a:effectLst/>
                <a:latin typeface="+mn-lt"/>
              </a:rPr>
              <a:t> to a proposed bankruptcy plan</a:t>
            </a:r>
            <a:endParaRPr lang="en-US" b="0" i="0" dirty="0">
              <a:solidFill>
                <a:srgbClr val="212529"/>
              </a:solidFill>
              <a:effectLst/>
              <a:latin typeface="+mn-lt"/>
            </a:endParaRPr>
          </a:p>
          <a:p>
            <a:endParaRPr lang="en-US" dirty="0"/>
          </a:p>
        </p:txBody>
      </p:sp>
      <p:sp>
        <p:nvSpPr>
          <p:cNvPr id="4" name="Slide Number Placeholder 3"/>
          <p:cNvSpPr>
            <a:spLocks noGrp="1"/>
          </p:cNvSpPr>
          <p:nvPr>
            <p:ph type="sldNum" sz="quarter" idx="5"/>
          </p:nvPr>
        </p:nvSpPr>
        <p:spPr/>
        <p:txBody>
          <a:bodyPr/>
          <a:lstStyle/>
          <a:p>
            <a:fld id="{B52D03F8-7CD4-4856-A4DE-0D84423157E4}" type="slidenum">
              <a:rPr lang="en-US" smtClean="0"/>
              <a:t>4</a:t>
            </a:fld>
            <a:endParaRPr lang="en-US"/>
          </a:p>
        </p:txBody>
      </p:sp>
    </p:spTree>
    <p:extLst>
      <p:ext uri="{BB962C8B-B14F-4D97-AF65-F5344CB8AC3E}">
        <p14:creationId xmlns:p14="http://schemas.microsoft.com/office/powerpoint/2010/main" val="4178432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212529"/>
                </a:solidFill>
                <a:effectLst/>
                <a:latin typeface="+mn-lt"/>
              </a:rPr>
              <a:t>myth</a:t>
            </a:r>
          </a:p>
          <a:p>
            <a:pPr algn="l" fontAlgn="base"/>
            <a:r>
              <a:rPr lang="en-US" b="1" i="0" u="none" strike="noStrike" dirty="0">
                <a:solidFill>
                  <a:srgbClr val="4A7D95"/>
                </a:solidFill>
                <a:effectLst/>
                <a:latin typeface="+mn-lt"/>
              </a:rPr>
              <a:t>noun</a:t>
            </a:r>
            <a:endParaRPr lang="en-US" b="0" i="0" dirty="0">
              <a:solidFill>
                <a:srgbClr val="212529"/>
              </a:solidFill>
              <a:effectLst/>
              <a:latin typeface="+mn-lt"/>
            </a:endParaRPr>
          </a:p>
          <a:p>
            <a:pPr algn="l" fontAlgn="base"/>
            <a:r>
              <a:rPr lang="en-US" b="0" i="0" u="none" strike="noStrike" dirty="0">
                <a:solidFill>
                  <a:srgbClr val="0074CC"/>
                </a:solidFill>
                <a:effectLst/>
                <a:latin typeface="+mn-lt"/>
                <a:hlinkClick r:id="rId3" tooltip="How to pronounce myth (audio)"/>
              </a:rPr>
              <a:t>ˈ</a:t>
            </a:r>
            <a:r>
              <a:rPr lang="en-US" b="0" i="0" u="none" strike="noStrike" dirty="0" err="1">
                <a:solidFill>
                  <a:srgbClr val="0074CC"/>
                </a:solidFill>
                <a:effectLst/>
                <a:latin typeface="+mn-lt"/>
                <a:hlinkClick r:id="rId3" tooltip="How to pronounce myth (audio)"/>
              </a:rPr>
              <a:t>mith</a:t>
            </a:r>
            <a:r>
              <a:rPr lang="en-US" b="0" i="0" u="none" strike="noStrike" dirty="0">
                <a:solidFill>
                  <a:srgbClr val="0074CC"/>
                </a:solidFill>
                <a:effectLst/>
                <a:latin typeface="+mn-lt"/>
                <a:hlinkClick r:id="rId3" tooltip="How to pronounce myth (audio)"/>
              </a:rPr>
              <a:t> </a:t>
            </a:r>
            <a:endParaRPr lang="en-US" b="0" i="0" dirty="0">
              <a:solidFill>
                <a:srgbClr val="757575"/>
              </a:solidFill>
              <a:effectLst/>
              <a:latin typeface="+mn-lt"/>
            </a:endParaRPr>
          </a:p>
          <a:p>
            <a:pPr algn="l" fontAlgn="base"/>
            <a:r>
              <a:rPr lang="en-US" b="1" i="0" dirty="0">
                <a:solidFill>
                  <a:srgbClr val="303336"/>
                </a:solidFill>
                <a:effectLst/>
                <a:latin typeface="+mn-lt"/>
              </a:rPr>
              <a:t>1</a:t>
            </a:r>
          </a:p>
          <a:p>
            <a:pPr algn="l" fontAlgn="base"/>
            <a:r>
              <a:rPr lang="en-US" b="1" i="0" dirty="0">
                <a:solidFill>
                  <a:srgbClr val="212529"/>
                </a:solidFill>
                <a:effectLst/>
                <a:latin typeface="+mn-lt"/>
              </a:rPr>
              <a:t>: </a:t>
            </a:r>
            <a:r>
              <a:rPr lang="en-US" b="0" i="0" dirty="0">
                <a:solidFill>
                  <a:srgbClr val="212529"/>
                </a:solidFill>
                <a:effectLst/>
                <a:latin typeface="+mn-lt"/>
              </a:rPr>
              <a:t>a story often describing the adventures of superhuman beings that attempts to describe the origin of a people's customs or beliefs or to explain mysterious events (as the changing of the seasons)</a:t>
            </a:r>
          </a:p>
          <a:p>
            <a:pPr algn="l" fontAlgn="base"/>
            <a:r>
              <a:rPr lang="en-US" b="1" i="0" dirty="0">
                <a:solidFill>
                  <a:srgbClr val="303336"/>
                </a:solidFill>
                <a:effectLst/>
                <a:latin typeface="+mn-lt"/>
              </a:rPr>
              <a:t>2</a:t>
            </a:r>
          </a:p>
          <a:p>
            <a:pPr algn="l" fontAlgn="base"/>
            <a:r>
              <a:rPr lang="en-US" b="1" i="0" dirty="0">
                <a:solidFill>
                  <a:srgbClr val="212529"/>
                </a:solidFill>
                <a:effectLst/>
                <a:latin typeface="+mn-lt"/>
              </a:rPr>
              <a:t>: </a:t>
            </a:r>
            <a:r>
              <a:rPr lang="en-US" b="0" i="0" dirty="0">
                <a:solidFill>
                  <a:srgbClr val="212529"/>
                </a:solidFill>
                <a:effectLst/>
                <a:latin typeface="+mn-lt"/>
              </a:rPr>
              <a:t>a person or thing that exists only in the </a:t>
            </a:r>
            <a:r>
              <a:rPr lang="en-US" b="0" i="0" dirty="0" err="1">
                <a:solidFill>
                  <a:srgbClr val="212529"/>
                </a:solidFill>
                <a:effectLst/>
                <a:latin typeface="+mn-lt"/>
              </a:rPr>
              <a:t>imagination</a:t>
            </a:r>
            <a:r>
              <a:rPr lang="en-US" b="0" i="0" dirty="0" err="1">
                <a:solidFill>
                  <a:srgbClr val="8A8D91"/>
                </a:solidFill>
                <a:effectLst/>
                <a:latin typeface="+mn-lt"/>
              </a:rPr>
              <a:t>the</a:t>
            </a:r>
            <a:r>
              <a:rPr lang="en-US" b="0" i="0" dirty="0">
                <a:solidFill>
                  <a:srgbClr val="8A8D91"/>
                </a:solidFill>
                <a:effectLst/>
                <a:latin typeface="+mn-lt"/>
              </a:rPr>
              <a:t> dragon is a </a:t>
            </a:r>
            <a:r>
              <a:rPr lang="en-US" b="0" i="1" dirty="0">
                <a:solidFill>
                  <a:srgbClr val="8A8D91"/>
                </a:solidFill>
                <a:effectLst/>
                <a:latin typeface="+mn-lt"/>
              </a:rPr>
              <a:t>myth</a:t>
            </a:r>
            <a:endParaRPr lang="en-US" b="0" i="0" dirty="0">
              <a:solidFill>
                <a:srgbClr val="212529"/>
              </a:solidFill>
              <a:effectLst/>
              <a:latin typeface="+mn-lt"/>
            </a:endParaRPr>
          </a:p>
          <a:p>
            <a:pPr algn="l" fontAlgn="base"/>
            <a:r>
              <a:rPr lang="en-US" b="1" i="0" dirty="0">
                <a:solidFill>
                  <a:srgbClr val="303336"/>
                </a:solidFill>
                <a:effectLst/>
                <a:latin typeface="+mn-lt"/>
              </a:rPr>
              <a:t>3</a:t>
            </a:r>
          </a:p>
          <a:p>
            <a:pPr algn="l" fontAlgn="base"/>
            <a:r>
              <a:rPr lang="en-US" b="1" i="0" dirty="0">
                <a:solidFill>
                  <a:srgbClr val="212529"/>
                </a:solidFill>
                <a:effectLst/>
                <a:latin typeface="+mn-lt"/>
              </a:rPr>
              <a:t>: </a:t>
            </a:r>
            <a:r>
              <a:rPr lang="en-US" b="0" i="0" dirty="0">
                <a:solidFill>
                  <a:srgbClr val="212529"/>
                </a:solidFill>
                <a:effectLst/>
                <a:latin typeface="+mn-lt"/>
              </a:rPr>
              <a:t>a popular belief that is false or unsupported</a:t>
            </a:r>
          </a:p>
          <a:p>
            <a:pPr algn="l" fontAlgn="base"/>
            <a:endParaRPr lang="en-US" dirty="0">
              <a:latin typeface="+mn-l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dirty="0">
                <a:latin typeface="+mn-lt"/>
              </a:rPr>
              <a:t>“Myth.” Merriam-Webster.com Dictionary,  Merriam-Webster, https://www.merriam-webster.com/dictionary/myth.  Accessed 7 Jan. 2024</a:t>
            </a:r>
          </a:p>
        </p:txBody>
      </p:sp>
      <p:sp>
        <p:nvSpPr>
          <p:cNvPr id="4" name="Slide Number Placeholder 3"/>
          <p:cNvSpPr>
            <a:spLocks noGrp="1"/>
          </p:cNvSpPr>
          <p:nvPr>
            <p:ph type="sldNum" sz="quarter" idx="5"/>
          </p:nvPr>
        </p:nvSpPr>
        <p:spPr/>
        <p:txBody>
          <a:bodyPr/>
          <a:lstStyle/>
          <a:p>
            <a:fld id="{B52D03F8-7CD4-4856-A4DE-0D84423157E4}" type="slidenum">
              <a:rPr lang="en-US" smtClean="0"/>
              <a:t>5</a:t>
            </a:fld>
            <a:endParaRPr lang="en-US"/>
          </a:p>
        </p:txBody>
      </p:sp>
    </p:spTree>
    <p:extLst>
      <p:ext uri="{BB962C8B-B14F-4D97-AF65-F5344CB8AC3E}">
        <p14:creationId xmlns:p14="http://schemas.microsoft.com/office/powerpoint/2010/main" val="3911909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dirty="0">
                <a:latin typeface="+mn-lt"/>
              </a:rPr>
              <a:t>“Finding.” Merriam-Webster.com Dictionary, Merriam-Webster, https://www.merriam-webster.com/dictionary/finding. Accessed 10 Jan. 2024.</a:t>
            </a:r>
          </a:p>
          <a:p>
            <a:pPr algn="l" fontAlgn="base"/>
            <a:endParaRPr lang="en-US" dirty="0">
              <a:latin typeface="+mn-lt"/>
            </a:endParaRPr>
          </a:p>
          <a:p>
            <a:pPr algn="l" fontAlgn="base"/>
            <a:r>
              <a:rPr lang="en-US" b="1" i="0" dirty="0">
                <a:solidFill>
                  <a:srgbClr val="303336"/>
                </a:solidFill>
                <a:effectLst/>
                <a:latin typeface="+mn-lt"/>
              </a:rPr>
              <a:t>1</a:t>
            </a:r>
          </a:p>
          <a:p>
            <a:pPr algn="l" fontAlgn="base"/>
            <a:r>
              <a:rPr lang="en-US" b="1" i="0" dirty="0">
                <a:solidFill>
                  <a:srgbClr val="303336"/>
                </a:solidFill>
                <a:effectLst/>
                <a:latin typeface="+mn-lt"/>
              </a:rPr>
              <a:t>a</a:t>
            </a:r>
            <a:r>
              <a:rPr lang="en-US" b="1" i="0" dirty="0">
                <a:solidFill>
                  <a:srgbClr val="212529"/>
                </a:solidFill>
                <a:effectLst/>
                <a:latin typeface="+mn-lt"/>
              </a:rPr>
              <a:t>: </a:t>
            </a:r>
            <a:r>
              <a:rPr lang="en-US" b="0" i="0" dirty="0">
                <a:solidFill>
                  <a:srgbClr val="212529"/>
                </a:solidFill>
                <a:effectLst/>
                <a:latin typeface="+mn-lt"/>
              </a:rPr>
              <a:t>the act of one that </a:t>
            </a:r>
            <a:r>
              <a:rPr lang="en-US" b="0" i="0" u="none" strike="noStrike" dirty="0">
                <a:solidFill>
                  <a:srgbClr val="0074CC"/>
                </a:solidFill>
                <a:effectLst/>
                <a:latin typeface="+mn-lt"/>
                <a:hlinkClick r:id="rId3"/>
              </a:rPr>
              <a:t>finds</a:t>
            </a:r>
            <a:endParaRPr lang="en-US" b="0" i="0" dirty="0">
              <a:solidFill>
                <a:srgbClr val="212529"/>
              </a:solidFill>
              <a:effectLst/>
              <a:latin typeface="+mn-lt"/>
            </a:endParaRPr>
          </a:p>
          <a:p>
            <a:pPr algn="l" fontAlgn="base"/>
            <a:r>
              <a:rPr lang="en-US" b="1" i="0" dirty="0">
                <a:solidFill>
                  <a:srgbClr val="303336"/>
                </a:solidFill>
                <a:effectLst/>
                <a:latin typeface="+mn-lt"/>
              </a:rPr>
              <a:t>b</a:t>
            </a:r>
            <a:r>
              <a:rPr lang="en-US" b="1" i="0" dirty="0">
                <a:solidFill>
                  <a:srgbClr val="212529"/>
                </a:solidFill>
                <a:effectLst/>
                <a:latin typeface="+mn-lt"/>
              </a:rPr>
              <a:t>: </a:t>
            </a:r>
            <a:r>
              <a:rPr lang="en-US" b="1" i="0" u="none" strike="noStrike" cap="all" dirty="0">
                <a:solidFill>
                  <a:srgbClr val="0074CC"/>
                </a:solidFill>
                <a:effectLst/>
                <a:latin typeface="+mn-lt"/>
                <a:hlinkClick r:id="rId4"/>
              </a:rPr>
              <a:t>FIND sense 2</a:t>
            </a:r>
            <a:endParaRPr lang="en-US" b="0" i="0" dirty="0">
              <a:solidFill>
                <a:srgbClr val="212529"/>
              </a:solidFill>
              <a:effectLst/>
              <a:latin typeface="+mn-lt"/>
            </a:endParaRPr>
          </a:p>
          <a:p>
            <a:pPr algn="l" fontAlgn="base"/>
            <a:r>
              <a:rPr lang="en-US" b="1" i="0" dirty="0">
                <a:solidFill>
                  <a:srgbClr val="303336"/>
                </a:solidFill>
                <a:effectLst/>
                <a:latin typeface="+mn-lt"/>
              </a:rPr>
              <a:t>2</a:t>
            </a:r>
          </a:p>
          <a:p>
            <a:pPr algn="l" fontAlgn="base"/>
            <a:r>
              <a:rPr lang="en-US" b="1" i="0" dirty="0">
                <a:solidFill>
                  <a:srgbClr val="212529"/>
                </a:solidFill>
                <a:effectLst/>
                <a:latin typeface="+mn-lt"/>
              </a:rPr>
              <a:t>findings</a:t>
            </a:r>
            <a:r>
              <a:rPr lang="en-US" b="0" i="0" dirty="0">
                <a:solidFill>
                  <a:srgbClr val="212529"/>
                </a:solidFill>
                <a:effectLst/>
                <a:latin typeface="+mn-lt"/>
              </a:rPr>
              <a:t> </a:t>
            </a:r>
            <a:r>
              <a:rPr lang="en-US" b="1" i="0" dirty="0">
                <a:solidFill>
                  <a:srgbClr val="525A5B"/>
                </a:solidFill>
                <a:effectLst/>
                <a:latin typeface="+mn-lt"/>
              </a:rPr>
              <a:t>plural</a:t>
            </a:r>
            <a:r>
              <a:rPr lang="en-US" b="0" i="0" dirty="0">
                <a:solidFill>
                  <a:srgbClr val="212529"/>
                </a:solidFill>
                <a:effectLst/>
                <a:latin typeface="+mn-lt"/>
              </a:rPr>
              <a:t> </a:t>
            </a:r>
            <a:r>
              <a:rPr lang="en-US" b="1" i="0" dirty="0">
                <a:solidFill>
                  <a:srgbClr val="212529"/>
                </a:solidFill>
                <a:effectLst/>
                <a:latin typeface="+mn-lt"/>
              </a:rPr>
              <a:t>: </a:t>
            </a:r>
            <a:r>
              <a:rPr lang="en-US" b="0" i="0" dirty="0">
                <a:solidFill>
                  <a:srgbClr val="212529"/>
                </a:solidFill>
                <a:effectLst/>
                <a:latin typeface="+mn-lt"/>
              </a:rPr>
              <a:t>small tools and supplies used by an artisan (such as a dressmaker, jeweler, or shoemaker)</a:t>
            </a:r>
          </a:p>
          <a:p>
            <a:pPr algn="l" fontAlgn="base"/>
            <a:r>
              <a:rPr lang="en-US" b="1" i="0" dirty="0">
                <a:solidFill>
                  <a:srgbClr val="303336"/>
                </a:solidFill>
                <a:effectLst/>
                <a:latin typeface="+mn-lt"/>
              </a:rPr>
              <a:t>3</a:t>
            </a:r>
          </a:p>
          <a:p>
            <a:pPr algn="l" fontAlgn="base"/>
            <a:r>
              <a:rPr lang="en-US" b="1" i="0" dirty="0">
                <a:solidFill>
                  <a:srgbClr val="303336"/>
                </a:solidFill>
                <a:effectLst/>
                <a:latin typeface="+mn-lt"/>
              </a:rPr>
              <a:t>a</a:t>
            </a:r>
            <a:r>
              <a:rPr lang="en-US" b="1" i="0" dirty="0">
                <a:solidFill>
                  <a:srgbClr val="212529"/>
                </a:solidFill>
                <a:effectLst/>
                <a:latin typeface="+mn-lt"/>
              </a:rPr>
              <a:t>: </a:t>
            </a:r>
            <a:r>
              <a:rPr lang="en-US" b="0" i="0" dirty="0">
                <a:solidFill>
                  <a:srgbClr val="212529"/>
                </a:solidFill>
                <a:effectLst/>
                <a:latin typeface="+mn-lt"/>
              </a:rPr>
              <a:t>the result of a judicial examination or inquiry</a:t>
            </a:r>
          </a:p>
          <a:p>
            <a:pPr algn="l" fontAlgn="base"/>
            <a:r>
              <a:rPr lang="en-US" b="1" i="0" dirty="0">
                <a:solidFill>
                  <a:srgbClr val="303336"/>
                </a:solidFill>
                <a:effectLst/>
                <a:latin typeface="+mn-lt"/>
              </a:rPr>
              <a:t>b</a:t>
            </a:r>
            <a:r>
              <a:rPr lang="en-US" b="1" i="0" dirty="0">
                <a:solidFill>
                  <a:srgbClr val="212529"/>
                </a:solidFill>
                <a:effectLst/>
                <a:latin typeface="+mn-lt"/>
              </a:rPr>
              <a:t>: </a:t>
            </a:r>
            <a:r>
              <a:rPr lang="en-US" b="0" i="0" dirty="0">
                <a:solidFill>
                  <a:srgbClr val="212529"/>
                </a:solidFill>
                <a:effectLst/>
                <a:latin typeface="+mn-lt"/>
              </a:rPr>
              <a:t>the results of an investigation </a:t>
            </a:r>
          </a:p>
          <a:p>
            <a:pPr algn="l" fontAlgn="base"/>
            <a:r>
              <a:rPr lang="en-US" b="0" i="0" dirty="0">
                <a:solidFill>
                  <a:srgbClr val="212529"/>
                </a:solidFill>
                <a:effectLst/>
                <a:latin typeface="+mn-lt"/>
              </a:rPr>
              <a:t>—usually used in plural</a:t>
            </a:r>
          </a:p>
          <a:p>
            <a:endParaRPr lang="en-US" dirty="0"/>
          </a:p>
        </p:txBody>
      </p:sp>
      <p:sp>
        <p:nvSpPr>
          <p:cNvPr id="4" name="Slide Number Placeholder 3"/>
          <p:cNvSpPr>
            <a:spLocks noGrp="1"/>
          </p:cNvSpPr>
          <p:nvPr>
            <p:ph type="sldNum" sz="quarter" idx="5"/>
          </p:nvPr>
        </p:nvSpPr>
        <p:spPr/>
        <p:txBody>
          <a:bodyPr/>
          <a:lstStyle/>
          <a:p>
            <a:fld id="{B52D03F8-7CD4-4856-A4DE-0D84423157E4}" type="slidenum">
              <a:rPr lang="en-US" smtClean="0"/>
              <a:t>6</a:t>
            </a:fld>
            <a:endParaRPr lang="en-US"/>
          </a:p>
        </p:txBody>
      </p:sp>
    </p:spTree>
    <p:extLst>
      <p:ext uri="{BB962C8B-B14F-4D97-AF65-F5344CB8AC3E}">
        <p14:creationId xmlns:p14="http://schemas.microsoft.com/office/powerpoint/2010/main" val="4119233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2D03F8-7CD4-4856-A4DE-0D84423157E4}" type="slidenum">
              <a:rPr lang="en-US" smtClean="0"/>
              <a:t>10</a:t>
            </a:fld>
            <a:endParaRPr lang="en-US"/>
          </a:p>
        </p:txBody>
      </p:sp>
    </p:spTree>
    <p:extLst>
      <p:ext uri="{BB962C8B-B14F-4D97-AF65-F5344CB8AC3E}">
        <p14:creationId xmlns:p14="http://schemas.microsoft.com/office/powerpoint/2010/main" val="244560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counting will:</a:t>
            </a:r>
          </a:p>
          <a:p>
            <a:r>
              <a:rPr lang="en-US" dirty="0"/>
              <a:t>Save TIME, </a:t>
            </a:r>
          </a:p>
          <a:p>
            <a:r>
              <a:rPr lang="en-US" dirty="0"/>
              <a:t>Save MONEY, </a:t>
            </a:r>
          </a:p>
          <a:p>
            <a:r>
              <a:rPr lang="en-US" dirty="0"/>
              <a:t>give ELECTION DAY RESULTS, </a:t>
            </a:r>
          </a:p>
          <a:p>
            <a:r>
              <a:rPr lang="en-US" dirty="0"/>
              <a:t>and provide TRANSPARENCY and better SECURITY.</a:t>
            </a:r>
          </a:p>
          <a:p>
            <a:r>
              <a:rPr lang="en-US" dirty="0"/>
              <a:t>In a nutshell, we will present some solid reasons for returning to hand counting. We want to hear what clerks and election officials have to say, but a simple, “machines make my life easier,” is not likely to be a motivation well-received by the people.</a:t>
            </a:r>
          </a:p>
          <a:p>
            <a:r>
              <a:rPr lang="en-US" dirty="0"/>
              <a:t>(</a:t>
            </a:r>
            <a:r>
              <a:rPr lang="en-US" dirty="0" err="1"/>
              <a:t>pg</a:t>
            </a:r>
            <a:r>
              <a:rPr lang="en-US" dirty="0"/>
              <a:t> 33)</a:t>
            </a:r>
          </a:p>
        </p:txBody>
      </p:sp>
      <p:sp>
        <p:nvSpPr>
          <p:cNvPr id="4" name="Slide Number Placeholder 3"/>
          <p:cNvSpPr>
            <a:spLocks noGrp="1"/>
          </p:cNvSpPr>
          <p:nvPr>
            <p:ph type="sldNum" sz="quarter" idx="5"/>
          </p:nvPr>
        </p:nvSpPr>
        <p:spPr/>
        <p:txBody>
          <a:bodyPr/>
          <a:lstStyle/>
          <a:p>
            <a:fld id="{B52D03F8-7CD4-4856-A4DE-0D84423157E4}" type="slidenum">
              <a:rPr lang="en-US" smtClean="0"/>
              <a:t>11</a:t>
            </a:fld>
            <a:endParaRPr lang="en-US"/>
          </a:p>
        </p:txBody>
      </p:sp>
    </p:spTree>
    <p:extLst>
      <p:ext uri="{BB962C8B-B14F-4D97-AF65-F5344CB8AC3E}">
        <p14:creationId xmlns:p14="http://schemas.microsoft.com/office/powerpoint/2010/main" val="79940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 - Brave</a:t>
            </a:r>
          </a:p>
          <a:p>
            <a:endParaRPr lang="en-US" dirty="0"/>
          </a:p>
          <a:p>
            <a:r>
              <a:rPr lang="en-US" dirty="0"/>
              <a:t>Census Bureau, as of 2020, approximately 27% of the total voting-age population in the United States lives in cities with a population of over 100,000. This percentage is based on the estimated 2020 population of 331,449,281 and the estimated voting-age population of 247,351,354. </a:t>
            </a:r>
          </a:p>
          <a:p>
            <a:endParaRPr lang="en-US" dirty="0"/>
          </a:p>
          <a:p>
            <a:r>
              <a:rPr lang="en-US" dirty="0"/>
              <a:t>What defines a "big city"</a:t>
            </a:r>
          </a:p>
          <a:p>
            <a:endParaRPr lang="en-US" dirty="0"/>
          </a:p>
          <a:p>
            <a:r>
              <a:rPr lang="en-US" dirty="0"/>
              <a:t>New York City</a:t>
            </a:r>
          </a:p>
          <a:p>
            <a:r>
              <a:rPr lang="en-US" dirty="0"/>
              <a:t>According to the United States Census Bureau, as of 2020, the voting-age population of New York City is approximately 12,352,815. This number includes all individuals who are 18 years of age or older and are eligible to vote.</a:t>
            </a:r>
          </a:p>
          <a:p>
            <a:endParaRPr lang="en-US" dirty="0"/>
          </a:p>
          <a:p>
            <a:r>
              <a:rPr lang="en-US" dirty="0"/>
              <a:t>voting age population of city of </a:t>
            </a:r>
            <a:r>
              <a:rPr lang="en-US" dirty="0" err="1"/>
              <a:t>los</a:t>
            </a:r>
            <a:r>
              <a:rPr lang="en-US" dirty="0"/>
              <a:t> </a:t>
            </a:r>
            <a:r>
              <a:rPr lang="en-US" dirty="0" err="1"/>
              <a:t>angeles</a:t>
            </a:r>
            <a:endParaRPr lang="en-US" dirty="0"/>
          </a:p>
          <a:p>
            <a:r>
              <a:rPr lang="en-US" dirty="0"/>
              <a:t>According to the United States Census Bureau, as of 2020, the voting-age population of the City of Los Angeles is approximately 4,993,876. This number includes all individuals who are 18 years of age or older and are eligible to vote.</a:t>
            </a:r>
          </a:p>
          <a:p>
            <a:endParaRPr lang="en-US" dirty="0"/>
          </a:p>
          <a:p>
            <a:r>
              <a:rPr lang="en-US" dirty="0"/>
              <a:t>voting age population of  Atlanta</a:t>
            </a:r>
          </a:p>
          <a:p>
            <a:r>
              <a:rPr lang="en-US" dirty="0"/>
              <a:t>According to the United States Census Bureau, as of 2020, the voting-age population of Atlanta, Georgia is approximately 2,425,921. This number includes all individuals who are 18 years of age or older and are eligible to vote.</a:t>
            </a:r>
          </a:p>
          <a:p>
            <a:endParaRPr lang="en-US" dirty="0"/>
          </a:p>
          <a:p>
            <a:r>
              <a:rPr lang="en-US" dirty="0"/>
              <a:t>voting age population of Miami</a:t>
            </a:r>
          </a:p>
          <a:p>
            <a:r>
              <a:rPr lang="en-US" dirty="0"/>
              <a:t>According to the United States Census Bureau, as of 2020, the voting-age population of Miami, Florida is approximately 2,233,354. This number includes all individuals who are 18 years of age or older and are eligible to vote.</a:t>
            </a:r>
          </a:p>
          <a:p>
            <a:endParaRPr lang="en-US" dirty="0"/>
          </a:p>
          <a:p>
            <a:endParaRPr lang="en-US" dirty="0"/>
          </a:p>
          <a:p>
            <a:r>
              <a:rPr lang="en-US" dirty="0"/>
              <a:t>According to data from the United States Election Project, the average voter turnout at a polling place in the United States during recent elections has been around 60% of registered voters. However, this number can vary significantly depending on the type of election, the location, and other factors. For example, turnout for presidential elections is typically higher than for midterm elections, and turnout in some states and districts may be higher than others due to factors such as voter enthusiasm, demographics, and the competitiveness of the election. Additionally, voter turnout can be affected by factors such as voter ID laws, voter suppression efforts, and access to polling places</a:t>
            </a:r>
          </a:p>
          <a:p>
            <a:endParaRPr lang="en-US" dirty="0"/>
          </a:p>
          <a:p>
            <a:r>
              <a:rPr lang="en-US" dirty="0"/>
              <a:t>According to data from the United States Election Project, the average number of registered voters per precinct in the United States is around 1,200 to 1,500 voters. However, this number can vary significantly depending on the state, county, and locality. Some precincts may have as few as 500 voters, while others may have over 3,000 voters. Additionally, the number of registered voters per precinct can fluctuate over time due to factors such as population changes, redistricting, and voter registration drives.</a:t>
            </a:r>
          </a:p>
          <a:p>
            <a:endParaRPr lang="en-US" dirty="0"/>
          </a:p>
          <a:p>
            <a:r>
              <a:rPr lang="en-US" dirty="0"/>
              <a:t>900 per precinct</a:t>
            </a:r>
          </a:p>
          <a:p>
            <a:endParaRPr lang="en-US" dirty="0"/>
          </a:p>
          <a:p>
            <a:r>
              <a:rPr lang="en-US" dirty="0"/>
              <a:t>According to data from the United States Election Project, the average number of registered voters per polling place in the United States is around 600 to 800 voters. However, this number can vary significantly depending on the state, county, and locality. Some polling places may have as few as 200 voters, while others may have over 2,000 voters. Additionally, the number of registered voters per polling place can fluctuate over time due to factors such as population changes, redistricting, and voter registration drives.</a:t>
            </a:r>
          </a:p>
          <a:p>
            <a:endParaRPr lang="en-US" dirty="0"/>
          </a:p>
          <a:p>
            <a:r>
              <a:rPr lang="en-US" dirty="0"/>
              <a:t>The United States Election Project, a website run by the non-partisan election data and analysis firm, </a:t>
            </a:r>
            <a:r>
              <a:rPr lang="en-US" dirty="0" err="1"/>
              <a:t>ElectProject</a:t>
            </a:r>
            <a:r>
              <a:rPr lang="en-US" dirty="0"/>
              <a:t>, provides information on the average number of voters per polling place for the United States as a whole, as well as for individual states and counties.</a:t>
            </a:r>
          </a:p>
          <a:p>
            <a:endParaRPr lang="en-US" dirty="0"/>
          </a:p>
          <a:p>
            <a:r>
              <a:rPr lang="en-US" dirty="0"/>
              <a:t>To access this information, you can visit the United States Election Project website at [www.electproject.org](http://www.electproject.org). From there, you can select the "Data" tab at the top of the page, and then select "Voter Turnout" from the drop-down menu. This will take you to a page with a variety of data on voter turnout, including the average number of voters per polling place.</a:t>
            </a:r>
          </a:p>
          <a:p>
            <a:endParaRPr lang="en-US" dirty="0"/>
          </a:p>
          <a:p>
            <a:r>
              <a:rPr lang="en-US" dirty="0"/>
              <a:t>Alternatively, you can also access the data directly through the following URL: [www.electproject.org/home/voter-turnout](http://www.electproject.org/home/voter-turnout). This page provides a map of the United States with interactive charts and tables that allow you to explore voter turnout data for different states and counties. You can also download the data in CSV format for further analysis.</a:t>
            </a:r>
          </a:p>
          <a:p>
            <a:endParaRPr lang="en-US" dirty="0"/>
          </a:p>
          <a:p>
            <a:r>
              <a:rPr lang="en-US" dirty="0"/>
              <a:t>Please note that the data on the United States Election Project website is based on official election results and may not reflect the most up-to-date information. Additionally, the website only provides data for general elections, and may not include information on primary elections or other types of elections.</a:t>
            </a:r>
          </a:p>
          <a:p>
            <a:endParaRPr lang="en-US" dirty="0"/>
          </a:p>
        </p:txBody>
      </p:sp>
      <p:sp>
        <p:nvSpPr>
          <p:cNvPr id="4" name="Slide Number Placeholder 3"/>
          <p:cNvSpPr>
            <a:spLocks noGrp="1"/>
          </p:cNvSpPr>
          <p:nvPr>
            <p:ph type="sldNum" sz="quarter" idx="5"/>
          </p:nvPr>
        </p:nvSpPr>
        <p:spPr/>
        <p:txBody>
          <a:bodyPr/>
          <a:lstStyle/>
          <a:p>
            <a:fld id="{B52D03F8-7CD4-4856-A4DE-0D84423157E4}" type="slidenum">
              <a:rPr lang="en-US" smtClean="0"/>
              <a:t>22</a:t>
            </a:fld>
            <a:endParaRPr lang="en-US"/>
          </a:p>
        </p:txBody>
      </p:sp>
    </p:spTree>
    <p:extLst>
      <p:ext uri="{BB962C8B-B14F-4D97-AF65-F5344CB8AC3E}">
        <p14:creationId xmlns:p14="http://schemas.microsoft.com/office/powerpoint/2010/main" val="777174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https://revisor.mo.gov/main/OneSection.aspx?section=115.453</a:t>
            </a:r>
          </a:p>
        </p:txBody>
      </p:sp>
      <p:sp>
        <p:nvSpPr>
          <p:cNvPr id="4" name="Slide Number Placeholder 3"/>
          <p:cNvSpPr>
            <a:spLocks noGrp="1"/>
          </p:cNvSpPr>
          <p:nvPr>
            <p:ph type="sldNum" sz="quarter" idx="5"/>
          </p:nvPr>
        </p:nvSpPr>
        <p:spPr/>
        <p:txBody>
          <a:bodyPr/>
          <a:lstStyle/>
          <a:p>
            <a:fld id="{B52D03F8-7CD4-4856-A4DE-0D84423157E4}" type="slidenum">
              <a:rPr lang="en-US" smtClean="0"/>
              <a:t>28</a:t>
            </a:fld>
            <a:endParaRPr lang="en-US"/>
          </a:p>
        </p:txBody>
      </p:sp>
    </p:spTree>
    <p:extLst>
      <p:ext uri="{BB962C8B-B14F-4D97-AF65-F5344CB8AC3E}">
        <p14:creationId xmlns:p14="http://schemas.microsoft.com/office/powerpoint/2010/main" val="2129656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https://www.sos.mo.gov/cmsimages/adrules/csr/current/15csr/15c30-9.pdf</a:t>
            </a:r>
          </a:p>
        </p:txBody>
      </p:sp>
      <p:sp>
        <p:nvSpPr>
          <p:cNvPr id="4" name="Slide Number Placeholder 3"/>
          <p:cNvSpPr>
            <a:spLocks noGrp="1"/>
          </p:cNvSpPr>
          <p:nvPr>
            <p:ph type="sldNum" sz="quarter" idx="5"/>
          </p:nvPr>
        </p:nvSpPr>
        <p:spPr/>
        <p:txBody>
          <a:bodyPr/>
          <a:lstStyle/>
          <a:p>
            <a:fld id="{B52D03F8-7CD4-4856-A4DE-0D84423157E4}" type="slidenum">
              <a:rPr lang="en-US" smtClean="0"/>
              <a:t>29</a:t>
            </a:fld>
            <a:endParaRPr lang="en-US"/>
          </a:p>
        </p:txBody>
      </p:sp>
    </p:spTree>
    <p:extLst>
      <p:ext uri="{BB962C8B-B14F-4D97-AF65-F5344CB8AC3E}">
        <p14:creationId xmlns:p14="http://schemas.microsoft.com/office/powerpoint/2010/main" val="219782362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latin typeface="Aptos Display" panose="020B00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Aptos Display" panose="020B0004020202020204" pitchFamily="34"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1D9620E-43E8-483D-CB3B-E41A7B15A94A}"/>
              </a:ext>
            </a:extLst>
          </p:cNvPr>
          <p:cNvSpPr/>
          <p:nvPr userDrawn="1"/>
        </p:nvSpPr>
        <p:spPr>
          <a:xfrm>
            <a:off x="1" y="6229943"/>
            <a:ext cx="12192000" cy="62805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AA37CE3E-73DD-88BE-7199-C6A34096BE5F}"/>
              </a:ext>
            </a:extLst>
          </p:cNvPr>
          <p:cNvSpPr/>
          <p:nvPr userDrawn="1"/>
        </p:nvSpPr>
        <p:spPr>
          <a:xfrm>
            <a:off x="0" y="6170414"/>
            <a:ext cx="12192001" cy="65998"/>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sp>
      <p:grpSp>
        <p:nvGrpSpPr>
          <p:cNvPr id="13" name="Group 12">
            <a:extLst>
              <a:ext uri="{FF2B5EF4-FFF2-40B4-BE49-F238E27FC236}">
                <a16:creationId xmlns:a16="http://schemas.microsoft.com/office/drawing/2014/main" id="{3834911F-8236-6E88-EF9F-86FF8CFB836C}"/>
              </a:ext>
            </a:extLst>
          </p:cNvPr>
          <p:cNvGrpSpPr/>
          <p:nvPr userDrawn="1"/>
        </p:nvGrpSpPr>
        <p:grpSpPr>
          <a:xfrm>
            <a:off x="3261185" y="6246427"/>
            <a:ext cx="5537756" cy="628057"/>
            <a:chOff x="0" y="0"/>
            <a:chExt cx="7124700" cy="808038"/>
          </a:xfrm>
        </p:grpSpPr>
        <p:pic>
          <p:nvPicPr>
            <p:cNvPr id="14" name="Picture 2">
              <a:extLst>
                <a:ext uri="{FF2B5EF4-FFF2-40B4-BE49-F238E27FC236}">
                  <a16:creationId xmlns:a16="http://schemas.microsoft.com/office/drawing/2014/main" id="{653B8E0D-93C1-D165-9022-05D326E0BF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59525" y="15875"/>
              <a:ext cx="765175" cy="7826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5" name="Picture 3">
              <a:extLst>
                <a:ext uri="{FF2B5EF4-FFF2-40B4-BE49-F238E27FC236}">
                  <a16:creationId xmlns:a16="http://schemas.microsoft.com/office/drawing/2014/main" id="{55A1D38F-5BA1-133A-AE4D-3C231F01F5E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13338" y="0"/>
              <a:ext cx="1009650" cy="3937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6" name="Picture 4">
              <a:extLst>
                <a:ext uri="{FF2B5EF4-FFF2-40B4-BE49-F238E27FC236}">
                  <a16:creationId xmlns:a16="http://schemas.microsoft.com/office/drawing/2014/main" id="{89C76BD7-F17A-DC24-8AAD-5014DB42395D}"/>
                </a:ext>
              </a:extLst>
            </p:cNvPr>
            <p:cNvPicPr>
              <a:picLocks noChangeAspect="1" noChangeArrowheads="1"/>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3268" t="-9592" r="18695" b="3384"/>
            <a:stretch>
              <a:fillRect/>
            </a:stretch>
          </p:blipFill>
          <p:spPr bwMode="auto">
            <a:xfrm>
              <a:off x="2012950" y="153988"/>
              <a:ext cx="606425" cy="5064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7" name="Picture 5">
              <a:extLst>
                <a:ext uri="{FF2B5EF4-FFF2-40B4-BE49-F238E27FC236}">
                  <a16:creationId xmlns:a16="http://schemas.microsoft.com/office/drawing/2014/main" id="{58CF1015-07BA-02FE-E1FD-3E715C1795AE}"/>
                </a:ext>
              </a:extLst>
            </p:cNvPr>
            <p:cNvPicPr>
              <a:picLocks noChangeAspect="1" noChangeArrowheads="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7263" t="18443" r="7782" b="14075"/>
            <a:stretch>
              <a:fillRect/>
            </a:stretch>
          </p:blipFill>
          <p:spPr bwMode="auto">
            <a:xfrm>
              <a:off x="1236663" y="219075"/>
              <a:ext cx="881062" cy="3746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8" name="Picture 6">
              <a:extLst>
                <a:ext uri="{FF2B5EF4-FFF2-40B4-BE49-F238E27FC236}">
                  <a16:creationId xmlns:a16="http://schemas.microsoft.com/office/drawing/2014/main" id="{FE646D75-1444-E471-5E53-7031DC126ED9}"/>
                </a:ext>
              </a:extLst>
            </p:cNvPr>
            <p:cNvPicPr>
              <a:picLocks noChangeAspect="1" noChangeArrowheads="1"/>
            </p:cNvPicPr>
            <p:nvPr userDrawn="1"/>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64013" y="68263"/>
              <a:ext cx="874712" cy="6762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9" name="Picture 7">
              <a:extLst>
                <a:ext uri="{FF2B5EF4-FFF2-40B4-BE49-F238E27FC236}">
                  <a16:creationId xmlns:a16="http://schemas.microsoft.com/office/drawing/2014/main" id="{AEB3FB0C-557E-5F63-7577-07043C88FA02}"/>
                </a:ext>
              </a:extLst>
            </p:cNvPr>
            <p:cNvPicPr>
              <a:picLocks noChangeAspect="1" noChangeArrowheads="1"/>
            </p:cNvPicPr>
            <p:nvPr userDrawn="1"/>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7433" t="36755" r="11215" b="36755"/>
            <a:stretch>
              <a:fillRect/>
            </a:stretch>
          </p:blipFill>
          <p:spPr bwMode="auto">
            <a:xfrm>
              <a:off x="5151438" y="357188"/>
              <a:ext cx="927100" cy="3032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 name="Picture 8">
              <a:extLst>
                <a:ext uri="{FF2B5EF4-FFF2-40B4-BE49-F238E27FC236}">
                  <a16:creationId xmlns:a16="http://schemas.microsoft.com/office/drawing/2014/main" id="{4BA916EA-751F-69B6-824B-0D3650A47C67}"/>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628900" y="95250"/>
              <a:ext cx="622300" cy="6238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1" name="Picture 9">
              <a:extLst>
                <a:ext uri="{FF2B5EF4-FFF2-40B4-BE49-F238E27FC236}">
                  <a16:creationId xmlns:a16="http://schemas.microsoft.com/office/drawing/2014/main" id="{BCBA045F-F32E-45B7-48CD-759E1D29C929}"/>
                </a:ext>
              </a:extLst>
            </p:cNvPr>
            <p:cNvPicPr>
              <a:picLocks noChangeAspect="1" noChangeArrowheads="1"/>
            </p:cNvPicPr>
            <p:nvPr userDrawn="1"/>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20352" t="15288" r="20352" b="15288"/>
            <a:stretch>
              <a:fillRect/>
            </a:stretch>
          </p:blipFill>
          <p:spPr bwMode="auto">
            <a:xfrm>
              <a:off x="373063" y="117475"/>
              <a:ext cx="812800" cy="50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2" name="Text Box 10">
              <a:extLst>
                <a:ext uri="{FF2B5EF4-FFF2-40B4-BE49-F238E27FC236}">
                  <a16:creationId xmlns:a16="http://schemas.microsoft.com/office/drawing/2014/main" id="{A407CCF4-FAAE-DDE1-280C-0F5D8D9E387C}"/>
                </a:ext>
              </a:extLst>
            </p:cNvPr>
            <p:cNvSpPr txBox="1">
              <a:spLocks noChangeArrowheads="1"/>
            </p:cNvSpPr>
            <p:nvPr userDrawn="1"/>
          </p:nvSpPr>
          <p:spPr bwMode="auto">
            <a:xfrm>
              <a:off x="0" y="538163"/>
              <a:ext cx="1558925" cy="2698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Arial Narrow" panose="020B0606020202030204" pitchFamily="34" charset="0"/>
                </a:rPr>
                <a:t>ElectionCrimeBureau.com</a:t>
              </a:r>
              <a:endParaRPr kumimoji="0" lang="en-US" altLang="en-US" sz="1100" b="0" i="0" u="none" strike="noStrike" cap="none" normalizeH="0" baseline="0" dirty="0">
                <a:ln>
                  <a:noFill/>
                </a:ln>
                <a:solidFill>
                  <a:schemeClr val="tx1"/>
                </a:solidFill>
                <a:effectLst/>
                <a:latin typeface="Arial" panose="020B0604020202020204" pitchFamily="34" charset="0"/>
              </a:endParaRPr>
            </a:p>
          </p:txBody>
        </p:sp>
        <p:pic>
          <p:nvPicPr>
            <p:cNvPr id="23" name="Picture 11">
              <a:extLst>
                <a:ext uri="{FF2B5EF4-FFF2-40B4-BE49-F238E27FC236}">
                  <a16:creationId xmlns:a16="http://schemas.microsoft.com/office/drawing/2014/main" id="{07238612-4F7E-4D86-7519-BA243527BFB1}"/>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l="18365" t="6808" r="33565" b="42180"/>
            <a:stretch>
              <a:fillRect/>
            </a:stretch>
          </p:blipFill>
          <p:spPr bwMode="auto">
            <a:xfrm>
              <a:off x="3395663" y="65088"/>
              <a:ext cx="617537" cy="5953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spTree>
    <p:extLst>
      <p:ext uri="{BB962C8B-B14F-4D97-AF65-F5344CB8AC3E}">
        <p14:creationId xmlns:p14="http://schemas.microsoft.com/office/powerpoint/2010/main" val="3763880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509669" y="6459785"/>
            <a:ext cx="2059882" cy="365125"/>
          </a:xfrm>
          <a:prstGeom prst="rect">
            <a:avLst/>
          </a:prstGeom>
        </p:spPr>
        <p:txBody>
          <a:bodyPr/>
          <a:lstStyle/>
          <a:p>
            <a:fld id="{B61BEF0D-F0BB-DE4B-95CE-6DB70DBA9567}" type="datetimeFigureOut">
              <a:rPr lang="en-US" smtClean="0"/>
              <a:pPr/>
              <a:t>2/6/2024</a:t>
            </a:fld>
            <a:endParaRPr lang="en-US" dirty="0"/>
          </a:p>
        </p:txBody>
      </p:sp>
      <p:sp>
        <p:nvSpPr>
          <p:cNvPr id="6" name="Footer Placeholder 5"/>
          <p:cNvSpPr>
            <a:spLocks noGrp="1"/>
          </p:cNvSpPr>
          <p:nvPr>
            <p:ph type="ftr" sz="quarter" idx="11"/>
          </p:nvPr>
        </p:nvSpPr>
        <p:spPr>
          <a:xfrm>
            <a:off x="3686185" y="6459785"/>
            <a:ext cx="4822804"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61415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509669" y="6459785"/>
            <a:ext cx="2059882" cy="365125"/>
          </a:xfrm>
          <a:prstGeom prst="rect">
            <a:avLst/>
          </a:prstGeom>
        </p:spPr>
        <p:txBody>
          <a:bodyPr/>
          <a:lstStyle/>
          <a:p>
            <a:fld id="{55C6B4A9-1611-4792-9094-5F34BCA07E0B}" type="datetimeFigureOut">
              <a:rPr lang="en-US" smtClean="0"/>
              <a:t>2/6/2024</a:t>
            </a:fld>
            <a:endParaRPr lang="en-US" dirty="0"/>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2152609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509669" y="6459785"/>
            <a:ext cx="2059882" cy="365125"/>
          </a:xfrm>
          <a:prstGeom prst="rect">
            <a:avLst/>
          </a:prstGeom>
        </p:spPr>
        <p:txBody>
          <a:bodyPr/>
          <a:lstStyle/>
          <a:p>
            <a:fld id="{B61BEF0D-F0BB-DE4B-95CE-6DB70DBA9567}" type="datetimeFigureOut">
              <a:rPr lang="en-US" smtClean="0"/>
              <a:pPr/>
              <a:t>2/6/2024</a:t>
            </a:fld>
            <a:endParaRPr lang="en-US" dirty="0"/>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24428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All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39179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509669" y="6459785"/>
            <a:ext cx="2059882" cy="365125"/>
          </a:xfrm>
          <a:prstGeom prst="rect">
            <a:avLst/>
          </a:prstGeom>
        </p:spPr>
        <p:txBody>
          <a:bodyPr/>
          <a:lstStyle/>
          <a:p>
            <a:fld id="{B61BEF0D-F0BB-DE4B-95CE-6DB70DBA9567}" type="datetimeFigureOut">
              <a:rPr lang="en-US" smtClean="0"/>
              <a:pPr/>
              <a:t>2/6/2024</a:t>
            </a:fld>
            <a:endParaRPr lang="en-US" dirty="0"/>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0" name="Straight Connector 9"/>
          <p:cNvCxnSpPr/>
          <p:nvPr userDrawn="1"/>
        </p:nvCxnSpPr>
        <p:spPr>
          <a:xfrm>
            <a:off x="1193532" y="1228886"/>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0578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4D348E21-E8CC-387B-F963-744F933E5C6A}"/>
              </a:ext>
            </a:extLst>
          </p:cNvPr>
          <p:cNvSpPr/>
          <p:nvPr userDrawn="1"/>
        </p:nvSpPr>
        <p:spPr>
          <a:xfrm>
            <a:off x="1" y="6229943"/>
            <a:ext cx="12192000" cy="62805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E4590EAA-4B02-98C6-7EA8-92F535CDF3D5}"/>
              </a:ext>
            </a:extLst>
          </p:cNvPr>
          <p:cNvSpPr/>
          <p:nvPr userDrawn="1"/>
        </p:nvSpPr>
        <p:spPr>
          <a:xfrm>
            <a:off x="0" y="6170414"/>
            <a:ext cx="12192001" cy="65998"/>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sp>
      <p:grpSp>
        <p:nvGrpSpPr>
          <p:cNvPr id="13" name="Group 12">
            <a:extLst>
              <a:ext uri="{FF2B5EF4-FFF2-40B4-BE49-F238E27FC236}">
                <a16:creationId xmlns:a16="http://schemas.microsoft.com/office/drawing/2014/main" id="{F323078B-E26C-7229-A1B4-DE3C55748B46}"/>
              </a:ext>
            </a:extLst>
          </p:cNvPr>
          <p:cNvGrpSpPr/>
          <p:nvPr userDrawn="1"/>
        </p:nvGrpSpPr>
        <p:grpSpPr>
          <a:xfrm>
            <a:off x="3261185" y="6246427"/>
            <a:ext cx="5537756" cy="628057"/>
            <a:chOff x="0" y="0"/>
            <a:chExt cx="7124700" cy="808038"/>
          </a:xfrm>
        </p:grpSpPr>
        <p:pic>
          <p:nvPicPr>
            <p:cNvPr id="14" name="Picture 2">
              <a:extLst>
                <a:ext uri="{FF2B5EF4-FFF2-40B4-BE49-F238E27FC236}">
                  <a16:creationId xmlns:a16="http://schemas.microsoft.com/office/drawing/2014/main" id="{98366879-AB32-B056-CA99-5EA3699507F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59525" y="15875"/>
              <a:ext cx="765175" cy="7826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5" name="Picture 3">
              <a:extLst>
                <a:ext uri="{FF2B5EF4-FFF2-40B4-BE49-F238E27FC236}">
                  <a16:creationId xmlns:a16="http://schemas.microsoft.com/office/drawing/2014/main" id="{FE99DFC8-C760-051C-6865-C3DAF2E1C25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13338" y="0"/>
              <a:ext cx="1009650" cy="3937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6" name="Picture 4">
              <a:extLst>
                <a:ext uri="{FF2B5EF4-FFF2-40B4-BE49-F238E27FC236}">
                  <a16:creationId xmlns:a16="http://schemas.microsoft.com/office/drawing/2014/main" id="{0F5FFDAA-16AE-258A-F175-CC7B394805AD}"/>
                </a:ext>
              </a:extLst>
            </p:cNvPr>
            <p:cNvPicPr>
              <a:picLocks noChangeAspect="1" noChangeArrowheads="1"/>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3268" t="-9592" r="18695" b="3384"/>
            <a:stretch>
              <a:fillRect/>
            </a:stretch>
          </p:blipFill>
          <p:spPr bwMode="auto">
            <a:xfrm>
              <a:off x="2012950" y="153988"/>
              <a:ext cx="606425" cy="5064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7" name="Picture 5">
              <a:extLst>
                <a:ext uri="{FF2B5EF4-FFF2-40B4-BE49-F238E27FC236}">
                  <a16:creationId xmlns:a16="http://schemas.microsoft.com/office/drawing/2014/main" id="{BF402AA7-C131-5C62-F61C-402535BFD174}"/>
                </a:ext>
              </a:extLst>
            </p:cNvPr>
            <p:cNvPicPr>
              <a:picLocks noChangeAspect="1" noChangeArrowheads="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7263" t="18443" r="7782" b="14075"/>
            <a:stretch>
              <a:fillRect/>
            </a:stretch>
          </p:blipFill>
          <p:spPr bwMode="auto">
            <a:xfrm>
              <a:off x="1236663" y="219075"/>
              <a:ext cx="881062" cy="3746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8" name="Picture 6">
              <a:extLst>
                <a:ext uri="{FF2B5EF4-FFF2-40B4-BE49-F238E27FC236}">
                  <a16:creationId xmlns:a16="http://schemas.microsoft.com/office/drawing/2014/main" id="{DECBD69F-C124-9040-E713-FD11B0F3BA36}"/>
                </a:ext>
              </a:extLst>
            </p:cNvPr>
            <p:cNvPicPr>
              <a:picLocks noChangeAspect="1" noChangeArrowheads="1"/>
            </p:cNvPicPr>
            <p:nvPr userDrawn="1"/>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64013" y="68263"/>
              <a:ext cx="874712" cy="6762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9" name="Picture 7">
              <a:extLst>
                <a:ext uri="{FF2B5EF4-FFF2-40B4-BE49-F238E27FC236}">
                  <a16:creationId xmlns:a16="http://schemas.microsoft.com/office/drawing/2014/main" id="{6729A550-3FB4-E93C-E498-08A94B64561A}"/>
                </a:ext>
              </a:extLst>
            </p:cNvPr>
            <p:cNvPicPr>
              <a:picLocks noChangeAspect="1" noChangeArrowheads="1"/>
            </p:cNvPicPr>
            <p:nvPr userDrawn="1"/>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7433" t="36755" r="11215" b="36755"/>
            <a:stretch>
              <a:fillRect/>
            </a:stretch>
          </p:blipFill>
          <p:spPr bwMode="auto">
            <a:xfrm>
              <a:off x="5151438" y="357188"/>
              <a:ext cx="927100" cy="3032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 name="Picture 8">
              <a:extLst>
                <a:ext uri="{FF2B5EF4-FFF2-40B4-BE49-F238E27FC236}">
                  <a16:creationId xmlns:a16="http://schemas.microsoft.com/office/drawing/2014/main" id="{10BCA1F0-7941-F25A-44A3-8EAF74328A41}"/>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628900" y="95250"/>
              <a:ext cx="622300" cy="6238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1" name="Picture 9">
              <a:extLst>
                <a:ext uri="{FF2B5EF4-FFF2-40B4-BE49-F238E27FC236}">
                  <a16:creationId xmlns:a16="http://schemas.microsoft.com/office/drawing/2014/main" id="{8500C6DE-D915-F6CE-8877-56D7D4FEDE0D}"/>
                </a:ext>
              </a:extLst>
            </p:cNvPr>
            <p:cNvPicPr>
              <a:picLocks noChangeAspect="1" noChangeArrowheads="1"/>
            </p:cNvPicPr>
            <p:nvPr userDrawn="1"/>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20352" t="15288" r="20352" b="15288"/>
            <a:stretch>
              <a:fillRect/>
            </a:stretch>
          </p:blipFill>
          <p:spPr bwMode="auto">
            <a:xfrm>
              <a:off x="373063" y="117475"/>
              <a:ext cx="812800" cy="50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2" name="Text Box 10">
              <a:extLst>
                <a:ext uri="{FF2B5EF4-FFF2-40B4-BE49-F238E27FC236}">
                  <a16:creationId xmlns:a16="http://schemas.microsoft.com/office/drawing/2014/main" id="{34348893-680C-3492-4D76-AF54319DC816}"/>
                </a:ext>
              </a:extLst>
            </p:cNvPr>
            <p:cNvSpPr txBox="1">
              <a:spLocks noChangeArrowheads="1"/>
            </p:cNvSpPr>
            <p:nvPr userDrawn="1"/>
          </p:nvSpPr>
          <p:spPr bwMode="auto">
            <a:xfrm>
              <a:off x="0" y="538163"/>
              <a:ext cx="1558925" cy="2698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Arial Narrow" panose="020B0606020202030204" pitchFamily="34" charset="0"/>
                </a:rPr>
                <a:t>ElectionCrimeBureau.com</a:t>
              </a:r>
              <a:endParaRPr kumimoji="0" lang="en-US" altLang="en-US" sz="1100" b="0" i="0" u="none" strike="noStrike" cap="none" normalizeH="0" baseline="0" dirty="0">
                <a:ln>
                  <a:noFill/>
                </a:ln>
                <a:solidFill>
                  <a:schemeClr val="tx1"/>
                </a:solidFill>
                <a:effectLst/>
                <a:latin typeface="Arial" panose="020B0604020202020204" pitchFamily="34" charset="0"/>
              </a:endParaRPr>
            </a:p>
          </p:txBody>
        </p:sp>
        <p:pic>
          <p:nvPicPr>
            <p:cNvPr id="23" name="Picture 11">
              <a:extLst>
                <a:ext uri="{FF2B5EF4-FFF2-40B4-BE49-F238E27FC236}">
                  <a16:creationId xmlns:a16="http://schemas.microsoft.com/office/drawing/2014/main" id="{9D44FBB6-0D4E-0F94-08E2-190184039871}"/>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l="18365" t="6808" r="33565" b="42180"/>
            <a:stretch>
              <a:fillRect/>
            </a:stretch>
          </p:blipFill>
          <p:spPr bwMode="auto">
            <a:xfrm>
              <a:off x="3395663" y="65088"/>
              <a:ext cx="617537" cy="5953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spTree>
    <p:extLst>
      <p:ext uri="{BB962C8B-B14F-4D97-AF65-F5344CB8AC3E}">
        <p14:creationId xmlns:p14="http://schemas.microsoft.com/office/powerpoint/2010/main" val="2781705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4"/>
            <a:ext cx="10058400" cy="968440"/>
          </a:xfrm>
        </p:spPr>
        <p:txBody>
          <a:bodyPr/>
          <a:lstStyle/>
          <a:p>
            <a:r>
              <a:rPr lang="en-US" dirty="0"/>
              <a:t>Click to edit Master title style</a:t>
            </a:r>
          </a:p>
        </p:txBody>
      </p:sp>
      <p:sp>
        <p:nvSpPr>
          <p:cNvPr id="3" name="Content Placeholder 2"/>
          <p:cNvSpPr>
            <a:spLocks noGrp="1"/>
          </p:cNvSpPr>
          <p:nvPr>
            <p:ph sz="half" idx="1"/>
          </p:nvPr>
        </p:nvSpPr>
        <p:spPr>
          <a:xfrm>
            <a:off x="1097279" y="1371599"/>
            <a:ext cx="4937760" cy="44974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371600"/>
            <a:ext cx="4937760" cy="44974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509669" y="6459785"/>
            <a:ext cx="2059882" cy="365125"/>
          </a:xfrm>
          <a:prstGeom prst="rect">
            <a:avLst/>
          </a:prstGeom>
        </p:spPr>
        <p:txBody>
          <a:bodyPr/>
          <a:lstStyle/>
          <a:p>
            <a:fld id="{EB712588-04B1-427B-82EE-E8DB90309F08}" type="datetimeFigureOut">
              <a:rPr lang="en-US" smtClean="0"/>
              <a:t>2/6/2024</a:t>
            </a:fld>
            <a:endParaRPr lang="en-US" dirty="0"/>
          </a:p>
        </p:txBody>
      </p:sp>
      <p:sp>
        <p:nvSpPr>
          <p:cNvPr id="6" name="Footer Placeholder 5"/>
          <p:cNvSpPr>
            <a:spLocks noGrp="1"/>
          </p:cNvSpPr>
          <p:nvPr>
            <p:ph type="ftr" sz="quarter" idx="11"/>
          </p:nvPr>
        </p:nvSpPr>
        <p:spPr>
          <a:xfrm>
            <a:off x="3686185" y="6459785"/>
            <a:ext cx="4822804"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cxnSp>
        <p:nvCxnSpPr>
          <p:cNvPr id="2" name="Straight Connector 1">
            <a:extLst>
              <a:ext uri="{FF2B5EF4-FFF2-40B4-BE49-F238E27FC236}">
                <a16:creationId xmlns:a16="http://schemas.microsoft.com/office/drawing/2014/main" id="{C790CC07-4B6A-0E25-6A2D-36A0FC23084D}"/>
              </a:ext>
            </a:extLst>
          </p:cNvPr>
          <p:cNvCxnSpPr/>
          <p:nvPr userDrawn="1"/>
        </p:nvCxnSpPr>
        <p:spPr>
          <a:xfrm>
            <a:off x="1193532" y="1228886"/>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3829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921095"/>
          </a:xfrm>
        </p:spPr>
        <p:txBody>
          <a:bodyPr/>
          <a:lstStyle/>
          <a:p>
            <a:r>
              <a:rPr lang="en-US" dirty="0"/>
              <a:t>Click to edit Master title style</a:t>
            </a:r>
          </a:p>
        </p:txBody>
      </p:sp>
      <p:sp>
        <p:nvSpPr>
          <p:cNvPr id="3" name="Text Placeholder 2"/>
          <p:cNvSpPr>
            <a:spLocks noGrp="1"/>
          </p:cNvSpPr>
          <p:nvPr>
            <p:ph type="body" idx="1"/>
          </p:nvPr>
        </p:nvSpPr>
        <p:spPr>
          <a:xfrm>
            <a:off x="1097280" y="1338808"/>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075090"/>
            <a:ext cx="4937760" cy="388544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17920" y="1338808"/>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075090"/>
            <a:ext cx="4937760" cy="388544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1509669" y="6459785"/>
            <a:ext cx="2059882" cy="365125"/>
          </a:xfrm>
          <a:prstGeom prst="rect">
            <a:avLst/>
          </a:prstGeom>
        </p:spPr>
        <p:txBody>
          <a:bodyPr/>
          <a:lstStyle/>
          <a:p>
            <a:fld id="{B61BEF0D-F0BB-DE4B-95CE-6DB70DBA9567}" type="datetimeFigureOut">
              <a:rPr lang="en-US" smtClean="0"/>
              <a:pPr/>
              <a:t>2/6/2024</a:t>
            </a:fld>
            <a:endParaRPr lang="en-US" dirty="0"/>
          </a:p>
        </p:txBody>
      </p:sp>
      <p:sp>
        <p:nvSpPr>
          <p:cNvPr id="8" name="Footer Placeholder 7"/>
          <p:cNvSpPr>
            <a:spLocks noGrp="1"/>
          </p:cNvSpPr>
          <p:nvPr>
            <p:ph type="ftr" sz="quarter" idx="11"/>
          </p:nvPr>
        </p:nvSpPr>
        <p:spPr>
          <a:xfrm>
            <a:off x="3686185" y="6459785"/>
            <a:ext cx="4822804"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2" name="Straight Connector 1">
            <a:extLst>
              <a:ext uri="{FF2B5EF4-FFF2-40B4-BE49-F238E27FC236}">
                <a16:creationId xmlns:a16="http://schemas.microsoft.com/office/drawing/2014/main" id="{8C1E7B14-EF2F-0F6E-857D-56C03DF58898}"/>
              </a:ext>
            </a:extLst>
          </p:cNvPr>
          <p:cNvCxnSpPr/>
          <p:nvPr userDrawn="1"/>
        </p:nvCxnSpPr>
        <p:spPr>
          <a:xfrm>
            <a:off x="1193532" y="1228886"/>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5848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a:xfrm>
            <a:off x="1509669" y="6459785"/>
            <a:ext cx="2059882" cy="365125"/>
          </a:xfrm>
          <a:prstGeom prst="rect">
            <a:avLst/>
          </a:prstGeom>
        </p:spPr>
        <p:txBody>
          <a:bodyPr/>
          <a:lstStyle/>
          <a:p>
            <a:fld id="{B61BEF0D-F0BB-DE4B-95CE-6DB70DBA9567}" type="datetimeFigureOut">
              <a:rPr lang="en-US" smtClean="0"/>
              <a:pPr/>
              <a:t>2/6/2024</a:t>
            </a:fld>
            <a:endParaRPr lang="en-US" dirty="0"/>
          </a:p>
        </p:txBody>
      </p:sp>
      <p:sp>
        <p:nvSpPr>
          <p:cNvPr id="8" name="Footer Placeholder 7"/>
          <p:cNvSpPr>
            <a:spLocks noGrp="1"/>
          </p:cNvSpPr>
          <p:nvPr>
            <p:ph type="ftr" sz="quarter" idx="11"/>
          </p:nvPr>
        </p:nvSpPr>
        <p:spPr>
          <a:xfrm>
            <a:off x="3686185" y="6459785"/>
            <a:ext cx="4822804"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
        <p:nvSpPr>
          <p:cNvPr id="2" name="Rectangle 1">
            <a:extLst>
              <a:ext uri="{FF2B5EF4-FFF2-40B4-BE49-F238E27FC236}">
                <a16:creationId xmlns:a16="http://schemas.microsoft.com/office/drawing/2014/main" id="{00704572-E235-DE29-CC67-DBBAC3E8D593}"/>
              </a:ext>
            </a:extLst>
          </p:cNvPr>
          <p:cNvSpPr/>
          <p:nvPr userDrawn="1"/>
        </p:nvSpPr>
        <p:spPr>
          <a:xfrm>
            <a:off x="560717" y="336430"/>
            <a:ext cx="1846053" cy="741872"/>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Castellar" panose="020A0402060406010301" pitchFamily="18" charset="0"/>
              </a:rPr>
              <a:t>PROBLEM</a:t>
            </a:r>
            <a:endParaRPr lang="en-US" b="1" dirty="0">
              <a:latin typeface="Castellar" panose="020A0402060406010301" pitchFamily="18" charset="0"/>
            </a:endParaRPr>
          </a:p>
        </p:txBody>
      </p:sp>
      <p:sp>
        <p:nvSpPr>
          <p:cNvPr id="13" name="Content Placeholder 12">
            <a:extLst>
              <a:ext uri="{FF2B5EF4-FFF2-40B4-BE49-F238E27FC236}">
                <a16:creationId xmlns:a16="http://schemas.microsoft.com/office/drawing/2014/main" id="{6E42D74E-B736-AD9B-EDCD-519C6045B4B5}"/>
              </a:ext>
            </a:extLst>
          </p:cNvPr>
          <p:cNvSpPr>
            <a:spLocks noGrp="1"/>
          </p:cNvSpPr>
          <p:nvPr>
            <p:ph sz="quarter" idx="13"/>
          </p:nvPr>
        </p:nvSpPr>
        <p:spPr>
          <a:xfrm>
            <a:off x="560717" y="2086837"/>
            <a:ext cx="11135984" cy="36932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047E65ED-90B5-C3DC-7A91-C1D6369697F2}"/>
              </a:ext>
            </a:extLst>
          </p:cNvPr>
          <p:cNvSpPr/>
          <p:nvPr userDrawn="1"/>
        </p:nvSpPr>
        <p:spPr>
          <a:xfrm>
            <a:off x="2406769" y="336430"/>
            <a:ext cx="9316529" cy="7418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07525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1509669" y="6459785"/>
            <a:ext cx="2059882" cy="365125"/>
          </a:xfrm>
          <a:prstGeom prst="rect">
            <a:avLst/>
          </a:prstGeom>
        </p:spPr>
        <p:txBody>
          <a:bodyPr/>
          <a:lstStyle/>
          <a:p>
            <a:fld id="{B61BEF0D-F0BB-DE4B-95CE-6DB70DBA9567}" type="datetimeFigureOut">
              <a:rPr lang="en-US" smtClean="0"/>
              <a:pPr/>
              <a:t>2/6/2024</a:t>
            </a:fld>
            <a:endParaRPr lang="en-US" dirty="0"/>
          </a:p>
        </p:txBody>
      </p:sp>
      <p:sp>
        <p:nvSpPr>
          <p:cNvPr id="4" name="Footer Placeholder 3"/>
          <p:cNvSpPr>
            <a:spLocks noGrp="1"/>
          </p:cNvSpPr>
          <p:nvPr>
            <p:ph type="ftr" sz="quarter" idx="11"/>
          </p:nvPr>
        </p:nvSpPr>
        <p:spPr>
          <a:xfrm>
            <a:off x="3686185" y="6459785"/>
            <a:ext cx="4822804"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34186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21E6FE5-F673-8D7A-D498-056C3DD6F69F}"/>
              </a:ext>
            </a:extLst>
          </p:cNvPr>
          <p:cNvSpPr/>
          <p:nvPr userDrawn="1"/>
        </p:nvSpPr>
        <p:spPr>
          <a:xfrm>
            <a:off x="1" y="6229943"/>
            <a:ext cx="12192000" cy="62805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697D5A6B-1EED-3D94-475E-016F942B0315}"/>
              </a:ext>
            </a:extLst>
          </p:cNvPr>
          <p:cNvSpPr/>
          <p:nvPr userDrawn="1"/>
        </p:nvSpPr>
        <p:spPr>
          <a:xfrm>
            <a:off x="0" y="6170414"/>
            <a:ext cx="12192001" cy="65998"/>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sp>
      <p:grpSp>
        <p:nvGrpSpPr>
          <p:cNvPr id="23" name="Group 22">
            <a:extLst>
              <a:ext uri="{FF2B5EF4-FFF2-40B4-BE49-F238E27FC236}">
                <a16:creationId xmlns:a16="http://schemas.microsoft.com/office/drawing/2014/main" id="{3DCC4874-43BD-D46B-DDF7-378B587A1C44}"/>
              </a:ext>
            </a:extLst>
          </p:cNvPr>
          <p:cNvGrpSpPr/>
          <p:nvPr userDrawn="1"/>
        </p:nvGrpSpPr>
        <p:grpSpPr>
          <a:xfrm>
            <a:off x="3261185" y="6246427"/>
            <a:ext cx="5537756" cy="628057"/>
            <a:chOff x="0" y="0"/>
            <a:chExt cx="7124700" cy="808038"/>
          </a:xfrm>
        </p:grpSpPr>
        <p:pic>
          <p:nvPicPr>
            <p:cNvPr id="24" name="Picture 2">
              <a:extLst>
                <a:ext uri="{FF2B5EF4-FFF2-40B4-BE49-F238E27FC236}">
                  <a16:creationId xmlns:a16="http://schemas.microsoft.com/office/drawing/2014/main" id="{2F7DD349-7555-8742-7A51-177D75BF6B5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59525" y="15875"/>
              <a:ext cx="765175" cy="7826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5" name="Picture 3">
              <a:extLst>
                <a:ext uri="{FF2B5EF4-FFF2-40B4-BE49-F238E27FC236}">
                  <a16:creationId xmlns:a16="http://schemas.microsoft.com/office/drawing/2014/main" id="{C7F11CCE-D89D-D73F-4598-B2F937BA414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113338" y="0"/>
              <a:ext cx="1009650" cy="3937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6" name="Picture 4">
              <a:extLst>
                <a:ext uri="{FF2B5EF4-FFF2-40B4-BE49-F238E27FC236}">
                  <a16:creationId xmlns:a16="http://schemas.microsoft.com/office/drawing/2014/main" id="{C232BD08-68CD-8905-A5AA-46CF847761E4}"/>
                </a:ext>
              </a:extLst>
            </p:cNvPr>
            <p:cNvPicPr>
              <a:picLocks noChangeAspect="1" noChangeArrowheads="1"/>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3268" t="-9592" r="18695" b="3384"/>
            <a:stretch>
              <a:fillRect/>
            </a:stretch>
          </p:blipFill>
          <p:spPr bwMode="auto">
            <a:xfrm>
              <a:off x="2012950" y="153988"/>
              <a:ext cx="606425" cy="5064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7" name="Picture 5">
              <a:extLst>
                <a:ext uri="{FF2B5EF4-FFF2-40B4-BE49-F238E27FC236}">
                  <a16:creationId xmlns:a16="http://schemas.microsoft.com/office/drawing/2014/main" id="{3A64F70C-A304-0189-1253-9AB5EB9A7B99}"/>
                </a:ext>
              </a:extLst>
            </p:cNvPr>
            <p:cNvPicPr>
              <a:picLocks noChangeAspect="1" noChangeArrowheads="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7263" t="18443" r="7782" b="14075"/>
            <a:stretch>
              <a:fillRect/>
            </a:stretch>
          </p:blipFill>
          <p:spPr bwMode="auto">
            <a:xfrm>
              <a:off x="1236663" y="219075"/>
              <a:ext cx="881062" cy="3746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8" name="Picture 6">
              <a:extLst>
                <a:ext uri="{FF2B5EF4-FFF2-40B4-BE49-F238E27FC236}">
                  <a16:creationId xmlns:a16="http://schemas.microsoft.com/office/drawing/2014/main" id="{F4E58587-E556-1903-8969-E2129C91303E}"/>
                </a:ext>
              </a:extLst>
            </p:cNvPr>
            <p:cNvPicPr>
              <a:picLocks noChangeAspect="1" noChangeArrowheads="1"/>
            </p:cNvPicPr>
            <p:nvPr userDrawn="1"/>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64013" y="68263"/>
              <a:ext cx="874712" cy="6762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9" name="Picture 7">
              <a:extLst>
                <a:ext uri="{FF2B5EF4-FFF2-40B4-BE49-F238E27FC236}">
                  <a16:creationId xmlns:a16="http://schemas.microsoft.com/office/drawing/2014/main" id="{E62D7273-0314-2F21-E9EC-7E0EFDF251B0}"/>
                </a:ext>
              </a:extLst>
            </p:cNvPr>
            <p:cNvPicPr>
              <a:picLocks noChangeAspect="1" noChangeArrowheads="1"/>
            </p:cNvPicPr>
            <p:nvPr userDrawn="1"/>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7433" t="36755" r="11215" b="36755"/>
            <a:stretch>
              <a:fillRect/>
            </a:stretch>
          </p:blipFill>
          <p:spPr bwMode="auto">
            <a:xfrm>
              <a:off x="5151438" y="357188"/>
              <a:ext cx="927100" cy="3032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 name="Picture 8">
              <a:extLst>
                <a:ext uri="{FF2B5EF4-FFF2-40B4-BE49-F238E27FC236}">
                  <a16:creationId xmlns:a16="http://schemas.microsoft.com/office/drawing/2014/main" id="{92635FB9-DC7E-4122-9C29-084880E95E35}"/>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2628900" y="95250"/>
              <a:ext cx="622300" cy="6238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1" name="Picture 9">
              <a:extLst>
                <a:ext uri="{FF2B5EF4-FFF2-40B4-BE49-F238E27FC236}">
                  <a16:creationId xmlns:a16="http://schemas.microsoft.com/office/drawing/2014/main" id="{4ECBC025-B186-1C8E-AE18-F7DD6D66A470}"/>
                </a:ext>
              </a:extLst>
            </p:cNvPr>
            <p:cNvPicPr>
              <a:picLocks noChangeAspect="1" noChangeArrowheads="1"/>
            </p:cNvPicPr>
            <p:nvPr userDrawn="1"/>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20352" t="15288" r="20352" b="15288"/>
            <a:stretch>
              <a:fillRect/>
            </a:stretch>
          </p:blipFill>
          <p:spPr bwMode="auto">
            <a:xfrm>
              <a:off x="373063" y="117475"/>
              <a:ext cx="812800" cy="50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2" name="Text Box 10">
              <a:extLst>
                <a:ext uri="{FF2B5EF4-FFF2-40B4-BE49-F238E27FC236}">
                  <a16:creationId xmlns:a16="http://schemas.microsoft.com/office/drawing/2014/main" id="{21805AC7-210C-B03B-DC87-89DADC8FB915}"/>
                </a:ext>
              </a:extLst>
            </p:cNvPr>
            <p:cNvSpPr txBox="1">
              <a:spLocks noChangeArrowheads="1"/>
            </p:cNvSpPr>
            <p:nvPr userDrawn="1"/>
          </p:nvSpPr>
          <p:spPr bwMode="auto">
            <a:xfrm>
              <a:off x="0" y="538163"/>
              <a:ext cx="1558925" cy="2698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Arial Narrow" panose="020B0606020202030204" pitchFamily="34" charset="0"/>
                </a:rPr>
                <a:t>ElectionCrimeBureau.com</a:t>
              </a:r>
              <a:endParaRPr kumimoji="0" lang="en-US" altLang="en-US" sz="1100" b="0" i="0" u="none" strike="noStrike" cap="none" normalizeH="0" baseline="0" dirty="0">
                <a:ln>
                  <a:noFill/>
                </a:ln>
                <a:solidFill>
                  <a:schemeClr val="tx1"/>
                </a:solidFill>
                <a:effectLst/>
                <a:latin typeface="Arial" panose="020B0604020202020204" pitchFamily="34" charset="0"/>
              </a:endParaRPr>
            </a:p>
          </p:txBody>
        </p:sp>
        <p:pic>
          <p:nvPicPr>
            <p:cNvPr id="33" name="Picture 11">
              <a:extLst>
                <a:ext uri="{FF2B5EF4-FFF2-40B4-BE49-F238E27FC236}">
                  <a16:creationId xmlns:a16="http://schemas.microsoft.com/office/drawing/2014/main" id="{256C77A5-8AAC-C0B2-018B-4E561C79A2A7}"/>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l="18365" t="6808" r="33565" b="42180"/>
            <a:stretch>
              <a:fillRect/>
            </a:stretch>
          </p:blipFill>
          <p:spPr bwMode="auto">
            <a:xfrm>
              <a:off x="3395663" y="65088"/>
              <a:ext cx="617537" cy="5953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spTree>
    <p:extLst>
      <p:ext uri="{BB962C8B-B14F-4D97-AF65-F5344CB8AC3E}">
        <p14:creationId xmlns:p14="http://schemas.microsoft.com/office/powerpoint/2010/main" val="2889696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a:prstGeom prst="rect">
            <a:avLst/>
          </a:prstGeom>
        </p:spPr>
        <p:txBody>
          <a:bodyPr/>
          <a:lstStyle>
            <a:lvl1pPr algn="l">
              <a:defRPr/>
            </a:lvl1pPr>
          </a:lstStyle>
          <a:p>
            <a:fld id="{42A54C80-263E-416B-A8E0-580EDEADCBDC}" type="datetimeFigureOut">
              <a:rPr lang="en-US" smtClean="0"/>
              <a:t>2/6/2024</a:t>
            </a:fld>
            <a:endParaRPr lang="en-US" dirty="0"/>
          </a:p>
        </p:txBody>
      </p:sp>
      <p:sp>
        <p:nvSpPr>
          <p:cNvPr id="6" name="Footer Placeholder 5"/>
          <p:cNvSpPr>
            <a:spLocks noGrp="1"/>
          </p:cNvSpPr>
          <p:nvPr>
            <p:ph type="ftr" sz="quarter" idx="11"/>
          </p:nvPr>
        </p:nvSpPr>
        <p:spPr>
          <a:xfrm>
            <a:off x="4800600" y="6459785"/>
            <a:ext cx="4648200" cy="365125"/>
          </a:xfrm>
          <a:prstGeom prst="rect">
            <a:avLst/>
          </a:prstGeo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19954A3-9DFD-4C44-94BA-B95130A3BA1C}" type="slidenum">
              <a:rPr lang="en-US" smtClean="0"/>
              <a:t>‹#›</a:t>
            </a:fld>
            <a:endParaRPr lang="en-US" dirty="0"/>
          </a:p>
        </p:txBody>
      </p:sp>
    </p:spTree>
    <p:extLst>
      <p:ext uri="{BB962C8B-B14F-4D97-AF65-F5344CB8AC3E}">
        <p14:creationId xmlns:p14="http://schemas.microsoft.com/office/powerpoint/2010/main" val="2218406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image" Target="../media/image7.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20"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23" Type="http://schemas.openxmlformats.org/officeDocument/2006/relationships/image" Target="../media/image9.jpeg"/><Relationship Id="rId10" Type="http://schemas.openxmlformats.org/officeDocument/2006/relationships/slideLayout" Target="../slideLayouts/slideLayout10.xml"/><Relationship Id="rId19" Type="http://schemas.openxmlformats.org/officeDocument/2006/relationships/image" Target="../media/image5.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22"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229943"/>
            <a:ext cx="12192000" cy="62805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170414"/>
            <a:ext cx="12192001" cy="65998"/>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4"/>
            <a:ext cx="10058400" cy="82620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344965"/>
            <a:ext cx="10058400" cy="4524129"/>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9900458" y="6321764"/>
            <a:ext cx="1312025"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a:t>
            </a:fld>
            <a:endParaRPr lang="en-US" dirty="0"/>
          </a:p>
        </p:txBody>
      </p:sp>
      <p:grpSp>
        <p:nvGrpSpPr>
          <p:cNvPr id="11" name="Group 10">
            <a:extLst>
              <a:ext uri="{FF2B5EF4-FFF2-40B4-BE49-F238E27FC236}">
                <a16:creationId xmlns:a16="http://schemas.microsoft.com/office/drawing/2014/main" id="{9244A0B7-68E9-1DD2-140A-88F932F93100}"/>
              </a:ext>
            </a:extLst>
          </p:cNvPr>
          <p:cNvGrpSpPr/>
          <p:nvPr userDrawn="1"/>
        </p:nvGrpSpPr>
        <p:grpSpPr>
          <a:xfrm>
            <a:off x="3261185" y="6246427"/>
            <a:ext cx="5537756" cy="628057"/>
            <a:chOff x="0" y="0"/>
            <a:chExt cx="7124700" cy="808038"/>
          </a:xfrm>
        </p:grpSpPr>
        <p:pic>
          <p:nvPicPr>
            <p:cNvPr id="1026" name="Picture 2">
              <a:extLst>
                <a:ext uri="{FF2B5EF4-FFF2-40B4-BE49-F238E27FC236}">
                  <a16:creationId xmlns:a16="http://schemas.microsoft.com/office/drawing/2014/main" id="{298C9FFA-1393-53C6-412E-3A6F0447FA91}"/>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359525" y="15875"/>
              <a:ext cx="765175" cy="7826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7" name="Picture 3">
              <a:extLst>
                <a:ext uri="{FF2B5EF4-FFF2-40B4-BE49-F238E27FC236}">
                  <a16:creationId xmlns:a16="http://schemas.microsoft.com/office/drawing/2014/main" id="{208E23CF-B277-B4AE-7B1E-EA8E0979F2E2}"/>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5113338" y="0"/>
              <a:ext cx="1009650" cy="3937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8" name="Picture 4">
              <a:extLst>
                <a:ext uri="{FF2B5EF4-FFF2-40B4-BE49-F238E27FC236}">
                  <a16:creationId xmlns:a16="http://schemas.microsoft.com/office/drawing/2014/main" id="{1C53DE2D-A46F-C4E5-18A7-6072B6D7DD84}"/>
                </a:ext>
              </a:extLst>
            </p:cNvPr>
            <p:cNvPicPr>
              <a:picLocks noChangeAspect="1" noChangeArrowheads="1"/>
            </p:cNvPicPr>
            <p:nvPr userDrawn="1"/>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l="13268" t="-9592" r="18695" b="3384"/>
            <a:stretch>
              <a:fillRect/>
            </a:stretch>
          </p:blipFill>
          <p:spPr bwMode="auto">
            <a:xfrm>
              <a:off x="2012950" y="153988"/>
              <a:ext cx="606425" cy="5064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9" name="Picture 5">
              <a:extLst>
                <a:ext uri="{FF2B5EF4-FFF2-40B4-BE49-F238E27FC236}">
                  <a16:creationId xmlns:a16="http://schemas.microsoft.com/office/drawing/2014/main" id="{B5B14D13-6286-549A-E7CA-37B3B5CCFE8F}"/>
                </a:ext>
              </a:extLst>
            </p:cNvPr>
            <p:cNvPicPr>
              <a:picLocks noChangeAspect="1" noChangeArrowheads="1"/>
            </p:cNvPicPr>
            <p:nvPr userDrawn="1"/>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l="7263" t="18443" r="7782" b="14075"/>
            <a:stretch>
              <a:fillRect/>
            </a:stretch>
          </p:blipFill>
          <p:spPr bwMode="auto">
            <a:xfrm>
              <a:off x="1236663" y="219075"/>
              <a:ext cx="881062" cy="3746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0" name="Picture 6">
              <a:extLst>
                <a:ext uri="{FF2B5EF4-FFF2-40B4-BE49-F238E27FC236}">
                  <a16:creationId xmlns:a16="http://schemas.microsoft.com/office/drawing/2014/main" id="{A5BBCB93-076A-6F41-B775-967D36E3257C}"/>
                </a:ext>
              </a:extLst>
            </p:cNvPr>
            <p:cNvPicPr>
              <a:picLocks noChangeAspect="1" noChangeArrowheads="1"/>
            </p:cNvPicPr>
            <p:nvPr userDrawn="1"/>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64013" y="68263"/>
              <a:ext cx="874712" cy="6762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1" name="Picture 7">
              <a:extLst>
                <a:ext uri="{FF2B5EF4-FFF2-40B4-BE49-F238E27FC236}">
                  <a16:creationId xmlns:a16="http://schemas.microsoft.com/office/drawing/2014/main" id="{BBE187A3-BC29-6991-DD12-C27213040355}"/>
                </a:ext>
              </a:extLst>
            </p:cNvPr>
            <p:cNvPicPr>
              <a:picLocks noChangeAspect="1" noChangeArrowheads="1"/>
            </p:cNvPicPr>
            <p:nvPr userDrawn="1"/>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l="7433" t="36755" r="11215" b="36755"/>
            <a:stretch>
              <a:fillRect/>
            </a:stretch>
          </p:blipFill>
          <p:spPr bwMode="auto">
            <a:xfrm>
              <a:off x="5151438" y="357188"/>
              <a:ext cx="927100" cy="3032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2" name="Picture 8">
              <a:extLst>
                <a:ext uri="{FF2B5EF4-FFF2-40B4-BE49-F238E27FC236}">
                  <a16:creationId xmlns:a16="http://schemas.microsoft.com/office/drawing/2014/main" id="{496A00FA-DEEC-BAA9-3B60-E1927AE631AF}"/>
                </a:ext>
              </a:extLst>
            </p:cNvPr>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2628900" y="95250"/>
              <a:ext cx="622300" cy="6238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3" name="Picture 9">
              <a:extLst>
                <a:ext uri="{FF2B5EF4-FFF2-40B4-BE49-F238E27FC236}">
                  <a16:creationId xmlns:a16="http://schemas.microsoft.com/office/drawing/2014/main" id="{E0C1BC28-101A-206E-51EF-BD99ACCF270D}"/>
                </a:ext>
              </a:extLst>
            </p:cNvPr>
            <p:cNvPicPr>
              <a:picLocks noChangeAspect="1" noChangeArrowheads="1"/>
            </p:cNvPicPr>
            <p:nvPr userDrawn="1"/>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l="20352" t="15288" r="20352" b="15288"/>
            <a:stretch>
              <a:fillRect/>
            </a:stretch>
          </p:blipFill>
          <p:spPr bwMode="auto">
            <a:xfrm>
              <a:off x="373063" y="117475"/>
              <a:ext cx="812800" cy="508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8" name="Text Box 10">
              <a:extLst>
                <a:ext uri="{FF2B5EF4-FFF2-40B4-BE49-F238E27FC236}">
                  <a16:creationId xmlns:a16="http://schemas.microsoft.com/office/drawing/2014/main" id="{68CA380E-9306-DABC-5951-B74EA27B9606}"/>
                </a:ext>
              </a:extLst>
            </p:cNvPr>
            <p:cNvSpPr txBox="1">
              <a:spLocks noChangeArrowheads="1"/>
            </p:cNvSpPr>
            <p:nvPr userDrawn="1"/>
          </p:nvSpPr>
          <p:spPr bwMode="auto">
            <a:xfrm>
              <a:off x="0" y="538163"/>
              <a:ext cx="1558925" cy="2698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Arial Narrow" panose="020B0606020202030204" pitchFamily="34" charset="0"/>
                </a:rPr>
                <a:t>ElectionCrimeBureau.com</a:t>
              </a:r>
              <a:endParaRPr kumimoji="0" lang="en-US" altLang="en-US" sz="1100" b="0" i="0" u="none" strike="noStrike" cap="none" normalizeH="0" baseline="0" dirty="0">
                <a:ln>
                  <a:noFill/>
                </a:ln>
                <a:solidFill>
                  <a:schemeClr val="tx1"/>
                </a:solidFill>
                <a:effectLst/>
                <a:latin typeface="Arial" panose="020B0604020202020204" pitchFamily="34" charset="0"/>
              </a:endParaRPr>
            </a:p>
          </p:txBody>
        </p:sp>
        <p:pic>
          <p:nvPicPr>
            <p:cNvPr id="1035" name="Picture 11">
              <a:extLst>
                <a:ext uri="{FF2B5EF4-FFF2-40B4-BE49-F238E27FC236}">
                  <a16:creationId xmlns:a16="http://schemas.microsoft.com/office/drawing/2014/main" id="{899987E6-1668-BB84-EEAD-984BF07DE744}"/>
                </a:ext>
              </a:extLst>
            </p:cNvPr>
            <p:cNvPicPr>
              <a:picLocks noChangeAspect="1" noChangeArrowheads="1"/>
            </p:cNvPicPr>
            <p:nvPr userDrawn="1"/>
          </p:nvPicPr>
          <p:blipFill>
            <a:blip r:embed="rId23">
              <a:extLst>
                <a:ext uri="{28A0092B-C50C-407E-A947-70E740481C1C}">
                  <a14:useLocalDpi xmlns:a14="http://schemas.microsoft.com/office/drawing/2010/main" val="0"/>
                </a:ext>
              </a:extLst>
            </a:blip>
            <a:srcRect l="18365" t="6808" r="33565" b="42180"/>
            <a:stretch>
              <a:fillRect/>
            </a:stretch>
          </p:blipFill>
          <p:spPr bwMode="auto">
            <a:xfrm>
              <a:off x="3395663" y="65088"/>
              <a:ext cx="617537" cy="5953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spTree>
    <p:extLst>
      <p:ext uri="{BB962C8B-B14F-4D97-AF65-F5344CB8AC3E}">
        <p14:creationId xmlns:p14="http://schemas.microsoft.com/office/powerpoint/2010/main" val="75387235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80" r:id="rId6"/>
    <p:sldLayoutId id="2147483674" r:id="rId7"/>
    <p:sldLayoutId id="2147483675" r:id="rId8"/>
    <p:sldLayoutId id="2147483676" r:id="rId9"/>
    <p:sldLayoutId id="2147483677" r:id="rId10"/>
    <p:sldLayoutId id="2147483678" r:id="rId11"/>
    <p:sldLayoutId id="2147483679" r:id="rId12"/>
    <p:sldLayoutId id="2147483682" r:id="rId1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Aptos Display" panose="020B0004020202020204" pitchFamily="34" charset="0"/>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Aptos Display" panose="020B0004020202020204" pitchFamily="34" charset="0"/>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Aptos Display" panose="020B0004020202020204" pitchFamily="34" charset="0"/>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Aptos Display" panose="020B0004020202020204" pitchFamily="34" charset="0"/>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Aptos Display" panose="020B0004020202020204" pitchFamily="34" charset="0"/>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1F8FFB-A9CE-DDC4-CA7F-709D3F1F0208}"/>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4054251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E4AE7E-1D4B-4846-BA42-D672BC275318}"/>
              </a:ext>
            </a:extLst>
          </p:cNvPr>
          <p:cNvPicPr>
            <a:picLocks noChangeAspect="1"/>
          </p:cNvPicPr>
          <p:nvPr/>
        </p:nvPicPr>
        <p:blipFill rotWithShape="1">
          <a:blip r:embed="rId3"/>
          <a:srcRect/>
          <a:stretch/>
        </p:blipFill>
        <p:spPr>
          <a:xfrm>
            <a:off x="20" y="10"/>
            <a:ext cx="12191980" cy="6857990"/>
          </a:xfrm>
          <a:prstGeom prst="rect">
            <a:avLst/>
          </a:prstGeom>
        </p:spPr>
      </p:pic>
    </p:spTree>
    <p:extLst>
      <p:ext uri="{BB962C8B-B14F-4D97-AF65-F5344CB8AC3E}">
        <p14:creationId xmlns:p14="http://schemas.microsoft.com/office/powerpoint/2010/main" val="3129457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737C1C-DABC-714E-07E1-2CC1134FB391}"/>
              </a:ext>
            </a:extLst>
          </p:cNvPr>
          <p:cNvPicPr>
            <a:picLocks noChangeAspect="1"/>
          </p:cNvPicPr>
          <p:nvPr/>
        </p:nvPicPr>
        <p:blipFill rotWithShape="1">
          <a:blip r:embed="rId3"/>
          <a:srcRect/>
          <a:stretch/>
        </p:blipFill>
        <p:spPr>
          <a:xfrm>
            <a:off x="20" y="10"/>
            <a:ext cx="12191980" cy="6857990"/>
          </a:xfrm>
          <a:prstGeom prst="rect">
            <a:avLst/>
          </a:prstGeom>
        </p:spPr>
      </p:pic>
    </p:spTree>
    <p:extLst>
      <p:ext uri="{BB962C8B-B14F-4D97-AF65-F5344CB8AC3E}">
        <p14:creationId xmlns:p14="http://schemas.microsoft.com/office/powerpoint/2010/main" val="2056220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white board with blue text and red text&#10;&#10;Description automatically generated">
            <a:extLst>
              <a:ext uri="{FF2B5EF4-FFF2-40B4-BE49-F238E27FC236}">
                <a16:creationId xmlns:a16="http://schemas.microsoft.com/office/drawing/2014/main" id="{D73DD4CC-7981-6F26-30DA-D91E10B825FE}"/>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2397866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C7C468-37F3-E688-3141-08EBB65C9B9F}"/>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825393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3B1E86-0478-095B-A085-01B067163E83}"/>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269628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5D694D-F26C-7F9C-FB9D-7F14DA764D1B}"/>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29964444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4587B9-75E6-973A-78A7-280C9793D9B8}"/>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3689111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A29335-64D8-F05A-C1C4-29A078C76589}"/>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32399239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apple half cut in half&#10;&#10;Description automatically generated">
            <a:extLst>
              <a:ext uri="{FF2B5EF4-FFF2-40B4-BE49-F238E27FC236}">
                <a16:creationId xmlns:a16="http://schemas.microsoft.com/office/drawing/2014/main" id="{9E7D7385-F4A4-AE8E-D61C-A44CF4C19A5B}"/>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30759553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90D760-E506-F1D7-9231-2D6BFC569596}"/>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3082651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8C14B0-0896-54E4-5030-1ABABABCACE0}"/>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4291003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084DD5-0E99-1016-F325-80154A6C8514}"/>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6428920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73F893-4091-478C-2848-A660AB8107B1}"/>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39885684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A1A321-FA85-0561-2B8D-18AF0275B761}"/>
              </a:ext>
            </a:extLst>
          </p:cNvPr>
          <p:cNvPicPr>
            <a:picLocks noChangeAspect="1"/>
          </p:cNvPicPr>
          <p:nvPr/>
        </p:nvPicPr>
        <p:blipFill rotWithShape="1">
          <a:blip r:embed="rId3"/>
          <a:srcRect/>
          <a:stretch/>
        </p:blipFill>
        <p:spPr>
          <a:xfrm>
            <a:off x="20" y="10"/>
            <a:ext cx="12191980" cy="6857990"/>
          </a:xfrm>
          <a:prstGeom prst="rect">
            <a:avLst/>
          </a:prstGeom>
        </p:spPr>
      </p:pic>
    </p:spTree>
    <p:extLst>
      <p:ext uri="{BB962C8B-B14F-4D97-AF65-F5344CB8AC3E}">
        <p14:creationId xmlns:p14="http://schemas.microsoft.com/office/powerpoint/2010/main" val="38358645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B0188F-3ED4-AFAD-45E6-380D032DA1CA}"/>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1235319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CAFE24-7EF5-9404-3C6B-0362C7E1233D}"/>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29891126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BAF5BC-58BD-2353-5478-AED2DBA31E0C}"/>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30157004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A26720-49BD-E897-791F-A3DD8C1C6D90}"/>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35448478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B70E9D-976C-15DD-BF78-A5F7D44E214F}"/>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119952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AA2617-60BB-F91D-A961-C2DC9B6BFB30}"/>
              </a:ext>
            </a:extLst>
          </p:cNvPr>
          <p:cNvPicPr>
            <a:picLocks noChangeAspect="1"/>
          </p:cNvPicPr>
          <p:nvPr/>
        </p:nvPicPr>
        <p:blipFill rotWithShape="1">
          <a:blip r:embed="rId3"/>
          <a:srcRect/>
          <a:stretch/>
        </p:blipFill>
        <p:spPr>
          <a:xfrm>
            <a:off x="20" y="10"/>
            <a:ext cx="12191980" cy="6857990"/>
          </a:xfrm>
          <a:prstGeom prst="rect">
            <a:avLst/>
          </a:prstGeom>
        </p:spPr>
      </p:pic>
    </p:spTree>
    <p:extLst>
      <p:ext uri="{BB962C8B-B14F-4D97-AF65-F5344CB8AC3E}">
        <p14:creationId xmlns:p14="http://schemas.microsoft.com/office/powerpoint/2010/main" val="15819860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close-up of a blue strip&#10;&#10;Description automatically generated">
            <a:extLst>
              <a:ext uri="{FF2B5EF4-FFF2-40B4-BE49-F238E27FC236}">
                <a16:creationId xmlns:a16="http://schemas.microsoft.com/office/drawing/2014/main" id="{1A726BEE-FD50-B671-391A-31E49C22090C}"/>
              </a:ext>
            </a:extLst>
          </p:cNvPr>
          <p:cNvPicPr>
            <a:picLocks noChangeAspect="1"/>
          </p:cNvPicPr>
          <p:nvPr/>
        </p:nvPicPr>
        <p:blipFill rotWithShape="1">
          <a:blip r:embed="rId3"/>
          <a:srcRect/>
          <a:stretch/>
        </p:blipFill>
        <p:spPr>
          <a:xfrm>
            <a:off x="20" y="10"/>
            <a:ext cx="12191980" cy="6857990"/>
          </a:xfrm>
          <a:prstGeom prst="rect">
            <a:avLst/>
          </a:prstGeom>
        </p:spPr>
      </p:pic>
    </p:spTree>
    <p:extLst>
      <p:ext uri="{BB962C8B-B14F-4D97-AF65-F5344CB8AC3E}">
        <p14:creationId xmlns:p14="http://schemas.microsoft.com/office/powerpoint/2010/main" val="1324091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1C35C8-B041-E7FA-08C9-BFCC6DB6F3E6}"/>
              </a:ext>
            </a:extLst>
          </p:cNvPr>
          <p:cNvPicPr>
            <a:picLocks noChangeAspect="1"/>
          </p:cNvPicPr>
          <p:nvPr/>
        </p:nvPicPr>
        <p:blipFill rotWithShape="1">
          <a:blip r:embed="rId3"/>
          <a:srcRect/>
          <a:stretch/>
        </p:blipFill>
        <p:spPr>
          <a:xfrm>
            <a:off x="20" y="10"/>
            <a:ext cx="12191980" cy="6857990"/>
          </a:xfrm>
          <a:prstGeom prst="rect">
            <a:avLst/>
          </a:prstGeom>
        </p:spPr>
      </p:pic>
    </p:spTree>
    <p:extLst>
      <p:ext uri="{BB962C8B-B14F-4D97-AF65-F5344CB8AC3E}">
        <p14:creationId xmlns:p14="http://schemas.microsoft.com/office/powerpoint/2010/main" val="40926261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EA67AB-65E9-493D-7402-D6BEE51878BD}"/>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2596200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517395-25D9-F8DA-DC38-469AA9A9D9C4}"/>
              </a:ext>
            </a:extLst>
          </p:cNvPr>
          <p:cNvPicPr>
            <a:picLocks noChangeAspect="1"/>
          </p:cNvPicPr>
          <p:nvPr/>
        </p:nvPicPr>
        <p:blipFill rotWithShape="1">
          <a:blip r:embed="rId3"/>
          <a:srcRect/>
          <a:stretch/>
        </p:blipFill>
        <p:spPr>
          <a:xfrm>
            <a:off x="20" y="10"/>
            <a:ext cx="12191980" cy="6857990"/>
          </a:xfrm>
          <a:prstGeom prst="rect">
            <a:avLst/>
          </a:prstGeom>
        </p:spPr>
      </p:pic>
    </p:spTree>
    <p:extLst>
      <p:ext uri="{BB962C8B-B14F-4D97-AF65-F5344CB8AC3E}">
        <p14:creationId xmlns:p14="http://schemas.microsoft.com/office/powerpoint/2010/main" val="35785837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625211-0E3E-BAF4-D757-502C83E7AD7E}"/>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35685210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68BD2B-28C0-C029-0E6F-56EE8620125D}"/>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2813038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790BB4-CD99-F2B8-7A83-C0F793573ED8}"/>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28834837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05604A-19B1-9F09-035A-AFFC928E1416}"/>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5795689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2C99C3-876E-39F1-FF9A-EFE32C66F3C8}"/>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42415417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BDA257-256C-53F1-AE4F-A8675609BE49}"/>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26190154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C985DB-6BB5-93A5-FC33-431DE4132033}"/>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19846242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78382D-9565-6312-A0DB-C8330F8380D0}"/>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3454355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63DB30-7B19-8914-BC1F-3E5A3E232A73}"/>
              </a:ext>
            </a:extLst>
          </p:cNvPr>
          <p:cNvPicPr>
            <a:picLocks noChangeAspect="1"/>
          </p:cNvPicPr>
          <p:nvPr/>
        </p:nvPicPr>
        <p:blipFill rotWithShape="1">
          <a:blip r:embed="rId3"/>
          <a:srcRect/>
          <a:stretch/>
        </p:blipFill>
        <p:spPr>
          <a:xfrm>
            <a:off x="20" y="10"/>
            <a:ext cx="12191980" cy="6857990"/>
          </a:xfrm>
          <a:prstGeom prst="rect">
            <a:avLst/>
          </a:prstGeom>
        </p:spPr>
      </p:pic>
    </p:spTree>
    <p:extLst>
      <p:ext uri="{BB962C8B-B14F-4D97-AF65-F5344CB8AC3E}">
        <p14:creationId xmlns:p14="http://schemas.microsoft.com/office/powerpoint/2010/main" val="17429737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CF493E-7C64-1F78-54BC-4496C75052C6}"/>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14767012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EC38C9-89C7-0D1B-714C-C13E4B853230}"/>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38562009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8DBEBE-4030-F606-5D2F-A609266CB48E}"/>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29842073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C54BF2-73A1-9E8D-EC82-0F3737A7F6F0}"/>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10951326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7CCEA2-D37A-4ED2-5557-EDD861BAC2D6}"/>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17862694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AAD719-6CD7-600B-8F39-703476348889}"/>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17757211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CE7D9F-6DC5-120D-395F-836E94D341AA}"/>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42834283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B00D2E-FF69-8061-7C68-80867091CE08}"/>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17935195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E1C4A4-D586-5E08-EEB1-88C9169DAC62}"/>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12122987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688849-873E-E2BC-68B4-B83719016245}"/>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13046144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8ECB91-ED29-6D36-159A-16A4C1BCFFD0}"/>
              </a:ext>
            </a:extLst>
          </p:cNvPr>
          <p:cNvPicPr>
            <a:picLocks noChangeAspect="1"/>
          </p:cNvPicPr>
          <p:nvPr/>
        </p:nvPicPr>
        <p:blipFill rotWithShape="1">
          <a:blip r:embed="rId3"/>
          <a:srcRect/>
          <a:stretch/>
        </p:blipFill>
        <p:spPr>
          <a:xfrm>
            <a:off x="20" y="10"/>
            <a:ext cx="12191980" cy="6857990"/>
          </a:xfrm>
          <a:prstGeom prst="rect">
            <a:avLst/>
          </a:prstGeom>
        </p:spPr>
      </p:pic>
    </p:spTree>
    <p:extLst>
      <p:ext uri="{BB962C8B-B14F-4D97-AF65-F5344CB8AC3E}">
        <p14:creationId xmlns:p14="http://schemas.microsoft.com/office/powerpoint/2010/main" val="2244541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2AD95C-9659-771E-0F14-A980B04D1BB0}"/>
              </a:ext>
            </a:extLst>
          </p:cNvPr>
          <p:cNvPicPr>
            <a:picLocks noChangeAspect="1"/>
          </p:cNvPicPr>
          <p:nvPr/>
        </p:nvPicPr>
        <p:blipFill rotWithShape="1">
          <a:blip r:embed="rId3"/>
          <a:srcRect/>
          <a:stretch/>
        </p:blipFill>
        <p:spPr>
          <a:xfrm>
            <a:off x="20" y="10"/>
            <a:ext cx="12191980" cy="6857990"/>
          </a:xfrm>
          <a:prstGeom prst="rect">
            <a:avLst/>
          </a:prstGeom>
        </p:spPr>
      </p:pic>
    </p:spTree>
    <p:extLst>
      <p:ext uri="{BB962C8B-B14F-4D97-AF65-F5344CB8AC3E}">
        <p14:creationId xmlns:p14="http://schemas.microsoft.com/office/powerpoint/2010/main" val="2532035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457C81-CE97-AA71-1A1A-4D73CD7821C7}"/>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4217197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837D81-9288-18E5-50CF-DD38E5599898}"/>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3266460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CDFE31-B4E3-C657-5C98-AFD9235A2C02}"/>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866247286"/>
      </p:ext>
    </p:extLst>
  </p:cSld>
  <p:clrMapOvr>
    <a:masterClrMapping/>
  </p:clrMapOvr>
</p:sld>
</file>

<file path=ppt/theme/theme1.xml><?xml version="1.0" encoding="utf-8"?>
<a:theme xmlns:a="http://schemas.openxmlformats.org/drawingml/2006/main" name="Retrospec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ustom 1">
      <a:majorFont>
        <a:latin typeface="Aptos Display"/>
        <a:ea typeface=""/>
        <a:cs typeface=""/>
      </a:majorFont>
      <a:minorFont>
        <a:latin typeface="Aptos Display"/>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9397</TotalTime>
  <Words>1610</Words>
  <Application>Microsoft Office PowerPoint</Application>
  <PresentationFormat>Widescreen</PresentationFormat>
  <Paragraphs>128</Paragraphs>
  <Slides>49</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Aptos Display</vt:lpstr>
      <vt:lpstr>Arial</vt:lpstr>
      <vt:lpstr>Arial Narrow</vt:lpstr>
      <vt:lpstr>Calibri</vt:lpstr>
      <vt:lpstr>Castellar</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Lindell Management</dc:title>
  <dc:creator>Election Integrity</dc:creator>
  <cp:lastModifiedBy>Linda Rantz</cp:lastModifiedBy>
  <cp:revision>168</cp:revision>
  <cp:lastPrinted>2023-10-05T20:59:00Z</cp:lastPrinted>
  <dcterms:created xsi:type="dcterms:W3CDTF">2023-09-26T20:11:14Z</dcterms:created>
  <dcterms:modified xsi:type="dcterms:W3CDTF">2024-02-07T03:10:38Z</dcterms:modified>
</cp:coreProperties>
</file>