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0" r:id="rId3"/>
    <p:sldId id="257" r:id="rId4"/>
    <p:sldId id="258" r:id="rId5"/>
    <p:sldId id="259" r:id="rId6"/>
    <p:sldId id="260" r:id="rId7"/>
    <p:sldId id="261" r:id="rId8"/>
    <p:sldId id="262" r:id="rId9"/>
    <p:sldId id="263" r:id="rId10"/>
    <p:sldId id="264" r:id="rId11"/>
    <p:sldId id="265" r:id="rId12"/>
    <p:sldId id="268" r:id="rId13"/>
    <p:sldId id="269" r:id="rId14"/>
    <p:sldId id="267" r:id="rId15"/>
    <p:sldId id="273"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FA85EB-5BE6-4CEC-96E1-347CD70464DB}">
          <p14:sldIdLst>
            <p14:sldId id="256"/>
            <p14:sldId id="270"/>
            <p14:sldId id="257"/>
            <p14:sldId id="258"/>
            <p14:sldId id="259"/>
            <p14:sldId id="260"/>
            <p14:sldId id="261"/>
            <p14:sldId id="262"/>
            <p14:sldId id="263"/>
            <p14:sldId id="264"/>
            <p14:sldId id="265"/>
            <p14:sldId id="268"/>
            <p14:sldId id="269"/>
            <p14:sldId id="267"/>
            <p14:sldId id="273"/>
            <p14:sldId id="271"/>
            <p14:sldId id="272"/>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FFFF"/>
    <a:srgbClr val="FAF9F8"/>
    <a:srgbClr val="F7F5F3"/>
    <a:srgbClr val="F4F2F0"/>
    <a:srgbClr val="FFFF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8" autoAdjust="0"/>
    <p:restoredTop sz="94675" autoAdjust="0"/>
  </p:normalViewPr>
  <p:slideViewPr>
    <p:cSldViewPr snapToGrid="0">
      <p:cViewPr varScale="1">
        <p:scale>
          <a:sx n="42" d="100"/>
          <a:sy n="42" d="100"/>
        </p:scale>
        <p:origin x="33" y="1014"/>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E234F-15A1-4DF6-A8C7-109849962A5D}"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B69D0-4DD8-44D6-B479-14B6FF2BE870}" type="slidenum">
              <a:rPr lang="en-US" smtClean="0"/>
              <a:t>‹#›</a:t>
            </a:fld>
            <a:endParaRPr lang="en-US"/>
          </a:p>
        </p:txBody>
      </p:sp>
    </p:spTree>
    <p:extLst>
      <p:ext uri="{BB962C8B-B14F-4D97-AF65-F5344CB8AC3E}">
        <p14:creationId xmlns:p14="http://schemas.microsoft.com/office/powerpoint/2010/main" val="28691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2B69D0-4DD8-44D6-B479-14B6FF2BE870}" type="slidenum">
              <a:rPr lang="en-US" smtClean="0"/>
              <a:t>2</a:t>
            </a:fld>
            <a:endParaRPr lang="en-US"/>
          </a:p>
        </p:txBody>
      </p:sp>
    </p:spTree>
    <p:extLst>
      <p:ext uri="{BB962C8B-B14F-4D97-AF65-F5344CB8AC3E}">
        <p14:creationId xmlns:p14="http://schemas.microsoft.com/office/powerpoint/2010/main" val="217252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2B69D0-4DD8-44D6-B479-14B6FF2BE870}" type="slidenum">
              <a:rPr lang="en-US" smtClean="0"/>
              <a:t>13</a:t>
            </a:fld>
            <a:endParaRPr lang="en-US"/>
          </a:p>
        </p:txBody>
      </p:sp>
    </p:spTree>
    <p:extLst>
      <p:ext uri="{BB962C8B-B14F-4D97-AF65-F5344CB8AC3E}">
        <p14:creationId xmlns:p14="http://schemas.microsoft.com/office/powerpoint/2010/main" val="388936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2B69D0-4DD8-44D6-B479-14B6FF2BE870}" type="slidenum">
              <a:rPr lang="en-US" smtClean="0"/>
              <a:t>14</a:t>
            </a:fld>
            <a:endParaRPr lang="en-US"/>
          </a:p>
        </p:txBody>
      </p:sp>
    </p:spTree>
    <p:extLst>
      <p:ext uri="{BB962C8B-B14F-4D97-AF65-F5344CB8AC3E}">
        <p14:creationId xmlns:p14="http://schemas.microsoft.com/office/powerpoint/2010/main" val="2676316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8EE4B-5BF4-4335-8BF2-97173FFED281}" type="datetimeFigureOut">
              <a:rPr lang="en-US" smtClean="0"/>
              <a:t>1/19/2023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565C34-5514-4741-80E2-F9365B2381E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089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8EE4B-5BF4-4335-8BF2-97173FFED281}"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5C34-5514-4741-80E2-F9365B2381E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67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8EE4B-5BF4-4335-8BF2-97173FFED281}"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5C34-5514-4741-80E2-F9365B2381E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722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8EE4B-5BF4-4335-8BF2-97173FFED281}"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5C34-5514-4741-80E2-F9365B2381E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363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8EE4B-5BF4-4335-8BF2-97173FFED281}"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5C34-5514-4741-80E2-F9365B2381E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992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8EE4B-5BF4-4335-8BF2-97173FFED281}"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65C34-5514-4741-80E2-F9365B2381E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85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8EE4B-5BF4-4335-8BF2-97173FFED281}"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65C34-5514-4741-80E2-F9365B2381E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898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8EE4B-5BF4-4335-8BF2-97173FFED281}"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65C34-5514-4741-80E2-F9365B2381E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137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8EE4B-5BF4-4335-8BF2-97173FFED281}"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65C34-5514-4741-80E2-F9365B2381E1}" type="slidenum">
              <a:rPr lang="en-US" smtClean="0"/>
              <a:t>‹#›</a:t>
            </a:fld>
            <a:endParaRPr lang="en-US"/>
          </a:p>
        </p:txBody>
      </p:sp>
    </p:spTree>
    <p:extLst>
      <p:ext uri="{BB962C8B-B14F-4D97-AF65-F5344CB8AC3E}">
        <p14:creationId xmlns:p14="http://schemas.microsoft.com/office/powerpoint/2010/main" val="387792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48EE4B-5BF4-4335-8BF2-97173FFED281}"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65C34-5514-4741-80E2-F9365B2381E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202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B48EE4B-5BF4-4335-8BF2-97173FFED281}" type="datetimeFigureOut">
              <a:rPr lang="en-US" smtClean="0"/>
              <a:t>1/19/2023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9565C34-5514-4741-80E2-F9365B2381E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212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FFFF">
                <a:alpha val="98000"/>
                <a:lumMod val="4000"/>
                <a:lumOff val="96000"/>
              </a:srgbClr>
            </a:gs>
            <a:gs pos="100000">
              <a:schemeClr val="bg2">
                <a:shade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B48EE4B-5BF4-4335-8BF2-97173FFED281}" type="datetimeFigureOut">
              <a:rPr lang="en-US" smtClean="0"/>
              <a:t>1/19/2023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565C34-5514-4741-80E2-F9365B2381E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216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ac.gov/sites/default/files/TestingCertification/Voluntary_Voting_System_Guidelines_Version_2_0.pdf"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file:///F:\Election.Integrity\References\NIST_SP_1500_103_Cast_Vote_Records_Common_Datat_Format_Specification.2019.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indylu65@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mag.gov/wp-content/uploads/2021/11/Inspection-of-Public-Records-Compliance-Guide-2015.pdf" TargetMode="External"/><Relationship Id="rId2" Type="http://schemas.openxmlformats.org/officeDocument/2006/relationships/hyperlink" Target="https://www.nmag.gov/get-help/inspection-of-public-records-act/" TargetMode="Externa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378AD-8E50-6FCF-94D1-19343F5772FB}"/>
              </a:ext>
            </a:extLst>
          </p:cNvPr>
          <p:cNvSpPr>
            <a:spLocks noGrp="1"/>
          </p:cNvSpPr>
          <p:nvPr>
            <p:ph type="ctrTitle"/>
          </p:nvPr>
        </p:nvSpPr>
        <p:spPr>
          <a:xfrm>
            <a:off x="1704433" y="982638"/>
            <a:ext cx="9227423" cy="1992574"/>
          </a:xfrm>
        </p:spPr>
        <p:txBody>
          <a:bodyPr>
            <a:normAutofit/>
          </a:bodyPr>
          <a:lstStyle/>
          <a:p>
            <a:pPr algn="ctr"/>
            <a:r>
              <a:rPr lang="en-US" b="1" dirty="0"/>
              <a:t>Library Guild</a:t>
            </a:r>
            <a:br>
              <a:rPr lang="en-US" b="1" dirty="0"/>
            </a:br>
            <a:r>
              <a:rPr lang="en-US" b="1" dirty="0"/>
              <a:t>IPRA Guide</a:t>
            </a:r>
          </a:p>
        </p:txBody>
      </p:sp>
      <p:sp>
        <p:nvSpPr>
          <p:cNvPr id="3" name="Subtitle 2">
            <a:extLst>
              <a:ext uri="{FF2B5EF4-FFF2-40B4-BE49-F238E27FC236}">
                <a16:creationId xmlns:a16="http://schemas.microsoft.com/office/drawing/2014/main" id="{A5CC8DA0-7A8C-DE8F-504A-F6B6646D2AD2}"/>
              </a:ext>
            </a:extLst>
          </p:cNvPr>
          <p:cNvSpPr>
            <a:spLocks noGrp="1"/>
          </p:cNvSpPr>
          <p:nvPr>
            <p:ph type="subTitle" idx="1"/>
          </p:nvPr>
        </p:nvSpPr>
        <p:spPr>
          <a:xfrm>
            <a:off x="2436253" y="3697458"/>
            <a:ext cx="2209637" cy="1382542"/>
          </a:xfrm>
        </p:spPr>
        <p:txBody>
          <a:bodyPr>
            <a:normAutofit/>
          </a:bodyPr>
          <a:lstStyle/>
          <a:p>
            <a:r>
              <a:rPr lang="en-US" sz="1400" dirty="0"/>
              <a:t>Library Guild</a:t>
            </a:r>
          </a:p>
          <a:p>
            <a:r>
              <a:rPr lang="en-US" sz="1400" dirty="0"/>
              <a:t>Cynthia Canner</a:t>
            </a:r>
          </a:p>
          <a:p>
            <a:r>
              <a:rPr lang="en-US" sz="1400" dirty="0"/>
              <a:t>January 2023 Revision </a:t>
            </a:r>
          </a:p>
        </p:txBody>
      </p:sp>
    </p:spTree>
    <p:extLst>
      <p:ext uri="{BB962C8B-B14F-4D97-AF65-F5344CB8AC3E}">
        <p14:creationId xmlns:p14="http://schemas.microsoft.com/office/powerpoint/2010/main" val="181045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C93A-2956-0430-3678-8692764AA4FC}"/>
              </a:ext>
            </a:extLst>
          </p:cNvPr>
          <p:cNvSpPr>
            <a:spLocks noGrp="1"/>
          </p:cNvSpPr>
          <p:nvPr>
            <p:ph type="title"/>
          </p:nvPr>
        </p:nvSpPr>
        <p:spPr/>
        <p:txBody>
          <a:bodyPr>
            <a:normAutofit fontScale="90000"/>
          </a:bodyPr>
          <a:lstStyle/>
          <a:p>
            <a:pPr algn="ctr"/>
            <a:r>
              <a:rPr lang="en-US" sz="4000" b="1" dirty="0"/>
              <a:t>Procedure for denied requests</a:t>
            </a:r>
            <a:br>
              <a:rPr lang="en-US" sz="4000" b="1" dirty="0"/>
            </a:br>
            <a:r>
              <a:rPr lang="en-US" sz="3600" cap="none" dirty="0"/>
              <a:t>(continued)</a:t>
            </a:r>
            <a:endParaRPr lang="en-US" sz="4000" cap="none" dirty="0"/>
          </a:p>
        </p:txBody>
      </p:sp>
      <p:sp>
        <p:nvSpPr>
          <p:cNvPr id="3" name="Content Placeholder 2">
            <a:extLst>
              <a:ext uri="{FF2B5EF4-FFF2-40B4-BE49-F238E27FC236}">
                <a16:creationId xmlns:a16="http://schemas.microsoft.com/office/drawing/2014/main" id="{7CC7F437-AAC3-518A-ABB1-027CDA9B53E2}"/>
              </a:ext>
            </a:extLst>
          </p:cNvPr>
          <p:cNvSpPr>
            <a:spLocks noGrp="1"/>
          </p:cNvSpPr>
          <p:nvPr>
            <p:ph idx="1"/>
          </p:nvPr>
        </p:nvSpPr>
        <p:spPr>
          <a:xfrm>
            <a:off x="323456" y="2242251"/>
            <a:ext cx="11702473" cy="3683105"/>
          </a:xfrm>
        </p:spPr>
        <p:txBody>
          <a:bodyPr>
            <a:normAutofit/>
          </a:bodyPr>
          <a:lstStyle/>
          <a:p>
            <a:r>
              <a:rPr lang="en-US" sz="2000" dirty="0"/>
              <a:t>Records custodian who does not deliver </a:t>
            </a:r>
            <a:r>
              <a:rPr lang="en-US" dirty="0"/>
              <a:t>report or explanation of denial </a:t>
            </a:r>
            <a:r>
              <a:rPr lang="en-US" sz="2000" dirty="0"/>
              <a:t>within 15 days after receipt of a request is subject an action to enforce the provisions of the IPRA and the requester may be awarded damages. </a:t>
            </a:r>
          </a:p>
          <a:p>
            <a:r>
              <a:rPr lang="en-US" dirty="0"/>
              <a:t>Damages shall be awarded if failure to provide is determined to be unreasonable. </a:t>
            </a:r>
          </a:p>
          <a:p>
            <a:r>
              <a:rPr lang="en-US" sz="2000" dirty="0"/>
              <a:t>Damages shall not exceed $100 per day.</a:t>
            </a:r>
          </a:p>
          <a:p>
            <a:r>
              <a:rPr lang="en-US" dirty="0"/>
              <a:t>Damages shall accrue from the day the public body is in noncompliance until a written denial is issued. </a:t>
            </a:r>
          </a:p>
          <a:p>
            <a:r>
              <a:rPr lang="en-US" sz="2000" dirty="0"/>
              <a:t>D</a:t>
            </a:r>
            <a:r>
              <a:rPr lang="en-US" dirty="0"/>
              <a:t>amages shall be payable from the funds of the public body. </a:t>
            </a:r>
          </a:p>
          <a:p>
            <a:pPr marL="0" indent="0" algn="r">
              <a:buNone/>
            </a:pPr>
            <a:r>
              <a:rPr lang="en-US" sz="1600" dirty="0"/>
              <a:t>NMAC 14-2-11</a:t>
            </a:r>
          </a:p>
        </p:txBody>
      </p:sp>
    </p:spTree>
    <p:extLst>
      <p:ext uri="{BB962C8B-B14F-4D97-AF65-F5344CB8AC3E}">
        <p14:creationId xmlns:p14="http://schemas.microsoft.com/office/powerpoint/2010/main" val="424578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889D-36A6-C9EA-5DC5-B8EC5FBE8455}"/>
              </a:ext>
            </a:extLst>
          </p:cNvPr>
          <p:cNvSpPr>
            <a:spLocks noGrp="1"/>
          </p:cNvSpPr>
          <p:nvPr>
            <p:ph type="title"/>
          </p:nvPr>
        </p:nvSpPr>
        <p:spPr/>
        <p:txBody>
          <a:bodyPr>
            <a:normAutofit/>
          </a:bodyPr>
          <a:lstStyle/>
          <a:p>
            <a:pPr algn="ctr"/>
            <a:r>
              <a:rPr lang="en-US" sz="4400" b="1" dirty="0"/>
              <a:t>enforcement</a:t>
            </a:r>
          </a:p>
        </p:txBody>
      </p:sp>
      <p:sp>
        <p:nvSpPr>
          <p:cNvPr id="3" name="Content Placeholder 2">
            <a:extLst>
              <a:ext uri="{FF2B5EF4-FFF2-40B4-BE49-F238E27FC236}">
                <a16:creationId xmlns:a16="http://schemas.microsoft.com/office/drawing/2014/main" id="{CBF1E4D1-7CDF-47DB-5E04-9A54A88A45CF}"/>
              </a:ext>
            </a:extLst>
          </p:cNvPr>
          <p:cNvSpPr>
            <a:spLocks noGrp="1"/>
          </p:cNvSpPr>
          <p:nvPr>
            <p:ph idx="1"/>
          </p:nvPr>
        </p:nvSpPr>
        <p:spPr>
          <a:xfrm>
            <a:off x="517237" y="2071148"/>
            <a:ext cx="11296073" cy="4034087"/>
          </a:xfrm>
        </p:spPr>
        <p:txBody>
          <a:bodyPr>
            <a:normAutofit lnSpcReduction="10000"/>
          </a:bodyPr>
          <a:lstStyle/>
          <a:p>
            <a:pPr marL="0" indent="0">
              <a:lnSpc>
                <a:spcPct val="110000"/>
              </a:lnSpc>
              <a:spcBef>
                <a:spcPts val="0"/>
              </a:spcBef>
              <a:spcAft>
                <a:spcPts val="300"/>
              </a:spcAft>
              <a:buNone/>
            </a:pPr>
            <a:r>
              <a:rPr lang="en-US" dirty="0"/>
              <a:t>An action to enforce the IPRA may be brought by: </a:t>
            </a:r>
          </a:p>
          <a:p>
            <a:pPr>
              <a:lnSpc>
                <a:spcPct val="110000"/>
              </a:lnSpc>
              <a:spcBef>
                <a:spcPts val="0"/>
              </a:spcBef>
              <a:spcAft>
                <a:spcPts val="600"/>
              </a:spcAft>
            </a:pPr>
            <a:r>
              <a:rPr lang="en-US" dirty="0"/>
              <a:t>the attorney general or the district attorney in the county of jurisdiction; or </a:t>
            </a:r>
          </a:p>
          <a:p>
            <a:pPr>
              <a:lnSpc>
                <a:spcPct val="110000"/>
              </a:lnSpc>
              <a:spcBef>
                <a:spcPts val="0"/>
              </a:spcBef>
              <a:spcAft>
                <a:spcPts val="1200"/>
              </a:spcAft>
            </a:pPr>
            <a:r>
              <a:rPr lang="en-US" dirty="0"/>
              <a:t>a person whose written response has been denied.  </a:t>
            </a:r>
          </a:p>
          <a:p>
            <a:pPr marL="0" indent="0">
              <a:lnSpc>
                <a:spcPct val="110000"/>
              </a:lnSpc>
              <a:spcBef>
                <a:spcPts val="0"/>
              </a:spcBef>
              <a:spcAft>
                <a:spcPts val="1200"/>
              </a:spcAft>
              <a:buNone/>
            </a:pPr>
            <a:r>
              <a:rPr lang="en-US" dirty="0"/>
              <a:t>A district court may issue a writ of mandamus or order an injunction or other appropriate remedy to enforce the provision of the IPRA. </a:t>
            </a:r>
          </a:p>
          <a:p>
            <a:pPr marL="0" indent="0">
              <a:lnSpc>
                <a:spcPct val="110000"/>
              </a:lnSpc>
              <a:spcBef>
                <a:spcPts val="0"/>
              </a:spcBef>
              <a:spcAft>
                <a:spcPts val="1200"/>
              </a:spcAft>
              <a:buNone/>
            </a:pPr>
            <a:r>
              <a:rPr lang="en-US" dirty="0"/>
              <a:t>The exhaustion of administrative remedies shall not be required to bringing any action to enforce the procedures of the IPRA. </a:t>
            </a:r>
          </a:p>
          <a:p>
            <a:pPr marL="0" indent="0">
              <a:lnSpc>
                <a:spcPct val="110000"/>
              </a:lnSpc>
              <a:buNone/>
            </a:pPr>
            <a:r>
              <a:rPr lang="en-US" dirty="0"/>
              <a:t>The court SHALL award damages, costs and reasonable attorneys’ fees to any person whose written request has been denied and is successful in a court action to enforce the IPRA.</a:t>
            </a:r>
          </a:p>
          <a:p>
            <a:pPr marL="0" indent="0" algn="r">
              <a:lnSpc>
                <a:spcPct val="110000"/>
              </a:lnSpc>
              <a:buNone/>
            </a:pPr>
            <a:r>
              <a:rPr lang="en-US" sz="1600" dirty="0"/>
              <a:t>NMAC 14-2-12</a:t>
            </a:r>
          </a:p>
        </p:txBody>
      </p:sp>
    </p:spTree>
    <p:extLst>
      <p:ext uri="{BB962C8B-B14F-4D97-AF65-F5344CB8AC3E}">
        <p14:creationId xmlns:p14="http://schemas.microsoft.com/office/powerpoint/2010/main" val="3493007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FB8D-14A3-451F-9BE1-99C2703C6D6E}"/>
              </a:ext>
            </a:extLst>
          </p:cNvPr>
          <p:cNvSpPr>
            <a:spLocks noGrp="1"/>
          </p:cNvSpPr>
          <p:nvPr>
            <p:ph type="title"/>
          </p:nvPr>
        </p:nvSpPr>
        <p:spPr>
          <a:xfrm>
            <a:off x="1447191" y="508001"/>
            <a:ext cx="9607661" cy="1352482"/>
          </a:xfrm>
        </p:spPr>
        <p:txBody>
          <a:bodyPr>
            <a:normAutofit/>
          </a:bodyPr>
          <a:lstStyle/>
          <a:p>
            <a:pPr algn="ctr"/>
            <a:r>
              <a:rPr lang="en-US" sz="3600" b="1" dirty="0"/>
              <a:t>Legal references </a:t>
            </a:r>
            <a:br>
              <a:rPr lang="en-US" sz="3600" b="1" dirty="0"/>
            </a:br>
            <a:r>
              <a:rPr lang="en-US" sz="3600" b="1" dirty="0"/>
              <a:t>related to election</a:t>
            </a:r>
          </a:p>
        </p:txBody>
      </p:sp>
      <p:pic>
        <p:nvPicPr>
          <p:cNvPr id="10" name="Picture 9">
            <a:extLst>
              <a:ext uri="{FF2B5EF4-FFF2-40B4-BE49-F238E27FC236}">
                <a16:creationId xmlns:a16="http://schemas.microsoft.com/office/drawing/2014/main" id="{12B78651-9EF4-AE77-B410-D1E0AB5B6C62}"/>
              </a:ext>
            </a:extLst>
          </p:cNvPr>
          <p:cNvPicPr>
            <a:picLocks noChangeAspect="1"/>
          </p:cNvPicPr>
          <p:nvPr/>
        </p:nvPicPr>
        <p:blipFill>
          <a:blip r:embed="rId2"/>
          <a:stretch>
            <a:fillRect/>
          </a:stretch>
        </p:blipFill>
        <p:spPr>
          <a:xfrm>
            <a:off x="486490" y="2017404"/>
            <a:ext cx="3245002" cy="1159860"/>
          </a:xfrm>
          <a:prstGeom prst="rect">
            <a:avLst/>
          </a:prstGeom>
          <a:solidFill>
            <a:schemeClr val="bg1"/>
          </a:solidFill>
          <a:ln w="6350">
            <a:solidFill>
              <a:srgbClr val="C00000"/>
            </a:solidFill>
          </a:ln>
        </p:spPr>
      </p:pic>
      <p:sp>
        <p:nvSpPr>
          <p:cNvPr id="5" name="Content Placeholder 4">
            <a:extLst>
              <a:ext uri="{FF2B5EF4-FFF2-40B4-BE49-F238E27FC236}">
                <a16:creationId xmlns:a16="http://schemas.microsoft.com/office/drawing/2014/main" id="{0BBAAE39-3B80-FD85-A5DA-5AB0B6A02249}"/>
              </a:ext>
            </a:extLst>
          </p:cNvPr>
          <p:cNvSpPr>
            <a:spLocks noGrp="1"/>
          </p:cNvSpPr>
          <p:nvPr>
            <p:ph sz="half" idx="2"/>
          </p:nvPr>
        </p:nvSpPr>
        <p:spPr>
          <a:xfrm>
            <a:off x="387927" y="3343562"/>
            <a:ext cx="3389746" cy="2068948"/>
          </a:xfrm>
        </p:spPr>
        <p:txBody>
          <a:bodyPr>
            <a:noAutofit/>
          </a:bodyPr>
          <a:lstStyle/>
          <a:p>
            <a:r>
              <a:rPr lang="en-US" sz="1800" dirty="0"/>
              <a:t>Publishes master database of official NM state laws, available to public. </a:t>
            </a:r>
          </a:p>
          <a:p>
            <a:r>
              <a:rPr lang="en-US" sz="1800" dirty="0"/>
              <a:t>Official legal research tool of the NM courts and legislature. </a:t>
            </a:r>
          </a:p>
        </p:txBody>
      </p:sp>
      <p:sp>
        <p:nvSpPr>
          <p:cNvPr id="7" name="Content Placeholder 6">
            <a:extLst>
              <a:ext uri="{FF2B5EF4-FFF2-40B4-BE49-F238E27FC236}">
                <a16:creationId xmlns:a16="http://schemas.microsoft.com/office/drawing/2014/main" id="{DE634F52-90D9-5C58-9464-41427D419D35}"/>
              </a:ext>
            </a:extLst>
          </p:cNvPr>
          <p:cNvSpPr>
            <a:spLocks noGrp="1"/>
          </p:cNvSpPr>
          <p:nvPr>
            <p:ph sz="quarter" idx="4"/>
          </p:nvPr>
        </p:nvSpPr>
        <p:spPr>
          <a:xfrm>
            <a:off x="4156363" y="3394360"/>
            <a:ext cx="7592292" cy="2508499"/>
          </a:xfrm>
        </p:spPr>
        <p:txBody>
          <a:bodyPr>
            <a:normAutofit fontScale="85000" lnSpcReduction="10000"/>
          </a:bodyPr>
          <a:lstStyle/>
          <a:p>
            <a:r>
              <a:rPr lang="en-US" dirty="0" err="1"/>
              <a:t>EAC.Gov</a:t>
            </a:r>
            <a:r>
              <a:rPr lang="en-US" dirty="0"/>
              <a:t> : National clearinghouse of information on election administration. </a:t>
            </a:r>
          </a:p>
          <a:p>
            <a:r>
              <a:rPr lang="en-US" dirty="0"/>
              <a:t>Mandated by Help America Vote Act (HAVA) to develop and maintain standards for voting systems.</a:t>
            </a:r>
          </a:p>
          <a:p>
            <a:r>
              <a:rPr lang="en-US" dirty="0"/>
              <a:t>Adopted Voluntary Voting Systems Guidelines (VVSG) - 15 Principles &amp; 53 Guidelines. NM is required to comply with VVSG for voting equipment, useful for rebuttals..</a:t>
            </a:r>
          </a:p>
          <a:p>
            <a:r>
              <a:rPr lang="en-US" dirty="0">
                <a:hlinkClick r:id="rId3"/>
              </a:rPr>
              <a:t>Voluntary Voting System Guidelines Version 2.0 (eac.gov)</a:t>
            </a:r>
            <a:endParaRPr lang="en-US" dirty="0"/>
          </a:p>
        </p:txBody>
      </p:sp>
      <p:pic>
        <p:nvPicPr>
          <p:cNvPr id="12" name="Picture 11">
            <a:extLst>
              <a:ext uri="{FF2B5EF4-FFF2-40B4-BE49-F238E27FC236}">
                <a16:creationId xmlns:a16="http://schemas.microsoft.com/office/drawing/2014/main" id="{B0FDB763-B8CC-33EA-383C-2626D42C8E3E}"/>
              </a:ext>
            </a:extLst>
          </p:cNvPr>
          <p:cNvPicPr>
            <a:picLocks noChangeAspect="1"/>
          </p:cNvPicPr>
          <p:nvPr/>
        </p:nvPicPr>
        <p:blipFill>
          <a:blip r:embed="rId4"/>
          <a:stretch>
            <a:fillRect/>
          </a:stretch>
        </p:blipFill>
        <p:spPr>
          <a:xfrm>
            <a:off x="4248726" y="2015351"/>
            <a:ext cx="3168074" cy="1152720"/>
          </a:xfrm>
          <a:prstGeom prst="rect">
            <a:avLst/>
          </a:prstGeom>
          <a:ln w="6350">
            <a:solidFill>
              <a:srgbClr val="0070C0"/>
            </a:solidFill>
          </a:ln>
        </p:spPr>
      </p:pic>
    </p:spTree>
    <p:extLst>
      <p:ext uri="{BB962C8B-B14F-4D97-AF65-F5344CB8AC3E}">
        <p14:creationId xmlns:p14="http://schemas.microsoft.com/office/powerpoint/2010/main" val="240970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FB8D-14A3-451F-9BE1-99C2703C6D6E}"/>
              </a:ext>
            </a:extLst>
          </p:cNvPr>
          <p:cNvSpPr>
            <a:spLocks noGrp="1"/>
          </p:cNvSpPr>
          <p:nvPr>
            <p:ph type="title"/>
          </p:nvPr>
        </p:nvSpPr>
        <p:spPr>
          <a:xfrm>
            <a:off x="506995" y="508001"/>
            <a:ext cx="11425472" cy="1352482"/>
          </a:xfrm>
        </p:spPr>
        <p:txBody>
          <a:bodyPr>
            <a:normAutofit fontScale="90000"/>
          </a:bodyPr>
          <a:lstStyle/>
          <a:p>
            <a:r>
              <a:rPr lang="en-US" sz="3800" b="1" dirty="0"/>
              <a:t>Legal references </a:t>
            </a:r>
            <a:br>
              <a:rPr lang="en-US" sz="3800" b="1" dirty="0"/>
            </a:br>
            <a:r>
              <a:rPr lang="en-US" sz="3800" b="1" dirty="0"/>
              <a:t>related to election</a:t>
            </a:r>
            <a:br>
              <a:rPr lang="en-US" sz="3800" b="1" dirty="0"/>
            </a:br>
            <a:r>
              <a:rPr lang="en-US" sz="2000" dirty="0"/>
              <a:t>(</a:t>
            </a:r>
            <a:r>
              <a:rPr lang="en-US" sz="2000" cap="none" dirty="0"/>
              <a:t>continued)</a:t>
            </a:r>
            <a:endParaRPr lang="en-US" sz="3600" b="1" dirty="0"/>
          </a:p>
        </p:txBody>
      </p:sp>
      <p:sp>
        <p:nvSpPr>
          <p:cNvPr id="4" name="Content Placeholder 3">
            <a:extLst>
              <a:ext uri="{FF2B5EF4-FFF2-40B4-BE49-F238E27FC236}">
                <a16:creationId xmlns:a16="http://schemas.microsoft.com/office/drawing/2014/main" id="{5F746009-168F-4658-6BA2-9140A81A5380}"/>
              </a:ext>
            </a:extLst>
          </p:cNvPr>
          <p:cNvSpPr>
            <a:spLocks noGrp="1"/>
          </p:cNvSpPr>
          <p:nvPr>
            <p:ph sz="half" idx="2"/>
          </p:nvPr>
        </p:nvSpPr>
        <p:spPr>
          <a:xfrm>
            <a:off x="325925" y="2046084"/>
            <a:ext cx="11660863" cy="4037846"/>
          </a:xfrm>
        </p:spPr>
        <p:txBody>
          <a:bodyPr>
            <a:normAutofit/>
          </a:bodyPr>
          <a:lstStyle/>
          <a:p>
            <a:r>
              <a:rPr lang="en-US" sz="1800" dirty="0"/>
              <a:t>National Institute of Standards and Technology (NIST) – part of US Department of Commerce.</a:t>
            </a:r>
          </a:p>
          <a:p>
            <a:r>
              <a:rPr lang="en-US" sz="1800" dirty="0"/>
              <a:t>Promote US innovation and industrial competitiveness by advancing measurement science, standards and technology.  Innumerable products and services are mandated to comply with NIST standards. </a:t>
            </a:r>
          </a:p>
          <a:p>
            <a:r>
              <a:rPr lang="en-US" sz="1800" dirty="0"/>
              <a:t>Special Publication 1500-103: </a:t>
            </a:r>
            <a:r>
              <a:rPr lang="en-US" sz="1800" b="1" dirty="0"/>
              <a:t>Cast Vote Records Common Data Format Specification Version 1.0  </a:t>
            </a:r>
            <a:r>
              <a:rPr lang="en-US" sz="1800" dirty="0"/>
              <a:t>(published 11/19/19 with 3/31/2020 updates). This document is a specification for a common data format for cast vote records (CVR) produced by vote-capture devices such as ballot scanners. It supports the interoperable export of CVRs from these devices and the interoperable import and export of CVRs to/from election management systems, adjudication systems, and audit systems. The specification includes examples of XML and JSON usage.       </a:t>
            </a:r>
            <a:r>
              <a:rPr lang="en-US" sz="1800" dirty="0">
                <a:hlinkClick r:id="rId3"/>
              </a:rPr>
              <a:t>NIST_SP_1500_103_Cast_Vote_Records_Common_Datat_Format_Specification.2019.pdf</a:t>
            </a:r>
            <a:endParaRPr lang="en-US" sz="1800" dirty="0"/>
          </a:p>
          <a:p>
            <a:r>
              <a:rPr lang="en-US" sz="1800" dirty="0"/>
              <a:t>Useful for supporting rebuttals (pleading in reply to evidence put forth).</a:t>
            </a:r>
          </a:p>
          <a:p>
            <a:endParaRPr lang="en-US" sz="1600" dirty="0"/>
          </a:p>
        </p:txBody>
      </p:sp>
      <p:pic>
        <p:nvPicPr>
          <p:cNvPr id="9" name="Picture 8">
            <a:extLst>
              <a:ext uri="{FF2B5EF4-FFF2-40B4-BE49-F238E27FC236}">
                <a16:creationId xmlns:a16="http://schemas.microsoft.com/office/drawing/2014/main" id="{D6361307-E33A-4595-9B75-008B3B12D622}"/>
              </a:ext>
            </a:extLst>
          </p:cNvPr>
          <p:cNvPicPr>
            <a:picLocks noChangeAspect="1"/>
          </p:cNvPicPr>
          <p:nvPr/>
        </p:nvPicPr>
        <p:blipFill rotWithShape="1">
          <a:blip r:embed="rId4"/>
          <a:srcRect l="6284" t="27234" r="8206" b="29802"/>
          <a:stretch/>
        </p:blipFill>
        <p:spPr>
          <a:xfrm>
            <a:off x="7571144" y="657837"/>
            <a:ext cx="3320970" cy="937206"/>
          </a:xfrm>
          <a:prstGeom prst="rect">
            <a:avLst/>
          </a:prstGeom>
          <a:ln w="19050">
            <a:solidFill>
              <a:schemeClr val="tx1"/>
            </a:solidFill>
          </a:ln>
        </p:spPr>
      </p:pic>
    </p:spTree>
    <p:extLst>
      <p:ext uri="{BB962C8B-B14F-4D97-AF65-F5344CB8AC3E}">
        <p14:creationId xmlns:p14="http://schemas.microsoft.com/office/powerpoint/2010/main" val="367083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FB8D-14A3-451F-9BE1-99C2703C6D6E}"/>
              </a:ext>
            </a:extLst>
          </p:cNvPr>
          <p:cNvSpPr>
            <a:spLocks noGrp="1"/>
          </p:cNvSpPr>
          <p:nvPr>
            <p:ph type="title"/>
          </p:nvPr>
        </p:nvSpPr>
        <p:spPr>
          <a:xfrm>
            <a:off x="1178432" y="162312"/>
            <a:ext cx="9886013" cy="513098"/>
          </a:xfrm>
        </p:spPr>
        <p:txBody>
          <a:bodyPr>
            <a:normAutofit fontScale="90000"/>
          </a:bodyPr>
          <a:lstStyle/>
          <a:p>
            <a:pPr algn="ctr"/>
            <a:r>
              <a:rPr lang="en-US" b="1" cap="none" dirty="0"/>
              <a:t>Look Up NM Statutory Citations in NMOneSource.com</a:t>
            </a:r>
            <a:endParaRPr lang="en-US" b="1" dirty="0"/>
          </a:p>
        </p:txBody>
      </p:sp>
      <p:pic>
        <p:nvPicPr>
          <p:cNvPr id="5" name="Picture 4">
            <a:extLst>
              <a:ext uri="{FF2B5EF4-FFF2-40B4-BE49-F238E27FC236}">
                <a16:creationId xmlns:a16="http://schemas.microsoft.com/office/drawing/2014/main" id="{7C0BDAF2-894A-3BB7-51D5-DC066A45311B}"/>
              </a:ext>
            </a:extLst>
          </p:cNvPr>
          <p:cNvPicPr>
            <a:picLocks noChangeAspect="1"/>
          </p:cNvPicPr>
          <p:nvPr/>
        </p:nvPicPr>
        <p:blipFill>
          <a:blip r:embed="rId3"/>
          <a:stretch>
            <a:fillRect/>
          </a:stretch>
        </p:blipFill>
        <p:spPr>
          <a:xfrm>
            <a:off x="0" y="682904"/>
            <a:ext cx="4733184" cy="5863369"/>
          </a:xfrm>
          <a:prstGeom prst="rect">
            <a:avLst/>
          </a:prstGeom>
          <a:ln w="19050">
            <a:solidFill>
              <a:schemeClr val="tx1"/>
            </a:solidFill>
          </a:ln>
        </p:spPr>
      </p:pic>
      <p:pic>
        <p:nvPicPr>
          <p:cNvPr id="7" name="Picture 6">
            <a:extLst>
              <a:ext uri="{FF2B5EF4-FFF2-40B4-BE49-F238E27FC236}">
                <a16:creationId xmlns:a16="http://schemas.microsoft.com/office/drawing/2014/main" id="{F1034651-B6D2-0B30-7272-F8DB94C4B334}"/>
              </a:ext>
            </a:extLst>
          </p:cNvPr>
          <p:cNvPicPr>
            <a:picLocks noChangeAspect="1"/>
          </p:cNvPicPr>
          <p:nvPr/>
        </p:nvPicPr>
        <p:blipFill>
          <a:blip r:embed="rId4"/>
          <a:stretch>
            <a:fillRect/>
          </a:stretch>
        </p:blipFill>
        <p:spPr>
          <a:xfrm>
            <a:off x="3988692" y="858238"/>
            <a:ext cx="3426451" cy="5864680"/>
          </a:xfrm>
          <a:prstGeom prst="rect">
            <a:avLst/>
          </a:prstGeom>
          <a:ln w="19050">
            <a:solidFill>
              <a:schemeClr val="tx1"/>
            </a:solidFill>
          </a:ln>
        </p:spPr>
      </p:pic>
      <p:sp>
        <p:nvSpPr>
          <p:cNvPr id="10" name="Content Placeholder 9">
            <a:extLst>
              <a:ext uri="{FF2B5EF4-FFF2-40B4-BE49-F238E27FC236}">
                <a16:creationId xmlns:a16="http://schemas.microsoft.com/office/drawing/2014/main" id="{3EA0D961-8A4A-09BD-D8E3-4DA73F397CF0}"/>
              </a:ext>
            </a:extLst>
          </p:cNvPr>
          <p:cNvSpPr>
            <a:spLocks noGrp="1"/>
          </p:cNvSpPr>
          <p:nvPr>
            <p:ph sz="half" idx="2"/>
          </p:nvPr>
        </p:nvSpPr>
        <p:spPr>
          <a:xfrm>
            <a:off x="7571270" y="760491"/>
            <a:ext cx="4406465" cy="1756373"/>
          </a:xfrm>
          <a:solidFill>
            <a:schemeClr val="bg1"/>
          </a:solidFill>
          <a:ln w="31750">
            <a:solidFill>
              <a:srgbClr val="C00000"/>
            </a:solidFill>
          </a:ln>
        </p:spPr>
        <p:txBody>
          <a:bodyPr>
            <a:normAutofit fontScale="77500" lnSpcReduction="20000"/>
          </a:bodyPr>
          <a:lstStyle/>
          <a:p>
            <a:pPr marL="0" indent="0">
              <a:lnSpc>
                <a:spcPct val="100000"/>
              </a:lnSpc>
              <a:spcBef>
                <a:spcPts val="0"/>
              </a:spcBef>
              <a:buNone/>
            </a:pPr>
            <a:r>
              <a:rPr lang="en-US" sz="2300" dirty="0"/>
              <a:t>Example: NMSA 14-2-8.B</a:t>
            </a:r>
          </a:p>
          <a:p>
            <a:pPr marL="860425" indent="0">
              <a:lnSpc>
                <a:spcPct val="100000"/>
              </a:lnSpc>
              <a:spcBef>
                <a:spcPts val="0"/>
              </a:spcBef>
              <a:buNone/>
            </a:pPr>
            <a:r>
              <a:rPr lang="en-US" sz="2300" dirty="0"/>
              <a:t>Chapter 14</a:t>
            </a:r>
          </a:p>
          <a:p>
            <a:pPr marL="860425" indent="0">
              <a:lnSpc>
                <a:spcPct val="100000"/>
              </a:lnSpc>
              <a:spcBef>
                <a:spcPts val="0"/>
              </a:spcBef>
              <a:buNone/>
            </a:pPr>
            <a:r>
              <a:rPr lang="en-US" sz="2300" dirty="0"/>
              <a:t>Article 2</a:t>
            </a:r>
          </a:p>
          <a:p>
            <a:pPr marL="860425" indent="0">
              <a:lnSpc>
                <a:spcPct val="100000"/>
              </a:lnSpc>
              <a:spcBef>
                <a:spcPts val="0"/>
              </a:spcBef>
              <a:spcAft>
                <a:spcPts val="600"/>
              </a:spcAft>
              <a:buNone/>
            </a:pPr>
            <a:r>
              <a:rPr lang="en-US" sz="2300" dirty="0"/>
              <a:t>Section 8.B        </a:t>
            </a:r>
          </a:p>
          <a:p>
            <a:pPr marL="0" indent="0">
              <a:lnSpc>
                <a:spcPct val="100000"/>
              </a:lnSpc>
              <a:spcBef>
                <a:spcPts val="0"/>
              </a:spcBef>
              <a:spcAft>
                <a:spcPts val="600"/>
              </a:spcAft>
              <a:buNone/>
            </a:pPr>
            <a:r>
              <a:rPr lang="en-US" sz="2200" dirty="0"/>
              <a:t>Chapter 1 (Election)  &amp; 14 (Records, Rules, Legal Notices, Oaths) are commonly cited. </a:t>
            </a:r>
          </a:p>
          <a:p>
            <a:pPr marL="0" indent="0">
              <a:lnSpc>
                <a:spcPct val="100000"/>
              </a:lnSpc>
              <a:spcBef>
                <a:spcPts val="0"/>
              </a:spcBef>
              <a:buNone/>
            </a:pPr>
            <a:r>
              <a:rPr lang="en-US" sz="2200" b="1" dirty="0">
                <a:solidFill>
                  <a:srgbClr val="C00000"/>
                </a:solidFill>
              </a:rPr>
              <a:t>NOTE: It is SLOW,   give it time to load</a:t>
            </a:r>
            <a:endParaRPr lang="en-US" sz="1600" b="1" dirty="0">
              <a:solidFill>
                <a:srgbClr val="C00000"/>
              </a:solidFill>
            </a:endParaRPr>
          </a:p>
        </p:txBody>
      </p:sp>
      <p:pic>
        <p:nvPicPr>
          <p:cNvPr id="12" name="Picture 11">
            <a:extLst>
              <a:ext uri="{FF2B5EF4-FFF2-40B4-BE49-F238E27FC236}">
                <a16:creationId xmlns:a16="http://schemas.microsoft.com/office/drawing/2014/main" id="{ADF1D1EB-0BF7-EE50-A0A3-0EF8898EE00F}"/>
              </a:ext>
            </a:extLst>
          </p:cNvPr>
          <p:cNvPicPr>
            <a:picLocks noChangeAspect="1"/>
          </p:cNvPicPr>
          <p:nvPr/>
        </p:nvPicPr>
        <p:blipFill>
          <a:blip r:embed="rId5"/>
          <a:stretch>
            <a:fillRect/>
          </a:stretch>
        </p:blipFill>
        <p:spPr>
          <a:xfrm>
            <a:off x="5626682" y="2755123"/>
            <a:ext cx="6565318" cy="4102877"/>
          </a:xfrm>
          <a:prstGeom prst="rect">
            <a:avLst/>
          </a:prstGeom>
          <a:ln w="19050">
            <a:solidFill>
              <a:schemeClr val="tx1"/>
            </a:solidFill>
          </a:ln>
        </p:spPr>
      </p:pic>
      <p:sp>
        <p:nvSpPr>
          <p:cNvPr id="13" name="Rectangle 12">
            <a:extLst>
              <a:ext uri="{FF2B5EF4-FFF2-40B4-BE49-F238E27FC236}">
                <a16:creationId xmlns:a16="http://schemas.microsoft.com/office/drawing/2014/main" id="{523BC69C-9683-B981-A70F-3F7D9D61227B}"/>
              </a:ext>
            </a:extLst>
          </p:cNvPr>
          <p:cNvSpPr/>
          <p:nvPr/>
        </p:nvSpPr>
        <p:spPr>
          <a:xfrm>
            <a:off x="5158800" y="982670"/>
            <a:ext cx="774409" cy="369332"/>
          </a:xfrm>
          <a:prstGeom prst="rect">
            <a:avLst/>
          </a:prstGeom>
          <a:solidFill>
            <a:srgbClr val="FFFFE5"/>
          </a:solidFill>
          <a:ln w="12700">
            <a:solidFill>
              <a:schemeClr val="tx1"/>
            </a:solidFill>
          </a:ln>
        </p:spPr>
        <p:txBody>
          <a:bodyPr wrap="square" lIns="91440" tIns="45720" rIns="91440" bIns="45720">
            <a:spAutoFit/>
            <a:scene3d>
              <a:camera prst="orthographicFront"/>
              <a:lightRig rig="threePt" dir="t"/>
            </a:scene3d>
            <a:sp3d extrusionH="57150">
              <a:bevelT h="25400" prst="softRound"/>
            </a:sp3d>
          </a:bodyPr>
          <a:lstStyle/>
          <a:p>
            <a:pPr algn="ctr"/>
            <a:r>
              <a:rPr lang="en-US" b="0" cap="none" spc="0" dirty="0">
                <a:ln w="12700">
                  <a:solidFill>
                    <a:srgbClr val="C00000"/>
                  </a:solidFill>
                </a:ln>
                <a:solidFill>
                  <a:srgbClr val="0070C0"/>
                </a:solidFill>
                <a:effectLst>
                  <a:outerShdw blurRad="38100" dist="19050" dir="2700000" algn="tl" rotWithShape="0">
                    <a:schemeClr val="dk1">
                      <a:alpha val="40000"/>
                    </a:schemeClr>
                  </a:outerShdw>
                </a:effectLst>
              </a:rPr>
              <a:t>Step 2</a:t>
            </a:r>
          </a:p>
        </p:txBody>
      </p:sp>
      <p:sp>
        <p:nvSpPr>
          <p:cNvPr id="14" name="Rectangle 13">
            <a:extLst>
              <a:ext uri="{FF2B5EF4-FFF2-40B4-BE49-F238E27FC236}">
                <a16:creationId xmlns:a16="http://schemas.microsoft.com/office/drawing/2014/main" id="{E6FB434B-728D-423D-4461-B1C7ECA97D25}"/>
              </a:ext>
            </a:extLst>
          </p:cNvPr>
          <p:cNvSpPr/>
          <p:nvPr/>
        </p:nvSpPr>
        <p:spPr>
          <a:xfrm>
            <a:off x="1566724" y="872836"/>
            <a:ext cx="968658" cy="369332"/>
          </a:xfrm>
          <a:prstGeom prst="rect">
            <a:avLst/>
          </a:prstGeom>
          <a:solidFill>
            <a:srgbClr val="FFFFE5"/>
          </a:solidFill>
          <a:ln w="12700">
            <a:solidFill>
              <a:schemeClr val="tx1"/>
            </a:solidFill>
          </a:ln>
        </p:spPr>
        <p:txBody>
          <a:bodyPr wrap="square" lIns="91440" tIns="45720" rIns="91440" bIns="45720">
            <a:spAutoFit/>
            <a:scene3d>
              <a:camera prst="orthographicFront"/>
              <a:lightRig rig="threePt" dir="t"/>
            </a:scene3d>
            <a:sp3d extrusionH="57150">
              <a:bevelT h="25400" prst="softRound"/>
            </a:sp3d>
          </a:bodyPr>
          <a:lstStyle/>
          <a:p>
            <a:pPr algn="ctr"/>
            <a:r>
              <a:rPr lang="en-US" b="0" cap="none" spc="0" dirty="0">
                <a:ln w="3175">
                  <a:solidFill>
                    <a:srgbClr val="C00000"/>
                  </a:solidFill>
                </a:ln>
                <a:solidFill>
                  <a:srgbClr val="0070C0"/>
                </a:solidFill>
                <a:effectLst>
                  <a:outerShdw blurRad="38100" dist="19050" dir="2700000" algn="tl" rotWithShape="0">
                    <a:schemeClr val="dk1">
                      <a:alpha val="40000"/>
                    </a:schemeClr>
                  </a:outerShdw>
                </a:effectLst>
              </a:rPr>
              <a:t>Step1</a:t>
            </a:r>
          </a:p>
        </p:txBody>
      </p:sp>
      <p:sp>
        <p:nvSpPr>
          <p:cNvPr id="15" name="Rectangle 14">
            <a:extLst>
              <a:ext uri="{FF2B5EF4-FFF2-40B4-BE49-F238E27FC236}">
                <a16:creationId xmlns:a16="http://schemas.microsoft.com/office/drawing/2014/main" id="{D18AF3FF-D919-3F5F-8449-E0BB93BB31E9}"/>
              </a:ext>
            </a:extLst>
          </p:cNvPr>
          <p:cNvSpPr/>
          <p:nvPr/>
        </p:nvSpPr>
        <p:spPr>
          <a:xfrm>
            <a:off x="8528918" y="2627898"/>
            <a:ext cx="772969" cy="369332"/>
          </a:xfrm>
          <a:prstGeom prst="rect">
            <a:avLst/>
          </a:prstGeom>
          <a:solidFill>
            <a:srgbClr val="FFFFE5"/>
          </a:solidFill>
          <a:ln w="3175">
            <a:solidFill>
              <a:schemeClr val="tx1"/>
            </a:solidFill>
          </a:ln>
        </p:spPr>
        <p:txBody>
          <a:bodyPr wrap="none" lIns="91440" tIns="45720" rIns="91440" bIns="45720">
            <a:spAutoFit/>
            <a:scene3d>
              <a:camera prst="orthographicFront"/>
              <a:lightRig rig="threePt" dir="t"/>
            </a:scene3d>
            <a:sp3d extrusionH="57150">
              <a:bevelT h="25400" prst="softRound"/>
            </a:sp3d>
          </a:bodyPr>
          <a:lstStyle/>
          <a:p>
            <a:pPr algn="ctr"/>
            <a:r>
              <a:rPr lang="en-US" b="0" cap="none" spc="0" dirty="0">
                <a:ln w="3175">
                  <a:solidFill>
                    <a:srgbClr val="C00000"/>
                  </a:solidFill>
                </a:ln>
                <a:solidFill>
                  <a:srgbClr val="0070C0"/>
                </a:solidFill>
                <a:effectLst>
                  <a:outerShdw blurRad="38100" dist="19050" dir="2700000" algn="tl" rotWithShape="0">
                    <a:schemeClr val="dk1">
                      <a:alpha val="40000"/>
                    </a:schemeClr>
                  </a:outerShdw>
                </a:effectLst>
              </a:rPr>
              <a:t>Step</a:t>
            </a:r>
            <a:r>
              <a:rPr lang="en-US" b="0" cap="none" spc="0" dirty="0">
                <a:ln w="12700">
                  <a:solidFill>
                    <a:srgbClr val="C00000"/>
                  </a:solidFill>
                </a:ln>
                <a:solidFill>
                  <a:srgbClr val="0070C0"/>
                </a:solidFill>
                <a:effectLst>
                  <a:outerShdw blurRad="38100" dist="19050" dir="2700000" algn="tl" rotWithShape="0">
                    <a:schemeClr val="dk1">
                      <a:alpha val="40000"/>
                    </a:schemeClr>
                  </a:outerShdw>
                </a:effectLst>
              </a:rPr>
              <a:t> 3</a:t>
            </a:r>
          </a:p>
        </p:txBody>
      </p:sp>
    </p:spTree>
    <p:extLst>
      <p:ext uri="{BB962C8B-B14F-4D97-AF65-F5344CB8AC3E}">
        <p14:creationId xmlns:p14="http://schemas.microsoft.com/office/powerpoint/2010/main" val="2043897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16FC-F171-6A11-A540-5B6553E36C45}"/>
              </a:ext>
            </a:extLst>
          </p:cNvPr>
          <p:cNvSpPr>
            <a:spLocks noGrp="1"/>
          </p:cNvSpPr>
          <p:nvPr>
            <p:ph type="title" idx="4294967295"/>
          </p:nvPr>
        </p:nvSpPr>
        <p:spPr>
          <a:xfrm>
            <a:off x="0" y="306923"/>
            <a:ext cx="4781896" cy="770440"/>
          </a:xfrm>
        </p:spPr>
        <p:txBody>
          <a:bodyPr>
            <a:normAutofit/>
          </a:bodyPr>
          <a:lstStyle/>
          <a:p>
            <a:pPr algn="ctr">
              <a:lnSpc>
                <a:spcPct val="100000"/>
              </a:lnSpc>
            </a:pPr>
            <a:r>
              <a:rPr lang="en-US" sz="4000" b="1" dirty="0"/>
              <a:t>TEMPLATE</a:t>
            </a:r>
          </a:p>
        </p:txBody>
      </p:sp>
      <p:sp>
        <p:nvSpPr>
          <p:cNvPr id="3" name="Content Placeholder 2">
            <a:extLst>
              <a:ext uri="{FF2B5EF4-FFF2-40B4-BE49-F238E27FC236}">
                <a16:creationId xmlns:a16="http://schemas.microsoft.com/office/drawing/2014/main" id="{B22FE000-A5E9-BE91-908C-F81645BB10E5}"/>
              </a:ext>
            </a:extLst>
          </p:cNvPr>
          <p:cNvSpPr>
            <a:spLocks noGrp="1"/>
          </p:cNvSpPr>
          <p:nvPr>
            <p:ph idx="4294967295"/>
          </p:nvPr>
        </p:nvSpPr>
        <p:spPr>
          <a:xfrm>
            <a:off x="360474" y="1237528"/>
            <a:ext cx="4410703" cy="4710599"/>
          </a:xfrm>
        </p:spPr>
        <p:txBody>
          <a:bodyPr/>
          <a:lstStyle/>
          <a:p>
            <a:r>
              <a:rPr lang="en-US" dirty="0"/>
              <a:t>Name, address &amp; telephone # of requestor is required. </a:t>
            </a:r>
          </a:p>
          <a:p>
            <a:r>
              <a:rPr lang="en-US" dirty="0"/>
              <a:t>No person requesting records shall be required to state the reason for request.</a:t>
            </a:r>
          </a:p>
          <a:p>
            <a:r>
              <a:rPr lang="en-US" dirty="0"/>
              <a:t>IPRA requires the file format in which the records exists to be provided.</a:t>
            </a:r>
          </a:p>
          <a:p>
            <a:r>
              <a:rPr lang="en-US" dirty="0"/>
              <a:t>Remind and emphasize provisions in the IPRA to the custodian to remind the requirements (</a:t>
            </a:r>
            <a:r>
              <a:rPr lang="en-US" dirty="0" err="1"/>
              <a:t>ie</a:t>
            </a:r>
            <a:r>
              <a:rPr lang="en-US" dirty="0"/>
              <a:t> 3 days, reasons for denial).</a:t>
            </a:r>
          </a:p>
        </p:txBody>
      </p:sp>
      <p:pic>
        <p:nvPicPr>
          <p:cNvPr id="7" name="Picture 6">
            <a:extLst>
              <a:ext uri="{FF2B5EF4-FFF2-40B4-BE49-F238E27FC236}">
                <a16:creationId xmlns:a16="http://schemas.microsoft.com/office/drawing/2014/main" id="{61672B11-3D37-5D09-7B78-C6489586CA3A}"/>
              </a:ext>
            </a:extLst>
          </p:cNvPr>
          <p:cNvPicPr>
            <a:picLocks noChangeAspect="1"/>
          </p:cNvPicPr>
          <p:nvPr/>
        </p:nvPicPr>
        <p:blipFill rotWithShape="1">
          <a:blip r:embed="rId2"/>
          <a:srcRect t="3184" r="3445" b="2289"/>
          <a:stretch/>
        </p:blipFill>
        <p:spPr>
          <a:xfrm>
            <a:off x="5230574" y="191069"/>
            <a:ext cx="6151658" cy="6482687"/>
          </a:xfrm>
          <a:prstGeom prst="rect">
            <a:avLst/>
          </a:prstGeom>
          <a:ln w="25400">
            <a:solidFill>
              <a:srgbClr val="996633"/>
            </a:solidFill>
          </a:ln>
        </p:spPr>
      </p:pic>
    </p:spTree>
    <p:extLst>
      <p:ext uri="{BB962C8B-B14F-4D97-AF65-F5344CB8AC3E}">
        <p14:creationId xmlns:p14="http://schemas.microsoft.com/office/powerpoint/2010/main" val="4134991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9121-446C-DE38-E7F8-3EBCF3F79C9A}"/>
              </a:ext>
            </a:extLst>
          </p:cNvPr>
          <p:cNvSpPr>
            <a:spLocks noGrp="1"/>
          </p:cNvSpPr>
          <p:nvPr>
            <p:ph type="title"/>
          </p:nvPr>
        </p:nvSpPr>
        <p:spPr>
          <a:xfrm>
            <a:off x="1460632" y="686824"/>
            <a:ext cx="9603275" cy="1049235"/>
          </a:xfrm>
        </p:spPr>
        <p:txBody>
          <a:bodyPr>
            <a:normAutofit/>
          </a:bodyPr>
          <a:lstStyle/>
          <a:p>
            <a:pPr algn="ctr"/>
            <a:r>
              <a:rPr lang="en-US" sz="4000" b="1" dirty="0"/>
              <a:t>Rebuttals</a:t>
            </a:r>
          </a:p>
        </p:txBody>
      </p:sp>
      <p:sp>
        <p:nvSpPr>
          <p:cNvPr id="3" name="Content Placeholder 2">
            <a:extLst>
              <a:ext uri="{FF2B5EF4-FFF2-40B4-BE49-F238E27FC236}">
                <a16:creationId xmlns:a16="http://schemas.microsoft.com/office/drawing/2014/main" id="{C13A25C0-B637-09A7-0B0C-8F32C5758379}"/>
              </a:ext>
            </a:extLst>
          </p:cNvPr>
          <p:cNvSpPr>
            <a:spLocks noGrp="1"/>
          </p:cNvSpPr>
          <p:nvPr>
            <p:ph idx="1"/>
          </p:nvPr>
        </p:nvSpPr>
        <p:spPr>
          <a:xfrm>
            <a:off x="914400" y="2015732"/>
            <a:ext cx="10411485" cy="3769432"/>
          </a:xfrm>
        </p:spPr>
        <p:txBody>
          <a:bodyPr>
            <a:normAutofit lnSpcReduction="10000"/>
          </a:bodyPr>
          <a:lstStyle/>
          <a:p>
            <a:r>
              <a:rPr lang="en-US" dirty="0"/>
              <a:t>Common citations and rebuttals sheet provided. Mix, match, modified response based on citations.</a:t>
            </a:r>
          </a:p>
          <a:p>
            <a:r>
              <a:rPr lang="en-US" dirty="0"/>
              <a:t>Look up each citations, interpret the law for context.  </a:t>
            </a:r>
          </a:p>
          <a:p>
            <a:r>
              <a:rPr lang="en-US" dirty="0"/>
              <a:t>Know or research other laws, regulations and standard that are related to our request.   </a:t>
            </a:r>
          </a:p>
          <a:p>
            <a:r>
              <a:rPr lang="en-US" dirty="0"/>
              <a:t>Review rebuttals already covered. If there is a new citation, new angle for a rebuttal or better way to phrase the rebuttal, please share via email to give time to review, think and save time for the next meeting (prevent repetitions). </a:t>
            </a:r>
          </a:p>
          <a:p>
            <a:r>
              <a:rPr lang="en-US" dirty="0"/>
              <a:t> Document, (date, who, citation),  remember to add signature to name. </a:t>
            </a:r>
          </a:p>
          <a:p>
            <a:r>
              <a:rPr lang="en-US" dirty="0"/>
              <a:t>Next step to be determined. Bonds for Win, Lawsuits ($100/day), Exposure, Legislation. </a:t>
            </a:r>
          </a:p>
        </p:txBody>
      </p:sp>
    </p:spTree>
    <p:extLst>
      <p:ext uri="{BB962C8B-B14F-4D97-AF65-F5344CB8AC3E}">
        <p14:creationId xmlns:p14="http://schemas.microsoft.com/office/powerpoint/2010/main" val="37902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41C9F-ABC8-50CB-DF12-9A6D700D3877}"/>
              </a:ext>
            </a:extLst>
          </p:cNvPr>
          <p:cNvSpPr>
            <a:spLocks noGrp="1"/>
          </p:cNvSpPr>
          <p:nvPr>
            <p:ph type="title"/>
          </p:nvPr>
        </p:nvSpPr>
        <p:spPr/>
        <p:txBody>
          <a:bodyPr>
            <a:normAutofit/>
          </a:bodyPr>
          <a:lstStyle/>
          <a:p>
            <a:pPr algn="ctr"/>
            <a:r>
              <a:rPr lang="en-US" sz="4000" b="1" dirty="0"/>
              <a:t>TIPS </a:t>
            </a:r>
          </a:p>
        </p:txBody>
      </p:sp>
      <p:sp>
        <p:nvSpPr>
          <p:cNvPr id="5" name="Content Placeholder 4">
            <a:extLst>
              <a:ext uri="{FF2B5EF4-FFF2-40B4-BE49-F238E27FC236}">
                <a16:creationId xmlns:a16="http://schemas.microsoft.com/office/drawing/2014/main" id="{317F72EE-3B6F-0B46-4CE8-682AA9A07B55}"/>
              </a:ext>
            </a:extLst>
          </p:cNvPr>
          <p:cNvSpPr>
            <a:spLocks noGrp="1"/>
          </p:cNvSpPr>
          <p:nvPr>
            <p:ph idx="1"/>
          </p:nvPr>
        </p:nvSpPr>
        <p:spPr>
          <a:xfrm>
            <a:off x="169739" y="1987588"/>
            <a:ext cx="11947429" cy="3960540"/>
          </a:xfrm>
        </p:spPr>
        <p:txBody>
          <a:bodyPr>
            <a:normAutofit fontScale="85000" lnSpcReduction="10000"/>
          </a:bodyPr>
          <a:lstStyle/>
          <a:p>
            <a:r>
              <a:rPr lang="en-US" dirty="0"/>
              <a:t>Always add address, phone number under your signature. I do with all of my emails, whether requesting or appealing</a:t>
            </a:r>
          </a:p>
          <a:p>
            <a:r>
              <a:rPr lang="en-US" dirty="0"/>
              <a:t>Before or after you copy/paste, make sure you don’t forget to fill in the blank, change the county name or date. Proof-read before sending. </a:t>
            </a:r>
          </a:p>
          <a:p>
            <a:r>
              <a:rPr lang="en-US" dirty="0"/>
              <a:t>Add the County Name to the Subject field, it makes it easier to find &amp; filter your email. Create IPRA folder for your IPRA related emails to keep document on who responded, actions taken &amp; day/time.  </a:t>
            </a:r>
          </a:p>
          <a:p>
            <a:r>
              <a:rPr lang="en-US" dirty="0"/>
              <a:t>Do not get too disappointed if you get a pushback. Some records custodians just follow orders, some need further education, some may be lazy or purposefully avoiding it. Counties are NOT consistent.  We are making waves by paying attention. We are collecting valuable information whether useful in our endeavors or not or whether it was provided. </a:t>
            </a:r>
          </a:p>
          <a:p>
            <a:r>
              <a:rPr lang="en-US" dirty="0"/>
              <a:t>If you need help,  please check Cause of America forums (so everyone can learn) on the subject pushback or create a new forum.</a:t>
            </a:r>
          </a:p>
          <a:p>
            <a:r>
              <a:rPr lang="en-US" dirty="0"/>
              <a:t> If you need access to Cause of America or additional help please email or forward to Cynthia:  </a:t>
            </a:r>
            <a:r>
              <a:rPr lang="en-US" dirty="0">
                <a:hlinkClick r:id="rId2"/>
              </a:rPr>
              <a:t>cindylu65@gmail.com</a:t>
            </a:r>
            <a:r>
              <a:rPr lang="en-US" dirty="0"/>
              <a:t> .  There may be more unforeseen pushback we are not sure how to respond, we can reach out to Pablo/Erin if needed.</a:t>
            </a:r>
          </a:p>
        </p:txBody>
      </p:sp>
    </p:spTree>
    <p:extLst>
      <p:ext uri="{BB962C8B-B14F-4D97-AF65-F5344CB8AC3E}">
        <p14:creationId xmlns:p14="http://schemas.microsoft.com/office/powerpoint/2010/main" val="57973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C6DCC1-E7DF-DACC-B256-B2B1A213873A}"/>
              </a:ext>
            </a:extLst>
          </p:cNvPr>
          <p:cNvSpPr txBox="1"/>
          <p:nvPr/>
        </p:nvSpPr>
        <p:spPr>
          <a:xfrm>
            <a:off x="362139" y="468080"/>
            <a:ext cx="11452633" cy="2369880"/>
          </a:xfrm>
          <a:prstGeom prst="rect">
            <a:avLst/>
          </a:prstGeom>
          <a:noFill/>
        </p:spPr>
        <p:txBody>
          <a:bodyPr wrap="square" rtlCol="0">
            <a:spAutoFit/>
          </a:bodyPr>
          <a:lstStyle/>
          <a:p>
            <a:pPr>
              <a:spcAft>
                <a:spcPts val="1200"/>
              </a:spcAft>
            </a:pPr>
            <a:r>
              <a:rPr lang="en-US" dirty="0"/>
              <a:t>This guide is intended to assist with sending IPRA requests for CVR. Going through the process can be an educational experience for all of us.  </a:t>
            </a:r>
          </a:p>
          <a:p>
            <a:pPr>
              <a:spcAft>
                <a:spcPts val="1200"/>
              </a:spcAft>
            </a:pPr>
            <a:r>
              <a:rPr lang="en-US" dirty="0"/>
              <a:t>We will become more fluent with regulations and laws in place related to election integrity. </a:t>
            </a:r>
          </a:p>
          <a:p>
            <a:pPr>
              <a:spcAft>
                <a:spcPts val="1200"/>
              </a:spcAft>
            </a:pPr>
            <a:r>
              <a:rPr lang="en-US" dirty="0"/>
              <a:t>We also will gain experience with rebuttals in response to denials and document person responsible for actions taken.</a:t>
            </a:r>
          </a:p>
          <a:p>
            <a:pPr>
              <a:spcAft>
                <a:spcPts val="1200"/>
              </a:spcAft>
            </a:pPr>
            <a:r>
              <a:rPr lang="en-US" dirty="0"/>
              <a:t> We can become an IPRA powerhouse as a coordinated group to collect valuable information we need for our endeavors. </a:t>
            </a:r>
          </a:p>
          <a:p>
            <a:pPr>
              <a:spcAft>
                <a:spcPts val="1200"/>
              </a:spcAft>
            </a:pPr>
            <a:r>
              <a:rPr lang="en-US" dirty="0"/>
              <a:t>This guide will cover:</a:t>
            </a:r>
            <a:endParaRPr lang="en-US" b="1" dirty="0">
              <a:solidFill>
                <a:srgbClr val="C00000"/>
              </a:solidFill>
            </a:endParaRPr>
          </a:p>
        </p:txBody>
      </p:sp>
      <p:graphicFrame>
        <p:nvGraphicFramePr>
          <p:cNvPr id="2" name="Table 3">
            <a:extLst>
              <a:ext uri="{FF2B5EF4-FFF2-40B4-BE49-F238E27FC236}">
                <a16:creationId xmlns:a16="http://schemas.microsoft.com/office/drawing/2014/main" id="{8CEF54A3-AEDA-7E5F-B9F3-BE9294E0824C}"/>
              </a:ext>
            </a:extLst>
          </p:cNvPr>
          <p:cNvGraphicFramePr>
            <a:graphicFrameLocks noGrp="1"/>
          </p:cNvGraphicFramePr>
          <p:nvPr>
            <p:extLst>
              <p:ext uri="{D42A27DB-BD31-4B8C-83A1-F6EECF244321}">
                <p14:modId xmlns:p14="http://schemas.microsoft.com/office/powerpoint/2010/main" val="2164044971"/>
              </p:ext>
            </p:extLst>
          </p:nvPr>
        </p:nvGraphicFramePr>
        <p:xfrm>
          <a:off x="809783" y="3136943"/>
          <a:ext cx="10751492" cy="2225040"/>
        </p:xfrm>
        <a:graphic>
          <a:graphicData uri="http://schemas.openxmlformats.org/drawingml/2006/table">
            <a:tbl>
              <a:tblPr firstRow="1" bandRow="1">
                <a:tableStyleId>{5940675A-B579-460E-94D1-54222C63F5DA}</a:tableStyleId>
              </a:tblPr>
              <a:tblGrid>
                <a:gridCol w="5375746">
                  <a:extLst>
                    <a:ext uri="{9D8B030D-6E8A-4147-A177-3AD203B41FA5}">
                      <a16:colId xmlns:a16="http://schemas.microsoft.com/office/drawing/2014/main" val="560704243"/>
                    </a:ext>
                  </a:extLst>
                </a:gridCol>
                <a:gridCol w="5375746">
                  <a:extLst>
                    <a:ext uri="{9D8B030D-6E8A-4147-A177-3AD203B41FA5}">
                      <a16:colId xmlns:a16="http://schemas.microsoft.com/office/drawing/2014/main" val="353137662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IPRA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Enforcement </a:t>
                      </a:r>
                    </a:p>
                  </a:txBody>
                  <a:tcPr/>
                </a:tc>
                <a:extLst>
                  <a:ext uri="{0D108BD9-81ED-4DB2-BD59-A6C34878D82A}">
                    <a16:rowId xmlns:a16="http://schemas.microsoft.com/office/drawing/2014/main" val="11171508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NM IPRA Compliance Guide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Legal References Related to Elections</a:t>
                      </a:r>
                    </a:p>
                  </a:txBody>
                  <a:tcPr/>
                </a:tc>
                <a:extLst>
                  <a:ext uri="{0D108BD9-81ED-4DB2-BD59-A6C34878D82A}">
                    <a16:rowId xmlns:a16="http://schemas.microsoft.com/office/drawing/2014/main" val="3184266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Useful Public Records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Up NM Statutory Citations</a:t>
                      </a:r>
                    </a:p>
                  </a:txBody>
                  <a:tcPr/>
                </a:tc>
                <a:extLst>
                  <a:ext uri="{0D108BD9-81ED-4DB2-BD59-A6C34878D82A}">
                    <a16:rowId xmlns:a16="http://schemas.microsoft.com/office/drawing/2014/main" val="14072434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for Requesting Public Records for Inspection</a:t>
                      </a:r>
                    </a:p>
                  </a:txBody>
                  <a:tcPr/>
                </a:tc>
                <a:tc>
                  <a:txBody>
                    <a:bodyPr/>
                    <a:lstStyle/>
                    <a:p>
                      <a:r>
                        <a:rPr lang="en-US" b="0" dirty="0">
                          <a:solidFill>
                            <a:schemeClr val="tx1"/>
                          </a:solidFill>
                        </a:rPr>
                        <a:t>Request Templates </a:t>
                      </a:r>
                    </a:p>
                  </a:txBody>
                  <a:tcPr/>
                </a:tc>
                <a:extLst>
                  <a:ext uri="{0D108BD9-81ED-4DB2-BD59-A6C34878D82A}">
                    <a16:rowId xmlns:a16="http://schemas.microsoft.com/office/drawing/2014/main" val="10736619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for Inspection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Rebuttals</a:t>
                      </a:r>
                    </a:p>
                  </a:txBody>
                  <a:tcPr/>
                </a:tc>
                <a:extLst>
                  <a:ext uri="{0D108BD9-81ED-4DB2-BD59-A6C34878D82A}">
                    <a16:rowId xmlns:a16="http://schemas.microsoft.com/office/drawing/2014/main" val="39322393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for Denied Requests</a:t>
                      </a:r>
                    </a:p>
                  </a:txBody>
                  <a:tcPr/>
                </a:tc>
                <a:tc>
                  <a:txBody>
                    <a:bodyPr/>
                    <a:lstStyle/>
                    <a:p>
                      <a:r>
                        <a:rPr lang="en-US" b="0" dirty="0">
                          <a:solidFill>
                            <a:schemeClr val="tx1"/>
                          </a:solidFill>
                        </a:rPr>
                        <a:t>Tips</a:t>
                      </a:r>
                    </a:p>
                  </a:txBody>
                  <a:tcPr/>
                </a:tc>
                <a:extLst>
                  <a:ext uri="{0D108BD9-81ED-4DB2-BD59-A6C34878D82A}">
                    <a16:rowId xmlns:a16="http://schemas.microsoft.com/office/drawing/2014/main" val="1555481642"/>
                  </a:ext>
                </a:extLst>
              </a:tr>
            </a:tbl>
          </a:graphicData>
        </a:graphic>
      </p:graphicFrame>
    </p:spTree>
    <p:extLst>
      <p:ext uri="{BB962C8B-B14F-4D97-AF65-F5344CB8AC3E}">
        <p14:creationId xmlns:p14="http://schemas.microsoft.com/office/powerpoint/2010/main" val="374578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825B-8F97-A20F-3D7F-0AC96A24E9ED}"/>
              </a:ext>
            </a:extLst>
          </p:cNvPr>
          <p:cNvSpPr>
            <a:spLocks noGrp="1"/>
          </p:cNvSpPr>
          <p:nvPr>
            <p:ph type="title"/>
          </p:nvPr>
        </p:nvSpPr>
        <p:spPr>
          <a:xfrm>
            <a:off x="1451579" y="804520"/>
            <a:ext cx="9603275" cy="792460"/>
          </a:xfrm>
        </p:spPr>
        <p:txBody>
          <a:bodyPr>
            <a:normAutofit/>
          </a:bodyPr>
          <a:lstStyle/>
          <a:p>
            <a:r>
              <a:rPr lang="en-US" sz="4400" b="1" dirty="0"/>
              <a:t>What </a:t>
            </a:r>
            <a:r>
              <a:rPr lang="en-US" sz="4400" b="1" dirty="0" err="1"/>
              <a:t>iS</a:t>
            </a:r>
            <a:r>
              <a:rPr lang="en-US" sz="4400" b="1" dirty="0"/>
              <a:t> IPRA? </a:t>
            </a:r>
          </a:p>
        </p:txBody>
      </p:sp>
      <p:sp>
        <p:nvSpPr>
          <p:cNvPr id="3" name="Content Placeholder 2">
            <a:extLst>
              <a:ext uri="{FF2B5EF4-FFF2-40B4-BE49-F238E27FC236}">
                <a16:creationId xmlns:a16="http://schemas.microsoft.com/office/drawing/2014/main" id="{D9EAD2AC-305D-520D-F56D-FA9E87EBB465}"/>
              </a:ext>
            </a:extLst>
          </p:cNvPr>
          <p:cNvSpPr>
            <a:spLocks noGrp="1"/>
          </p:cNvSpPr>
          <p:nvPr>
            <p:ph idx="1"/>
          </p:nvPr>
        </p:nvSpPr>
        <p:spPr>
          <a:xfrm>
            <a:off x="1433106" y="1977096"/>
            <a:ext cx="9622821" cy="3702487"/>
          </a:xfrm>
        </p:spPr>
        <p:txBody>
          <a:bodyPr>
            <a:normAutofit/>
          </a:bodyPr>
          <a:lstStyle/>
          <a:p>
            <a:pPr marL="0" indent="0">
              <a:spcBef>
                <a:spcPts val="0"/>
              </a:spcBef>
              <a:spcAft>
                <a:spcPts val="1800"/>
              </a:spcAft>
              <a:buNone/>
            </a:pPr>
            <a:r>
              <a:rPr lang="en-US" sz="3600" b="1" dirty="0"/>
              <a:t>I</a:t>
            </a:r>
            <a:r>
              <a:rPr lang="en-US" sz="3200" dirty="0"/>
              <a:t>nformation </a:t>
            </a:r>
            <a:r>
              <a:rPr lang="en-US" sz="3600" b="1" dirty="0"/>
              <a:t>P</a:t>
            </a:r>
            <a:r>
              <a:rPr lang="en-US" sz="3200" dirty="0"/>
              <a:t>ublic </a:t>
            </a:r>
            <a:r>
              <a:rPr lang="en-US" sz="3600" b="1" dirty="0"/>
              <a:t>R</a:t>
            </a:r>
            <a:r>
              <a:rPr lang="en-US" sz="3200" dirty="0"/>
              <a:t>ecords </a:t>
            </a:r>
            <a:r>
              <a:rPr lang="en-US" sz="3600" b="1" dirty="0"/>
              <a:t>A</a:t>
            </a:r>
            <a:r>
              <a:rPr lang="en-US" sz="3200" dirty="0"/>
              <a:t>ct outlines the public’s right to inspect public records intended to provide the greatest possible information regarding the affairs of government and the official acts of public officers and employees. </a:t>
            </a:r>
          </a:p>
          <a:p>
            <a:pPr marL="0" indent="0">
              <a:spcBef>
                <a:spcPts val="0"/>
              </a:spcBef>
              <a:buNone/>
            </a:pPr>
            <a:r>
              <a:rPr lang="en-US" sz="1750" dirty="0"/>
              <a:t>NMSA 1978, Chapter 14 (Records, Rules, Legal Notices, Oaths),  Article 2 (Inspection of Public Records</a:t>
            </a:r>
            <a:r>
              <a:rPr lang="en-US" sz="1700" dirty="0"/>
              <a:t>)</a:t>
            </a:r>
          </a:p>
          <a:p>
            <a:pPr marL="0" indent="0">
              <a:buNone/>
            </a:pPr>
            <a:endParaRPr lang="en-US" sz="3200" dirty="0"/>
          </a:p>
        </p:txBody>
      </p:sp>
    </p:spTree>
    <p:extLst>
      <p:ext uri="{BB962C8B-B14F-4D97-AF65-F5344CB8AC3E}">
        <p14:creationId xmlns:p14="http://schemas.microsoft.com/office/powerpoint/2010/main" val="4977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A028-3947-68EE-5281-D9AB6F3E49E7}"/>
              </a:ext>
            </a:extLst>
          </p:cNvPr>
          <p:cNvSpPr>
            <a:spLocks noGrp="1"/>
          </p:cNvSpPr>
          <p:nvPr>
            <p:ph type="title"/>
          </p:nvPr>
        </p:nvSpPr>
        <p:spPr>
          <a:xfrm>
            <a:off x="336220" y="230909"/>
            <a:ext cx="6868144" cy="2604654"/>
          </a:xfrm>
        </p:spPr>
        <p:txBody>
          <a:bodyPr>
            <a:normAutofit fontScale="90000"/>
          </a:bodyPr>
          <a:lstStyle/>
          <a:p>
            <a:pPr>
              <a:spcAft>
                <a:spcPts val="2400"/>
              </a:spcAft>
            </a:pPr>
            <a:r>
              <a:rPr lang="en-US" sz="3700" b="1" dirty="0"/>
              <a:t>NM IPRA Compliance Guide</a:t>
            </a:r>
            <a:br>
              <a:rPr lang="en-US" sz="2700" b="1" dirty="0"/>
            </a:br>
            <a:r>
              <a:rPr lang="en-US" sz="2000" cap="none" dirty="0"/>
              <a:t>Eighth Edition 2015</a:t>
            </a:r>
            <a:br>
              <a:rPr lang="en-US" sz="2000" cap="none" dirty="0"/>
            </a:br>
            <a:br>
              <a:rPr lang="en-US" sz="2000" cap="none" dirty="0"/>
            </a:br>
            <a:r>
              <a:rPr lang="en-US" sz="2200" cap="none" dirty="0"/>
              <a:t>Available from NM Attorney General Website:</a:t>
            </a:r>
            <a:br>
              <a:rPr lang="en-US" sz="2000" cap="none" dirty="0"/>
            </a:br>
            <a:r>
              <a:rPr lang="en-US" sz="800" cap="none" dirty="0"/>
              <a:t>.</a:t>
            </a:r>
            <a:br>
              <a:rPr lang="en-US" sz="2000" cap="none" dirty="0"/>
            </a:br>
            <a:r>
              <a:rPr lang="en-US" sz="2200" cap="none" dirty="0">
                <a:hlinkClick r:id="rId2"/>
              </a:rPr>
              <a:t>https://www.nmag.gov/get-help/inspection-of-public-records-act/</a:t>
            </a:r>
            <a:r>
              <a:rPr lang="en-US" sz="2200" cap="none" dirty="0"/>
              <a:t> </a:t>
            </a:r>
            <a:br>
              <a:rPr lang="en-US" sz="2200" cap="none" dirty="0"/>
            </a:br>
            <a:r>
              <a:rPr lang="en-US" sz="1100" cap="none" dirty="0"/>
              <a:t>.</a:t>
            </a:r>
            <a:br>
              <a:rPr lang="en-US" sz="2700" cap="none" dirty="0"/>
            </a:br>
            <a:r>
              <a:rPr lang="en-US" sz="2000" cap="none" dirty="0">
                <a:hlinkClick r:id="rId3"/>
              </a:rPr>
              <a:t>https://www.nmag.gov/wp-content/uploads/2021/11/Inspection-of-Public-Records-Compliance-Guide-2015.pdf</a:t>
            </a:r>
            <a:r>
              <a:rPr lang="en-US" sz="2000" cap="none" dirty="0"/>
              <a:t> </a:t>
            </a:r>
            <a:endParaRPr lang="en-US" sz="2700" b="1" dirty="0"/>
          </a:p>
        </p:txBody>
      </p:sp>
      <p:pic>
        <p:nvPicPr>
          <p:cNvPr id="6" name="Picture Placeholder 5">
            <a:extLst>
              <a:ext uri="{FF2B5EF4-FFF2-40B4-BE49-F238E27FC236}">
                <a16:creationId xmlns:a16="http://schemas.microsoft.com/office/drawing/2014/main" id="{AD1B9315-8180-A890-AE80-C175053FD9D7}"/>
              </a:ext>
            </a:extLst>
          </p:cNvPr>
          <p:cNvPicPr>
            <a:picLocks noGrp="1" noChangeAspect="1"/>
          </p:cNvPicPr>
          <p:nvPr>
            <p:ph type="pic" idx="1"/>
          </p:nvPr>
        </p:nvPicPr>
        <p:blipFill rotWithShape="1">
          <a:blip r:embed="rId4"/>
          <a:srcRect l="2902" r="2902"/>
          <a:stretch/>
        </p:blipFill>
        <p:spPr>
          <a:xfrm>
            <a:off x="7972023" y="888028"/>
            <a:ext cx="3148559" cy="4361058"/>
          </a:xfrm>
        </p:spPr>
      </p:pic>
      <p:sp>
        <p:nvSpPr>
          <p:cNvPr id="8" name="TextBox 7">
            <a:extLst>
              <a:ext uri="{FF2B5EF4-FFF2-40B4-BE49-F238E27FC236}">
                <a16:creationId xmlns:a16="http://schemas.microsoft.com/office/drawing/2014/main" id="{DE215764-D1A7-3778-E0AB-4A09E08DE89D}"/>
              </a:ext>
            </a:extLst>
          </p:cNvPr>
          <p:cNvSpPr txBox="1"/>
          <p:nvPr/>
        </p:nvSpPr>
        <p:spPr>
          <a:xfrm>
            <a:off x="212438" y="3239413"/>
            <a:ext cx="7167418" cy="269817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US" sz="1950" dirty="0"/>
              <a:t>This useful guide assists with resolving recurring questions about the Act’s applicability in particular situations with commentaries.</a:t>
            </a:r>
          </a:p>
          <a:p>
            <a:pPr marL="342900" indent="-342900">
              <a:spcAft>
                <a:spcPts val="800"/>
              </a:spcAft>
              <a:buFont typeface="Arial" panose="020B0604020202020204" pitchFamily="34" charset="0"/>
              <a:buChar char="•"/>
            </a:pPr>
            <a:r>
              <a:rPr lang="en-US" sz="1950" dirty="0"/>
              <a:t>Appendix contains template forms for records custodian responses, public notice describing procedure and compliance checklist for custodian. </a:t>
            </a:r>
          </a:p>
          <a:p>
            <a:pPr marL="342900" indent="-342900">
              <a:spcAft>
                <a:spcPts val="800"/>
              </a:spcAft>
              <a:buFont typeface="Arial" panose="020B0604020202020204" pitchFamily="34" charset="0"/>
              <a:buChar char="•"/>
            </a:pPr>
            <a:r>
              <a:rPr lang="en-US" sz="1950" dirty="0"/>
              <a:t>[Office of Attorney General will answer questions from members of the public and government agencies concerning the application of the Act. Otherwise direct questions to an attorney. ]</a:t>
            </a:r>
          </a:p>
        </p:txBody>
      </p:sp>
    </p:spTree>
    <p:extLst>
      <p:ext uri="{BB962C8B-B14F-4D97-AF65-F5344CB8AC3E}">
        <p14:creationId xmlns:p14="http://schemas.microsoft.com/office/powerpoint/2010/main" val="404777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21F7AF-B6A8-9A5C-015D-EF678A75CDE4}"/>
              </a:ext>
            </a:extLst>
          </p:cNvPr>
          <p:cNvSpPr>
            <a:spLocks noGrp="1"/>
          </p:cNvSpPr>
          <p:nvPr>
            <p:ph type="title"/>
          </p:nvPr>
        </p:nvSpPr>
        <p:spPr>
          <a:xfrm>
            <a:off x="1396160" y="527428"/>
            <a:ext cx="9603275" cy="1049235"/>
          </a:xfrm>
        </p:spPr>
        <p:txBody>
          <a:bodyPr/>
          <a:lstStyle/>
          <a:p>
            <a:pPr algn="ctr"/>
            <a:r>
              <a:rPr lang="en-US" b="1" dirty="0"/>
              <a:t>Public records are useful for </a:t>
            </a:r>
            <a:br>
              <a:rPr lang="en-US" b="1" dirty="0"/>
            </a:br>
            <a:r>
              <a:rPr lang="en-US" b="1" dirty="0"/>
              <a:t>Election integrity research </a:t>
            </a:r>
          </a:p>
        </p:txBody>
      </p:sp>
      <p:sp>
        <p:nvSpPr>
          <p:cNvPr id="5" name="Content Placeholder 4">
            <a:extLst>
              <a:ext uri="{FF2B5EF4-FFF2-40B4-BE49-F238E27FC236}">
                <a16:creationId xmlns:a16="http://schemas.microsoft.com/office/drawing/2014/main" id="{FD3D4DCC-5234-A4B9-4939-31363E3D0406}"/>
              </a:ext>
            </a:extLst>
          </p:cNvPr>
          <p:cNvSpPr>
            <a:spLocks noGrp="1"/>
          </p:cNvSpPr>
          <p:nvPr>
            <p:ph idx="1"/>
          </p:nvPr>
        </p:nvSpPr>
        <p:spPr>
          <a:xfrm>
            <a:off x="1470052" y="1896256"/>
            <a:ext cx="9603275" cy="4032354"/>
          </a:xfrm>
        </p:spPr>
        <p:txBody>
          <a:bodyPr>
            <a:normAutofit fontScale="92500" lnSpcReduction="20000"/>
          </a:bodyPr>
          <a:lstStyle/>
          <a:p>
            <a:pPr marL="0" indent="0" algn="ctr">
              <a:buNone/>
            </a:pPr>
            <a:r>
              <a:rPr lang="en-US" sz="2600" b="1" dirty="0"/>
              <a:t>EXAMPLES:</a:t>
            </a:r>
          </a:p>
          <a:p>
            <a:pPr algn="ctr"/>
            <a:r>
              <a:rPr lang="en-US" dirty="0"/>
              <a:t>Cast Vote Records (CVR)</a:t>
            </a:r>
          </a:p>
          <a:p>
            <a:pPr algn="ctr"/>
            <a:r>
              <a:rPr lang="en-US" dirty="0"/>
              <a:t>Tabulator purchases</a:t>
            </a:r>
          </a:p>
          <a:p>
            <a:pPr algn="ctr"/>
            <a:r>
              <a:rPr lang="en-US" dirty="0"/>
              <a:t>Oaths, Bonds, Surety</a:t>
            </a:r>
          </a:p>
          <a:p>
            <a:pPr algn="ctr"/>
            <a:r>
              <a:rPr lang="en-US" dirty="0"/>
              <a:t>Official Communications</a:t>
            </a:r>
          </a:p>
          <a:p>
            <a:pPr algn="ctr"/>
            <a:r>
              <a:rPr lang="en-US" dirty="0"/>
              <a:t>3</a:t>
            </a:r>
            <a:r>
              <a:rPr lang="en-US" baseline="30000" dirty="0"/>
              <a:t>rd</a:t>
            </a:r>
            <a:r>
              <a:rPr lang="en-US" dirty="0"/>
              <a:t> party contracts: HAVA, ERIC, Dominion</a:t>
            </a:r>
          </a:p>
          <a:p>
            <a:pPr algn="ctr"/>
            <a:r>
              <a:rPr lang="en-US" dirty="0"/>
              <a:t>Programs in use (software, hardware, State Canvass)</a:t>
            </a:r>
          </a:p>
          <a:p>
            <a:pPr algn="ctr"/>
            <a:r>
              <a:rPr lang="en-US" dirty="0"/>
              <a:t>Protocols used for choosing counties and precinct during State canvass</a:t>
            </a:r>
          </a:p>
          <a:p>
            <a:pPr marL="0" indent="0" algn="ctr">
              <a:buNone/>
            </a:pPr>
            <a:r>
              <a:rPr lang="en-US" b="1" dirty="0"/>
              <a:t>Think of a good one to do? Share! </a:t>
            </a:r>
          </a:p>
        </p:txBody>
      </p:sp>
    </p:spTree>
    <p:extLst>
      <p:ext uri="{BB962C8B-B14F-4D97-AF65-F5344CB8AC3E}">
        <p14:creationId xmlns:p14="http://schemas.microsoft.com/office/powerpoint/2010/main" val="362774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1BD3-493D-32BA-8B97-8A50F377FFC3}"/>
              </a:ext>
            </a:extLst>
          </p:cNvPr>
          <p:cNvSpPr>
            <a:spLocks noGrp="1"/>
          </p:cNvSpPr>
          <p:nvPr>
            <p:ph type="title"/>
          </p:nvPr>
        </p:nvSpPr>
        <p:spPr>
          <a:xfrm>
            <a:off x="701965" y="683492"/>
            <a:ext cx="11046690" cy="1191490"/>
          </a:xfrm>
        </p:spPr>
        <p:txBody>
          <a:bodyPr>
            <a:normAutofit/>
          </a:bodyPr>
          <a:lstStyle/>
          <a:p>
            <a:pPr algn="ctr"/>
            <a:r>
              <a:rPr lang="en-US" b="1" dirty="0"/>
              <a:t>Procedures for Requesting </a:t>
            </a:r>
            <a:br>
              <a:rPr lang="en-US" b="1" dirty="0"/>
            </a:br>
            <a:r>
              <a:rPr lang="en-US" b="1" dirty="0"/>
              <a:t>Public Records for Inspection </a:t>
            </a:r>
          </a:p>
        </p:txBody>
      </p:sp>
      <p:sp>
        <p:nvSpPr>
          <p:cNvPr id="3" name="Content Placeholder 2">
            <a:extLst>
              <a:ext uri="{FF2B5EF4-FFF2-40B4-BE49-F238E27FC236}">
                <a16:creationId xmlns:a16="http://schemas.microsoft.com/office/drawing/2014/main" id="{ABBCBE9C-A860-1C0E-FFDE-38595697A7E4}"/>
              </a:ext>
            </a:extLst>
          </p:cNvPr>
          <p:cNvSpPr>
            <a:spLocks noGrp="1"/>
          </p:cNvSpPr>
          <p:nvPr>
            <p:ph idx="1"/>
          </p:nvPr>
        </p:nvSpPr>
        <p:spPr>
          <a:xfrm>
            <a:off x="307298" y="1902697"/>
            <a:ext cx="11624872" cy="4313377"/>
          </a:xfrm>
        </p:spPr>
        <p:txBody>
          <a:bodyPr>
            <a:normAutofit fontScale="77500" lnSpcReduction="20000"/>
          </a:bodyPr>
          <a:lstStyle/>
          <a:p>
            <a:pPr>
              <a:spcBef>
                <a:spcPts val="0"/>
              </a:spcBef>
              <a:spcAft>
                <a:spcPts val="300"/>
              </a:spcAft>
            </a:pPr>
            <a:r>
              <a:rPr lang="en-US" sz="2300" dirty="0"/>
              <a:t>Request must be submitted to records custodian. Each county is different: normally the records custodian is the County Clerk but for some counties it may be delegated to someone else such as County Attorney /Manager/Chief Bureau of Election  or an employee specifically designated as Records Custodian. </a:t>
            </a:r>
          </a:p>
          <a:p>
            <a:pPr lvl="1">
              <a:spcBef>
                <a:spcPts val="0"/>
              </a:spcBef>
              <a:spcAft>
                <a:spcPts val="300"/>
              </a:spcAft>
            </a:pPr>
            <a:r>
              <a:rPr lang="en-US" sz="2300" dirty="0"/>
              <a:t>If custodian is not  specified on county website - I usually submit request County Clerk to begin with. S/he will be responsible for forwarding to the appropriate person and submit a wrong custodian letter. </a:t>
            </a:r>
          </a:p>
          <a:p>
            <a:pPr>
              <a:spcBef>
                <a:spcPts val="0"/>
              </a:spcBef>
              <a:spcAft>
                <a:spcPts val="300"/>
              </a:spcAft>
            </a:pPr>
            <a:r>
              <a:rPr lang="en-US" sz="2300" dirty="0"/>
              <a:t>A written request MUST contain the name, address and telephone number of the person making the request. </a:t>
            </a:r>
            <a:r>
              <a:rPr lang="en-US" sz="2300" b="1" i="1" dirty="0"/>
              <a:t>We can provide the templates based on specific request as a team. </a:t>
            </a:r>
            <a:endParaRPr lang="en-US" sz="2300" dirty="0"/>
          </a:p>
          <a:p>
            <a:pPr lvl="1">
              <a:spcBef>
                <a:spcPts val="0"/>
              </a:spcBef>
              <a:spcAft>
                <a:spcPts val="300"/>
              </a:spcAft>
            </a:pPr>
            <a:r>
              <a:rPr lang="en-US" sz="2300" dirty="0"/>
              <a:t>Few counties has their own form, which I will attach and email with the same information in the body of the email. Few other counties may have a link to submit request using an electronic form. Most are accepted via email. Each county is different, search website around for public records information for specific guidance. </a:t>
            </a:r>
          </a:p>
          <a:p>
            <a:pPr>
              <a:spcBef>
                <a:spcPts val="0"/>
              </a:spcBef>
            </a:pPr>
            <a:r>
              <a:rPr lang="en-US" sz="2300" dirty="0"/>
              <a:t>If inspection is not permitted within 3 business days, custodian MUST provide written response the reason(s) for denial or advise when the records will be available within 15 calendar days after receipt of the request.  Additional time may be needed if request is deemed  broad or excessively burdensome. </a:t>
            </a:r>
          </a:p>
          <a:p>
            <a:pPr marL="0" indent="0" algn="r">
              <a:buNone/>
            </a:pPr>
            <a:r>
              <a:rPr lang="en-US" sz="2100" dirty="0"/>
              <a:t>NMAC 14-2-8 Procedure for Requesting Records</a:t>
            </a:r>
            <a:r>
              <a:rPr lang="en-US" sz="1500" dirty="0"/>
              <a:t>.</a:t>
            </a:r>
          </a:p>
        </p:txBody>
      </p:sp>
    </p:spTree>
    <p:extLst>
      <p:ext uri="{BB962C8B-B14F-4D97-AF65-F5344CB8AC3E}">
        <p14:creationId xmlns:p14="http://schemas.microsoft.com/office/powerpoint/2010/main" val="208918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1C05-60B5-4326-8C4C-ED8606011B2D}"/>
              </a:ext>
            </a:extLst>
          </p:cNvPr>
          <p:cNvSpPr>
            <a:spLocks noGrp="1"/>
          </p:cNvSpPr>
          <p:nvPr>
            <p:ph type="title"/>
          </p:nvPr>
        </p:nvSpPr>
        <p:spPr/>
        <p:txBody>
          <a:bodyPr/>
          <a:lstStyle/>
          <a:p>
            <a:pPr algn="ctr"/>
            <a:r>
              <a:rPr lang="en-US" b="1" dirty="0"/>
              <a:t>Procedure for Inspection </a:t>
            </a:r>
          </a:p>
        </p:txBody>
      </p:sp>
      <p:sp>
        <p:nvSpPr>
          <p:cNvPr id="3" name="Content Placeholder 2">
            <a:extLst>
              <a:ext uri="{FF2B5EF4-FFF2-40B4-BE49-F238E27FC236}">
                <a16:creationId xmlns:a16="http://schemas.microsoft.com/office/drawing/2014/main" id="{7FB74479-14FC-A9B1-9756-E34F4CAB9DD8}"/>
              </a:ext>
            </a:extLst>
          </p:cNvPr>
          <p:cNvSpPr>
            <a:spLocks noGrp="1"/>
          </p:cNvSpPr>
          <p:nvPr>
            <p:ph idx="4294967295"/>
          </p:nvPr>
        </p:nvSpPr>
        <p:spPr>
          <a:xfrm>
            <a:off x="782516" y="2244878"/>
            <a:ext cx="10781731" cy="3630820"/>
          </a:xfrm>
        </p:spPr>
        <p:txBody>
          <a:bodyPr>
            <a:normAutofit fontScale="92500" lnSpcReduction="20000"/>
          </a:bodyPr>
          <a:lstStyle/>
          <a:p>
            <a:pPr>
              <a:spcBef>
                <a:spcPts val="0"/>
              </a:spcBef>
              <a:spcAft>
                <a:spcPts val="1200"/>
              </a:spcAft>
            </a:pPr>
            <a:r>
              <a:rPr lang="en-US" sz="2600" dirty="0"/>
              <a:t>Custodian SHALL provide record(s) in electronic format if available and in the file format in which it exists. CVRs are available as </a:t>
            </a:r>
            <a:r>
              <a:rPr lang="en-US" sz="2600" dirty="0" err="1"/>
              <a:t>json</a:t>
            </a:r>
            <a:r>
              <a:rPr lang="en-US" sz="2600" dirty="0"/>
              <a:t> or csv format (both electronic). </a:t>
            </a:r>
          </a:p>
          <a:p>
            <a:pPr>
              <a:spcBef>
                <a:spcPts val="0"/>
              </a:spcBef>
              <a:spcAft>
                <a:spcPts val="1200"/>
              </a:spcAft>
            </a:pPr>
            <a:r>
              <a:rPr lang="en-US" sz="2600" dirty="0"/>
              <a:t> A reasonable fee may be charged for the actual costs associated with downloading copies of public records and/or the cost of the storage device. </a:t>
            </a:r>
          </a:p>
          <a:p>
            <a:pPr lvl="1">
              <a:spcBef>
                <a:spcPts val="0"/>
              </a:spcBef>
              <a:spcAft>
                <a:spcPts val="1200"/>
              </a:spcAft>
            </a:pPr>
            <a:r>
              <a:rPr lang="en-US" sz="2000" dirty="0"/>
              <a:t>$20 was the cost from Roosevelt for flash drive for a </a:t>
            </a:r>
            <a:r>
              <a:rPr lang="en-US" sz="2000" dirty="0" err="1"/>
              <a:t>json</a:t>
            </a:r>
            <a:r>
              <a:rPr lang="en-US" sz="2000" dirty="0"/>
              <a:t> file. Most  CVR was submitted via email attachment as csv file. </a:t>
            </a:r>
          </a:p>
          <a:p>
            <a:pPr>
              <a:spcBef>
                <a:spcPts val="0"/>
              </a:spcBef>
              <a:spcAft>
                <a:spcPts val="1200"/>
              </a:spcAft>
            </a:pPr>
            <a:r>
              <a:rPr lang="en-US" sz="2600" dirty="0"/>
              <a:t>Most counties do not charge. </a:t>
            </a:r>
          </a:p>
          <a:p>
            <a:pPr marL="0" indent="0" algn="r">
              <a:spcBef>
                <a:spcPts val="0"/>
              </a:spcBef>
              <a:spcAft>
                <a:spcPts val="1200"/>
              </a:spcAft>
              <a:buNone/>
            </a:pPr>
            <a:r>
              <a:rPr lang="en-US" sz="2000" dirty="0"/>
              <a:t>NMAC 14-2-9 </a:t>
            </a:r>
          </a:p>
        </p:txBody>
      </p:sp>
    </p:spTree>
    <p:extLst>
      <p:ext uri="{BB962C8B-B14F-4D97-AF65-F5344CB8AC3E}">
        <p14:creationId xmlns:p14="http://schemas.microsoft.com/office/powerpoint/2010/main" val="1503691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C728-97E2-F4A7-53AD-F9CD8EA5A60E}"/>
              </a:ext>
            </a:extLst>
          </p:cNvPr>
          <p:cNvSpPr>
            <a:spLocks noGrp="1"/>
          </p:cNvSpPr>
          <p:nvPr>
            <p:ph type="title"/>
          </p:nvPr>
        </p:nvSpPr>
        <p:spPr>
          <a:xfrm>
            <a:off x="1451580" y="544945"/>
            <a:ext cx="9603275" cy="1077899"/>
          </a:xfrm>
        </p:spPr>
        <p:txBody>
          <a:bodyPr>
            <a:normAutofit/>
          </a:bodyPr>
          <a:lstStyle/>
          <a:p>
            <a:pPr algn="ctr"/>
            <a:r>
              <a:rPr lang="en-US" sz="4400" b="1" dirty="0"/>
              <a:t>Exceptions</a:t>
            </a:r>
            <a:br>
              <a:rPr lang="en-US" sz="4000" b="1" dirty="0"/>
            </a:br>
            <a:r>
              <a:rPr lang="en-US" sz="2200" dirty="0"/>
              <a:t>(FYI – </a:t>
            </a:r>
            <a:r>
              <a:rPr lang="en-US" sz="2200" cap="none" dirty="0"/>
              <a:t>none likely applies to election integrity related requests, can be redacted</a:t>
            </a:r>
            <a:r>
              <a:rPr lang="en-US" sz="2200" dirty="0"/>
              <a:t>)</a:t>
            </a:r>
          </a:p>
        </p:txBody>
      </p:sp>
      <p:sp>
        <p:nvSpPr>
          <p:cNvPr id="3" name="Content Placeholder 2">
            <a:extLst>
              <a:ext uri="{FF2B5EF4-FFF2-40B4-BE49-F238E27FC236}">
                <a16:creationId xmlns:a16="http://schemas.microsoft.com/office/drawing/2014/main" id="{8305598C-6305-0C8D-892F-103C50A83843}"/>
              </a:ext>
            </a:extLst>
          </p:cNvPr>
          <p:cNvSpPr>
            <a:spLocks noGrp="1"/>
          </p:cNvSpPr>
          <p:nvPr>
            <p:ph idx="1"/>
          </p:nvPr>
        </p:nvSpPr>
        <p:spPr>
          <a:xfrm>
            <a:off x="618836" y="2108096"/>
            <a:ext cx="11074400" cy="3895540"/>
          </a:xfrm>
        </p:spPr>
        <p:txBody>
          <a:bodyPr>
            <a:normAutofit fontScale="62500" lnSpcReduction="20000"/>
          </a:bodyPr>
          <a:lstStyle/>
          <a:p>
            <a:pPr>
              <a:spcBef>
                <a:spcPts val="0"/>
              </a:spcBef>
              <a:spcAft>
                <a:spcPts val="600"/>
              </a:spcAft>
            </a:pPr>
            <a:r>
              <a:rPr lang="en-US" sz="3200" dirty="0"/>
              <a:t>Mental &amp; physical examinations and medical treatment of persons confined to any institution.   </a:t>
            </a:r>
          </a:p>
          <a:p>
            <a:pPr>
              <a:spcBef>
                <a:spcPts val="0"/>
              </a:spcBef>
              <a:spcAft>
                <a:spcPts val="600"/>
              </a:spcAft>
            </a:pPr>
            <a:r>
              <a:rPr lang="en-US" sz="3200" dirty="0"/>
              <a:t>Letters of reference concerning employment, licensing or permits. </a:t>
            </a:r>
          </a:p>
          <a:p>
            <a:pPr>
              <a:spcBef>
                <a:spcPts val="0"/>
              </a:spcBef>
              <a:spcAft>
                <a:spcPts val="600"/>
              </a:spcAft>
            </a:pPr>
            <a:r>
              <a:rPr lang="en-US" sz="3200" dirty="0"/>
              <a:t>Letters or memorandums which are matters of opinions in personal files or students’ cumulative files. </a:t>
            </a:r>
          </a:p>
          <a:p>
            <a:pPr>
              <a:spcBef>
                <a:spcPts val="0"/>
              </a:spcBef>
              <a:spcAft>
                <a:spcPts val="600"/>
              </a:spcAft>
            </a:pPr>
            <a:r>
              <a:rPr lang="en-US" sz="3200" dirty="0"/>
              <a:t>Confidential law enforcement records or individuals not charged of a crime.  </a:t>
            </a:r>
          </a:p>
          <a:p>
            <a:pPr>
              <a:spcBef>
                <a:spcPts val="0"/>
              </a:spcBef>
              <a:spcAft>
                <a:spcPts val="600"/>
              </a:spcAft>
            </a:pPr>
            <a:r>
              <a:rPr lang="en-US" sz="3200" dirty="0"/>
              <a:t>Trade secrets, attorney-client privileged info &amp; long-ranged or strategic business plans of public hospitals discussed in a properly closed meeting.</a:t>
            </a:r>
          </a:p>
          <a:p>
            <a:pPr>
              <a:spcBef>
                <a:spcPts val="0"/>
              </a:spcBef>
              <a:spcAft>
                <a:spcPts val="600"/>
              </a:spcAft>
            </a:pPr>
            <a:r>
              <a:rPr lang="en-US" sz="3200" dirty="0"/>
              <a:t>Tactical response plans/procedure for state or a political subdivision that reveals vulnerability/risk. </a:t>
            </a:r>
          </a:p>
          <a:p>
            <a:pPr>
              <a:spcBef>
                <a:spcPts val="0"/>
              </a:spcBef>
              <a:spcAft>
                <a:spcPts val="600"/>
              </a:spcAft>
            </a:pPr>
            <a:r>
              <a:rPr lang="en-US" sz="3200" dirty="0"/>
              <a:t>Otherwise provided by other laws.</a:t>
            </a:r>
          </a:p>
          <a:p>
            <a:pPr>
              <a:spcBef>
                <a:spcPts val="0"/>
              </a:spcBef>
              <a:spcAft>
                <a:spcPts val="600"/>
              </a:spcAft>
            </a:pPr>
            <a:r>
              <a:rPr lang="en-US" sz="3200" dirty="0"/>
              <a:t>Protected personal identifier information (</a:t>
            </a:r>
            <a:r>
              <a:rPr lang="en-US" sz="3200" dirty="0" err="1"/>
              <a:t>ie</a:t>
            </a:r>
            <a:r>
              <a:rPr lang="en-US" sz="3200" dirty="0"/>
              <a:t> SS) are redacted before providing. </a:t>
            </a:r>
          </a:p>
          <a:p>
            <a:pPr marL="0" indent="0" algn="r">
              <a:spcBef>
                <a:spcPts val="0"/>
              </a:spcBef>
              <a:spcAft>
                <a:spcPts val="600"/>
              </a:spcAft>
              <a:buNone/>
            </a:pPr>
            <a:r>
              <a:rPr lang="en-US" sz="3200" dirty="0"/>
              <a:t>NMAC 14-2-1.A-B</a:t>
            </a:r>
            <a:endParaRPr lang="en-US" dirty="0"/>
          </a:p>
        </p:txBody>
      </p:sp>
    </p:spTree>
    <p:extLst>
      <p:ext uri="{BB962C8B-B14F-4D97-AF65-F5344CB8AC3E}">
        <p14:creationId xmlns:p14="http://schemas.microsoft.com/office/powerpoint/2010/main" val="366390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C93A-2956-0430-3678-8692764AA4FC}"/>
              </a:ext>
            </a:extLst>
          </p:cNvPr>
          <p:cNvSpPr>
            <a:spLocks noGrp="1"/>
          </p:cNvSpPr>
          <p:nvPr>
            <p:ph type="title"/>
          </p:nvPr>
        </p:nvSpPr>
        <p:spPr/>
        <p:txBody>
          <a:bodyPr>
            <a:normAutofit fontScale="90000"/>
          </a:bodyPr>
          <a:lstStyle/>
          <a:p>
            <a:pPr algn="ctr"/>
            <a:r>
              <a:rPr lang="en-US" sz="4000" b="1" dirty="0"/>
              <a:t>Procedure for denied requests</a:t>
            </a:r>
          </a:p>
        </p:txBody>
      </p:sp>
      <p:sp>
        <p:nvSpPr>
          <p:cNvPr id="3" name="Content Placeholder 2">
            <a:extLst>
              <a:ext uri="{FF2B5EF4-FFF2-40B4-BE49-F238E27FC236}">
                <a16:creationId xmlns:a16="http://schemas.microsoft.com/office/drawing/2014/main" id="{7CC7F437-AAC3-518A-ABB1-027CDA9B53E2}"/>
              </a:ext>
            </a:extLst>
          </p:cNvPr>
          <p:cNvSpPr>
            <a:spLocks noGrp="1"/>
          </p:cNvSpPr>
          <p:nvPr>
            <p:ph idx="1"/>
          </p:nvPr>
        </p:nvSpPr>
        <p:spPr>
          <a:xfrm>
            <a:off x="683491" y="2218932"/>
            <a:ext cx="11231417" cy="3627687"/>
          </a:xfrm>
        </p:spPr>
        <p:txBody>
          <a:bodyPr>
            <a:normAutofit fontScale="92500"/>
          </a:bodyPr>
          <a:lstStyle/>
          <a:p>
            <a:r>
              <a:rPr lang="en-US" sz="2400" dirty="0"/>
              <a:t>If not permitted within 15 days of receipt, it may be deemed denied (unless more time was requested for burdensome or broad request).</a:t>
            </a:r>
          </a:p>
          <a:p>
            <a:r>
              <a:rPr lang="en-US" sz="2400" dirty="0"/>
              <a:t>If denied, custodian SHALL provide written explanation(s) in the denial notice, which must:</a:t>
            </a:r>
          </a:p>
          <a:p>
            <a:pPr lvl="1"/>
            <a:r>
              <a:rPr lang="en-US" sz="2000" dirty="0"/>
              <a:t>Describe records sought</a:t>
            </a:r>
          </a:p>
          <a:p>
            <a:pPr lvl="1"/>
            <a:r>
              <a:rPr lang="en-US" sz="2000" dirty="0"/>
              <a:t>Set for name, title/position of the person responsible for the denial. </a:t>
            </a:r>
          </a:p>
          <a:p>
            <a:pPr lvl="1"/>
            <a:r>
              <a:rPr lang="en-US" sz="2000" dirty="0"/>
              <a:t>Explain reason for denial that is authorized by citation(s) (ex:  Act, law, court rule &amp;/or constitution). </a:t>
            </a:r>
          </a:p>
          <a:p>
            <a:pPr lvl="1">
              <a:spcAft>
                <a:spcPts val="1200"/>
              </a:spcAft>
            </a:pPr>
            <a:r>
              <a:rPr lang="en-US" sz="2000" dirty="0"/>
              <a:t>Be mailed to requestor within 15 days after the request was received. </a:t>
            </a:r>
          </a:p>
          <a:p>
            <a:pPr marL="457200" lvl="1" indent="0" algn="r">
              <a:buNone/>
            </a:pPr>
            <a:r>
              <a:rPr lang="en-US" sz="1600" dirty="0"/>
              <a:t>NMAC 14-2-11 Procedure for Denied Requests</a:t>
            </a:r>
          </a:p>
        </p:txBody>
      </p:sp>
    </p:spTree>
    <p:extLst>
      <p:ext uri="{BB962C8B-B14F-4D97-AF65-F5344CB8AC3E}">
        <p14:creationId xmlns:p14="http://schemas.microsoft.com/office/powerpoint/2010/main" val="332891194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1183</TotalTime>
  <Words>1970</Words>
  <Application>Microsoft Office PowerPoint</Application>
  <PresentationFormat>Widescreen</PresentationFormat>
  <Paragraphs>128</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MT</vt:lpstr>
      <vt:lpstr>Gallery</vt:lpstr>
      <vt:lpstr>Library Guild IPRA Guide</vt:lpstr>
      <vt:lpstr>PowerPoint Presentation</vt:lpstr>
      <vt:lpstr>What iS IPRA? </vt:lpstr>
      <vt:lpstr>NM IPRA Compliance Guide Eighth Edition 2015  Available from NM Attorney General Website: . https://www.nmag.gov/get-help/inspection-of-public-records-act/  . https://www.nmag.gov/wp-content/uploads/2021/11/Inspection-of-Public-Records-Compliance-Guide-2015.pdf </vt:lpstr>
      <vt:lpstr>Public records are useful for  Election integrity research </vt:lpstr>
      <vt:lpstr>Procedures for Requesting  Public Records for Inspection </vt:lpstr>
      <vt:lpstr>Procedure for Inspection </vt:lpstr>
      <vt:lpstr>Exceptions (FYI – none likely applies to election integrity related requests, can be redacted)</vt:lpstr>
      <vt:lpstr>Procedure for denied requests</vt:lpstr>
      <vt:lpstr>Procedure for denied requests (continued)</vt:lpstr>
      <vt:lpstr>enforcement</vt:lpstr>
      <vt:lpstr>Legal references  related to election</vt:lpstr>
      <vt:lpstr>Legal references  related to election (continued)</vt:lpstr>
      <vt:lpstr>Look Up NM Statutory Citations in NMOneSource.com</vt:lpstr>
      <vt:lpstr>TEMPLATE</vt:lpstr>
      <vt:lpstr>Rebuttals</vt:lpstr>
      <vt:lpstr>TIPS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 IPRA Guide &amp; Specific CVR Regulations </dc:title>
  <dc:creator>Cynthia Lujan</dc:creator>
  <cp:lastModifiedBy>Cynthia Lujan</cp:lastModifiedBy>
  <cp:revision>10</cp:revision>
  <dcterms:created xsi:type="dcterms:W3CDTF">2023-01-08T01:11:06Z</dcterms:created>
  <dcterms:modified xsi:type="dcterms:W3CDTF">2023-01-19T17:13:52Z</dcterms:modified>
</cp:coreProperties>
</file>