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6" r:id="rId28"/>
    <p:sldId id="287" r:id="rId29"/>
    <p:sldId id="288" r:id="rId30"/>
    <p:sldId id="289" r:id="rId31"/>
    <p:sldId id="290" r:id="rId32"/>
    <p:sldId id="291" r:id="rId33"/>
    <p:sldId id="282" r:id="rId34"/>
    <p:sldId id="283" r:id="rId35"/>
    <p:sldId id="284" r:id="rId36"/>
    <p:sldId id="285" r:id="rId37"/>
    <p:sldId id="292" r:id="rId38"/>
    <p:sldId id="293" r:id="rId39"/>
    <p:sldId id="294" r:id="rId40"/>
    <p:sldId id="295" r:id="rId41"/>
    <p:sldId id="296" r:id="rId42"/>
    <p:sldId id="297" r:id="rId43"/>
    <p:sldId id="298" r:id="rId44"/>
    <p:sldId id="299" r:id="rId45"/>
    <p:sldId id="300" r:id="rId46"/>
    <p:sldId id="301" r:id="rId47"/>
    <p:sldId id="302" r:id="rId48"/>
    <p:sldId id="305" r:id="rId49"/>
    <p:sldId id="306" r:id="rId50"/>
    <p:sldId id="307" r:id="rId51"/>
    <p:sldId id="308" r:id="rId52"/>
    <p:sldId id="309" r:id="rId53"/>
    <p:sldId id="303" r:id="rId54"/>
    <p:sldId id="304" r:id="rId55"/>
    <p:sldId id="310" r:id="rId56"/>
    <p:sldId id="311" r:id="rId57"/>
    <p:sldId id="312" r:id="rId58"/>
    <p:sldId id="313" r:id="rId59"/>
    <p:sldId id="314" r:id="rId60"/>
    <p:sldId id="315" r:id="rId61"/>
    <p:sldId id="316" r:id="rId62"/>
    <p:sldId id="31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971" autoAdjust="0"/>
  </p:normalViewPr>
  <p:slideViewPr>
    <p:cSldViewPr snapToGrid="0" showGuides="1">
      <p:cViewPr varScale="1">
        <p:scale>
          <a:sx n="85" d="100"/>
          <a:sy n="85" d="100"/>
        </p:scale>
        <p:origin x="444"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38BB8-6D5A-41F2-9915-6AD6800811ED}"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2EA29-CB8F-46C4-A196-A2E269799DBE}" type="slidenum">
              <a:rPr lang="en-US" smtClean="0"/>
              <a:t>‹#›</a:t>
            </a:fld>
            <a:endParaRPr lang="en-US"/>
          </a:p>
        </p:txBody>
      </p:sp>
    </p:spTree>
    <p:extLst>
      <p:ext uri="{BB962C8B-B14F-4D97-AF65-F5344CB8AC3E}">
        <p14:creationId xmlns:p14="http://schemas.microsoft.com/office/powerpoint/2010/main" val="1743240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deck was designed for a 1-hour overview presentation of hand counting. It is designed to precede the 4-hour “Train the Trainers” event (with a lunch break in-between).</a:t>
            </a:r>
          </a:p>
          <a:p>
            <a:endParaRPr lang="en-US" dirty="0"/>
          </a:p>
          <a:p>
            <a:r>
              <a:rPr lang="en-US" dirty="0"/>
              <a:t>The notes provided for this slide deck are NOT intended to be a script. Instead, the purpose of each slide and some prompts are provided for presenters.</a:t>
            </a:r>
          </a:p>
          <a:p>
            <a:endParaRPr lang="en-US" sz="1200" dirty="0"/>
          </a:p>
          <a:p>
            <a:pPr defTabSz="914266">
              <a:defRPr/>
            </a:pPr>
            <a:r>
              <a:rPr lang="en-US" sz="1200" dirty="0"/>
              <a:t>The eManual, this 1-hour overview presentation, and this slide deck are authored by Linda Rantz and are copyrighted material. No use of </a:t>
            </a:r>
            <a:r>
              <a:rPr lang="en-US" sz="1200"/>
              <a:t>this program </a:t>
            </a:r>
            <a:r>
              <a:rPr lang="en-US" sz="1200" dirty="0"/>
              <a:t>is permitted for any other purpose without prior permission. For permission to use the materials for other purposes or for questions, email Linda Rantz at HandCounting@pm.me.</a:t>
            </a:r>
          </a:p>
          <a:p>
            <a:endParaRPr lang="en-US" dirty="0"/>
          </a:p>
        </p:txBody>
      </p:sp>
      <p:sp>
        <p:nvSpPr>
          <p:cNvPr id="4" name="Slide Number Placeholder 3"/>
          <p:cNvSpPr>
            <a:spLocks noGrp="1"/>
          </p:cNvSpPr>
          <p:nvPr>
            <p:ph type="sldNum" sz="quarter" idx="5"/>
          </p:nvPr>
        </p:nvSpPr>
        <p:spPr/>
        <p:txBody>
          <a:bodyPr/>
          <a:lstStyle/>
          <a:p>
            <a:fld id="{95B2EA29-CB8F-46C4-A196-A2E269799DBE}" type="slidenum">
              <a:rPr lang="en-US" smtClean="0"/>
              <a:t>1</a:t>
            </a:fld>
            <a:endParaRPr lang="en-US"/>
          </a:p>
        </p:txBody>
      </p:sp>
    </p:spTree>
    <p:extLst>
      <p:ext uri="{BB962C8B-B14F-4D97-AF65-F5344CB8AC3E}">
        <p14:creationId xmlns:p14="http://schemas.microsoft.com/office/powerpoint/2010/main" val="3742744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our Fact Check, the “findings” about hand counting are:</a:t>
            </a:r>
          </a:p>
          <a:p>
            <a:r>
              <a:rPr lang="en-US" dirty="0"/>
              <a:t>Hand Counting </a:t>
            </a:r>
            <a:r>
              <a:rPr lang="en-US" dirty="0" err="1"/>
              <a:t>sames</a:t>
            </a:r>
            <a:r>
              <a:rPr lang="en-US" dirty="0"/>
              <a:t> TIME, </a:t>
            </a:r>
          </a:p>
          <a:p>
            <a:r>
              <a:rPr lang="en-US" b="0" dirty="0"/>
              <a:t>It saves </a:t>
            </a:r>
            <a:r>
              <a:rPr lang="en-US" dirty="0"/>
              <a:t>MONEY, </a:t>
            </a:r>
          </a:p>
          <a:p>
            <a:r>
              <a:rPr lang="en-US" dirty="0"/>
              <a:t>You will get same day RESULTS, </a:t>
            </a:r>
          </a:p>
          <a:p>
            <a:r>
              <a:rPr lang="en-US" dirty="0"/>
              <a:t>Hand counting provides more TRANSPARENCY and better SECURITY.</a:t>
            </a:r>
          </a:p>
        </p:txBody>
      </p:sp>
      <p:sp>
        <p:nvSpPr>
          <p:cNvPr id="4" name="Slide Number Placeholder 3"/>
          <p:cNvSpPr>
            <a:spLocks noGrp="1"/>
          </p:cNvSpPr>
          <p:nvPr>
            <p:ph type="sldNum" sz="quarter" idx="5"/>
          </p:nvPr>
        </p:nvSpPr>
        <p:spPr/>
        <p:txBody>
          <a:bodyPr/>
          <a:lstStyle/>
          <a:p>
            <a:fld id="{95B2EA29-CB8F-46C4-A196-A2E269799DBE}" type="slidenum">
              <a:rPr lang="en-US" smtClean="0"/>
              <a:t>10</a:t>
            </a:fld>
            <a:endParaRPr lang="en-US"/>
          </a:p>
        </p:txBody>
      </p:sp>
    </p:spTree>
    <p:extLst>
      <p:ext uri="{BB962C8B-B14F-4D97-AF65-F5344CB8AC3E}">
        <p14:creationId xmlns:p14="http://schemas.microsoft.com/office/powerpoint/2010/main" val="3662669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Continuity of Government. More about this later, but understand that there are federal and state statutes requiring governments to be able to conduct business, including elections, in the of catastrophic events (such as natural disaster, attack, etc.)</a:t>
            </a:r>
          </a:p>
        </p:txBody>
      </p:sp>
      <p:sp>
        <p:nvSpPr>
          <p:cNvPr id="4" name="Slide Number Placeholder 3"/>
          <p:cNvSpPr>
            <a:spLocks noGrp="1"/>
          </p:cNvSpPr>
          <p:nvPr>
            <p:ph type="sldNum" sz="quarter" idx="5"/>
          </p:nvPr>
        </p:nvSpPr>
        <p:spPr/>
        <p:txBody>
          <a:bodyPr/>
          <a:lstStyle/>
          <a:p>
            <a:fld id="{95B2EA29-CB8F-46C4-A196-A2E269799DBE}" type="slidenum">
              <a:rPr lang="en-US" smtClean="0"/>
              <a:t>11</a:t>
            </a:fld>
            <a:endParaRPr lang="en-US"/>
          </a:p>
        </p:txBody>
      </p:sp>
    </p:spTree>
    <p:extLst>
      <p:ext uri="{BB962C8B-B14F-4D97-AF65-F5344CB8AC3E}">
        <p14:creationId xmlns:p14="http://schemas.microsoft.com/office/powerpoint/2010/main" val="3149153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one of the most popular myths: Hand Counting costs too much.</a:t>
            </a:r>
          </a:p>
          <a:p>
            <a:r>
              <a:rPr lang="en-US" dirty="0"/>
              <a:t>What they won’t tell you is how much it costs to use voting machines. Across the country we have been unable to get comprehensive information on the costs of using voting machines. It’s as if the information is siphoned.</a:t>
            </a:r>
          </a:p>
          <a:p>
            <a:r>
              <a:rPr lang="en-US" dirty="0"/>
              <a:t>What they will tell you is that whatever it costs to use voting machines, hand counting will cost more than that.</a:t>
            </a:r>
          </a:p>
        </p:txBody>
      </p:sp>
      <p:sp>
        <p:nvSpPr>
          <p:cNvPr id="4" name="Slide Number Placeholder 3"/>
          <p:cNvSpPr>
            <a:spLocks noGrp="1"/>
          </p:cNvSpPr>
          <p:nvPr>
            <p:ph type="sldNum" sz="quarter" idx="5"/>
          </p:nvPr>
        </p:nvSpPr>
        <p:spPr/>
        <p:txBody>
          <a:bodyPr/>
          <a:lstStyle/>
          <a:p>
            <a:fld id="{95B2EA29-CB8F-46C4-A196-A2E269799DBE}" type="slidenum">
              <a:rPr lang="en-US" smtClean="0"/>
              <a:t>12</a:t>
            </a:fld>
            <a:endParaRPr lang="en-US"/>
          </a:p>
        </p:txBody>
      </p:sp>
    </p:spTree>
    <p:extLst>
      <p:ext uri="{BB962C8B-B14F-4D97-AF65-F5344CB8AC3E}">
        <p14:creationId xmlns:p14="http://schemas.microsoft.com/office/powerpoint/2010/main" val="3984328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always requests for “apple to apple” comparison of costs for hand counting versus machine counting. But since it has been impossible to get the voting machine costs, we cannot do “apple to apple.”</a:t>
            </a:r>
          </a:p>
        </p:txBody>
      </p:sp>
      <p:sp>
        <p:nvSpPr>
          <p:cNvPr id="4" name="Slide Number Placeholder 3"/>
          <p:cNvSpPr>
            <a:spLocks noGrp="1"/>
          </p:cNvSpPr>
          <p:nvPr>
            <p:ph type="sldNum" sz="quarter" idx="5"/>
          </p:nvPr>
        </p:nvSpPr>
        <p:spPr/>
        <p:txBody>
          <a:bodyPr/>
          <a:lstStyle/>
          <a:p>
            <a:fld id="{95B2EA29-CB8F-46C4-A196-A2E269799DBE}" type="slidenum">
              <a:rPr lang="en-US" smtClean="0"/>
              <a:t>13</a:t>
            </a:fld>
            <a:endParaRPr lang="en-US"/>
          </a:p>
        </p:txBody>
      </p:sp>
    </p:spTree>
    <p:extLst>
      <p:ext uri="{BB962C8B-B14F-4D97-AF65-F5344CB8AC3E}">
        <p14:creationId xmlns:p14="http://schemas.microsoft.com/office/powerpoint/2010/main" val="427744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be done instead, is an “apple-slice to an apple-slice” comparison.</a:t>
            </a:r>
          </a:p>
          <a:p>
            <a:r>
              <a:rPr lang="en-US" dirty="0"/>
              <a:t>For hand counting, we looked only at the labor costs for the extra people necessary to hand count the ballots. For the voting equipment, we took the vendor invoices we were able to obtain from an open records request and pulled very specific costs for preparing the machines for an election: programming, licensing, additional ballot design costs for machines, updates, and cleaning the machine for each election. It was the closest comparison of putting people in a polling place to count, compared to putting the machine there to count.</a:t>
            </a:r>
          </a:p>
        </p:txBody>
      </p:sp>
      <p:sp>
        <p:nvSpPr>
          <p:cNvPr id="4" name="Slide Number Placeholder 3"/>
          <p:cNvSpPr>
            <a:spLocks noGrp="1"/>
          </p:cNvSpPr>
          <p:nvPr>
            <p:ph type="sldNum" sz="quarter" idx="5"/>
          </p:nvPr>
        </p:nvSpPr>
        <p:spPr/>
        <p:txBody>
          <a:bodyPr/>
          <a:lstStyle/>
          <a:p>
            <a:fld id="{95B2EA29-CB8F-46C4-A196-A2E269799DBE}" type="slidenum">
              <a:rPr lang="en-US" smtClean="0"/>
              <a:t>14</a:t>
            </a:fld>
            <a:endParaRPr lang="en-US"/>
          </a:p>
        </p:txBody>
      </p:sp>
    </p:spTree>
    <p:extLst>
      <p:ext uri="{BB962C8B-B14F-4D97-AF65-F5344CB8AC3E}">
        <p14:creationId xmlns:p14="http://schemas.microsoft.com/office/powerpoint/2010/main" val="2119090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“apple slice” analysis is based on a 4-year election cycle (2020 thru 2023) in Osage County, Missouri – a county of just under 10,000 registered voters. For hand counting, the costs for election judges for all the elections during that cycle would be $1.61 per ballot cast.</a:t>
            </a:r>
          </a:p>
          <a:p>
            <a:r>
              <a:rPr lang="en-US" dirty="0"/>
              <a:t>The voting machine “apple slice,” for the specific costs we pulled is $3.84 per ballot cast. A difference of $2.23 per ballot cast.</a:t>
            </a:r>
          </a:p>
        </p:txBody>
      </p:sp>
      <p:sp>
        <p:nvSpPr>
          <p:cNvPr id="4" name="Slide Number Placeholder 3"/>
          <p:cNvSpPr>
            <a:spLocks noGrp="1"/>
          </p:cNvSpPr>
          <p:nvPr>
            <p:ph type="sldNum" sz="quarter" idx="5"/>
          </p:nvPr>
        </p:nvSpPr>
        <p:spPr/>
        <p:txBody>
          <a:bodyPr/>
          <a:lstStyle/>
          <a:p>
            <a:fld id="{95B2EA29-CB8F-46C4-A196-A2E269799DBE}" type="slidenum">
              <a:rPr lang="en-US" smtClean="0"/>
              <a:t>15</a:t>
            </a:fld>
            <a:endParaRPr lang="en-US"/>
          </a:p>
        </p:txBody>
      </p:sp>
    </p:spTree>
    <p:extLst>
      <p:ext uri="{BB962C8B-B14F-4D97-AF65-F5344CB8AC3E}">
        <p14:creationId xmlns:p14="http://schemas.microsoft.com/office/powerpoint/2010/main" val="3436107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cost of the “rest of the apple”? For voting equipment, we don’t know. Some items would be purchase or lease of the machines. How much would that increase the per ballot price? Also think about the staff and time that goes into the pre-election testing of the machines, and the post-election testing. And, by law, these machines require 24/7/365 security and monitoring. How much does that cost?</a:t>
            </a:r>
          </a:p>
          <a:p>
            <a:r>
              <a:rPr lang="en-US" dirty="0"/>
              <a:t>We can’t tell you how much the per ballot cast cost would go up – all we can say is that, at a minimum, it is $3.84 per ballot cast.</a:t>
            </a:r>
          </a:p>
        </p:txBody>
      </p:sp>
      <p:sp>
        <p:nvSpPr>
          <p:cNvPr id="4" name="Slide Number Placeholder 3"/>
          <p:cNvSpPr>
            <a:spLocks noGrp="1"/>
          </p:cNvSpPr>
          <p:nvPr>
            <p:ph type="sldNum" sz="quarter" idx="5"/>
          </p:nvPr>
        </p:nvSpPr>
        <p:spPr/>
        <p:txBody>
          <a:bodyPr/>
          <a:lstStyle/>
          <a:p>
            <a:fld id="{95B2EA29-CB8F-46C4-A196-A2E269799DBE}" type="slidenum">
              <a:rPr lang="en-US" smtClean="0"/>
              <a:t>16</a:t>
            </a:fld>
            <a:endParaRPr lang="en-US"/>
          </a:p>
        </p:txBody>
      </p:sp>
    </p:spTree>
    <p:extLst>
      <p:ext uri="{BB962C8B-B14F-4D97-AF65-F5344CB8AC3E}">
        <p14:creationId xmlns:p14="http://schemas.microsoft.com/office/powerpoint/2010/main" val="623709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about the “rest of the apple” for hand counting? These costs we know. The secure ballot boxes, security seals, printing, binders, office supplies, etc. Everything that is needed for hand counting adds $1.10 per ballot cast.</a:t>
            </a:r>
          </a:p>
        </p:txBody>
      </p:sp>
      <p:sp>
        <p:nvSpPr>
          <p:cNvPr id="4" name="Slide Number Placeholder 3"/>
          <p:cNvSpPr>
            <a:spLocks noGrp="1"/>
          </p:cNvSpPr>
          <p:nvPr>
            <p:ph type="sldNum" sz="quarter" idx="5"/>
          </p:nvPr>
        </p:nvSpPr>
        <p:spPr/>
        <p:txBody>
          <a:bodyPr/>
          <a:lstStyle/>
          <a:p>
            <a:fld id="{95B2EA29-CB8F-46C4-A196-A2E269799DBE}" type="slidenum">
              <a:rPr lang="en-US" smtClean="0"/>
              <a:t>17</a:t>
            </a:fld>
            <a:endParaRPr lang="en-US"/>
          </a:p>
        </p:txBody>
      </p:sp>
    </p:spTree>
    <p:extLst>
      <p:ext uri="{BB962C8B-B14F-4D97-AF65-F5344CB8AC3E}">
        <p14:creationId xmlns:p14="http://schemas.microsoft.com/office/powerpoint/2010/main" val="2239787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the labor cost for hand counting of $1.61 per ballot, plus the additional $1.10 per ballot – the entire “apple cost for handing is $2.71 per ballot cast.</a:t>
            </a:r>
          </a:p>
        </p:txBody>
      </p:sp>
      <p:sp>
        <p:nvSpPr>
          <p:cNvPr id="4" name="Slide Number Placeholder 3"/>
          <p:cNvSpPr>
            <a:spLocks noGrp="1"/>
          </p:cNvSpPr>
          <p:nvPr>
            <p:ph type="sldNum" sz="quarter" idx="5"/>
          </p:nvPr>
        </p:nvSpPr>
        <p:spPr/>
        <p:txBody>
          <a:bodyPr/>
          <a:lstStyle/>
          <a:p>
            <a:fld id="{95B2EA29-CB8F-46C4-A196-A2E269799DBE}" type="slidenum">
              <a:rPr lang="en-US" smtClean="0"/>
              <a:t>18</a:t>
            </a:fld>
            <a:endParaRPr lang="en-US"/>
          </a:p>
        </p:txBody>
      </p:sp>
    </p:spTree>
    <p:extLst>
      <p:ext uri="{BB962C8B-B14F-4D97-AF65-F5344CB8AC3E}">
        <p14:creationId xmlns:p14="http://schemas.microsoft.com/office/powerpoint/2010/main" val="3768328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“apple” to “slice” comparison is $2.71 per ballot cast for hand counting compared to AT LEAST $3.84 per ballot cast for voting machine costs. A difference of AT LEAST $1.13 per ballot cast. Imagine if a county had 10,000 ballots cast in an election. They could save AT LEAST $11,300 for ONE election by hand counting instead of using machines.</a:t>
            </a:r>
          </a:p>
        </p:txBody>
      </p:sp>
      <p:sp>
        <p:nvSpPr>
          <p:cNvPr id="4" name="Slide Number Placeholder 3"/>
          <p:cNvSpPr>
            <a:spLocks noGrp="1"/>
          </p:cNvSpPr>
          <p:nvPr>
            <p:ph type="sldNum" sz="quarter" idx="5"/>
          </p:nvPr>
        </p:nvSpPr>
        <p:spPr/>
        <p:txBody>
          <a:bodyPr/>
          <a:lstStyle/>
          <a:p>
            <a:fld id="{95B2EA29-CB8F-46C4-A196-A2E269799DBE}" type="slidenum">
              <a:rPr lang="en-US" smtClean="0"/>
              <a:t>19</a:t>
            </a:fld>
            <a:endParaRPr lang="en-US"/>
          </a:p>
        </p:txBody>
      </p:sp>
    </p:spTree>
    <p:extLst>
      <p:ext uri="{BB962C8B-B14F-4D97-AF65-F5344CB8AC3E}">
        <p14:creationId xmlns:p14="http://schemas.microsoft.com/office/powerpoint/2010/main" val="3747102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12529"/>
                </a:solidFill>
                <a:effectLst/>
                <a:latin typeface="+mn-lt"/>
              </a:rPr>
              <a:t>Mention “hand counting” and almost always get “objections.” What is an objection?</a:t>
            </a:r>
          </a:p>
          <a:p>
            <a:pPr algn="l" fontAlgn="base"/>
            <a:r>
              <a:rPr lang="en-US" b="0" i="0" dirty="0">
                <a:solidFill>
                  <a:srgbClr val="212529"/>
                </a:solidFill>
                <a:effectLst/>
                <a:latin typeface="+mn-lt"/>
              </a:rPr>
              <a:t>From dictionary: based on “grounds”. It should be expected that someone making an “objection” knows what they are saying is “proven” or based on a “case study” or “investigation.</a:t>
            </a:r>
          </a:p>
        </p:txBody>
      </p:sp>
      <p:sp>
        <p:nvSpPr>
          <p:cNvPr id="4" name="Slide Number Placeholder 3"/>
          <p:cNvSpPr>
            <a:spLocks noGrp="1"/>
          </p:cNvSpPr>
          <p:nvPr>
            <p:ph type="sldNum" sz="quarter" idx="5"/>
          </p:nvPr>
        </p:nvSpPr>
        <p:spPr/>
        <p:txBody>
          <a:bodyPr/>
          <a:lstStyle/>
          <a:p>
            <a:fld id="{95B2EA29-CB8F-46C4-A196-A2E269799DBE}" type="slidenum">
              <a:rPr lang="en-US" smtClean="0"/>
              <a:t>2</a:t>
            </a:fld>
            <a:endParaRPr lang="en-US"/>
          </a:p>
        </p:txBody>
      </p:sp>
    </p:spTree>
    <p:extLst>
      <p:ext uri="{BB962C8B-B14F-4D97-AF65-F5344CB8AC3E}">
        <p14:creationId xmlns:p14="http://schemas.microsoft.com/office/powerpoint/2010/main" val="717401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“myth” to cover is that hand counting will only work in small counties – it can’t be used in big counties. If you hear this “myth,” start first by asking for the source or supporting information. Then, consider your polling place. How many people do you usually see at the polling place? Are there long lines? (Are the lines for the machines or checking in?).</a:t>
            </a:r>
          </a:p>
        </p:txBody>
      </p:sp>
      <p:sp>
        <p:nvSpPr>
          <p:cNvPr id="4" name="Slide Number Placeholder 3"/>
          <p:cNvSpPr>
            <a:spLocks noGrp="1"/>
          </p:cNvSpPr>
          <p:nvPr>
            <p:ph type="sldNum" sz="quarter" idx="5"/>
          </p:nvPr>
        </p:nvSpPr>
        <p:spPr/>
        <p:txBody>
          <a:bodyPr/>
          <a:lstStyle/>
          <a:p>
            <a:fld id="{95B2EA29-CB8F-46C4-A196-A2E269799DBE}" type="slidenum">
              <a:rPr lang="en-US" smtClean="0"/>
              <a:t>20</a:t>
            </a:fld>
            <a:endParaRPr lang="en-US"/>
          </a:p>
        </p:txBody>
      </p:sp>
    </p:spTree>
    <p:extLst>
      <p:ext uri="{BB962C8B-B14F-4D97-AF65-F5344CB8AC3E}">
        <p14:creationId xmlns:p14="http://schemas.microsoft.com/office/powerpoint/2010/main" val="2625707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check this, we used A.I. and asked for the average number of registered voters per polling place across the United States. A.I. said 600 to 800. </a:t>
            </a:r>
          </a:p>
        </p:txBody>
      </p:sp>
      <p:sp>
        <p:nvSpPr>
          <p:cNvPr id="4" name="Slide Number Placeholder 3"/>
          <p:cNvSpPr>
            <a:spLocks noGrp="1"/>
          </p:cNvSpPr>
          <p:nvPr>
            <p:ph type="sldNum" sz="quarter" idx="5"/>
          </p:nvPr>
        </p:nvSpPr>
        <p:spPr/>
        <p:txBody>
          <a:bodyPr/>
          <a:lstStyle/>
          <a:p>
            <a:fld id="{95B2EA29-CB8F-46C4-A196-A2E269799DBE}" type="slidenum">
              <a:rPr lang="en-US" smtClean="0"/>
              <a:t>21</a:t>
            </a:fld>
            <a:endParaRPr lang="en-US"/>
          </a:p>
        </p:txBody>
      </p:sp>
    </p:spTree>
    <p:extLst>
      <p:ext uri="{BB962C8B-B14F-4D97-AF65-F5344CB8AC3E}">
        <p14:creationId xmlns:p14="http://schemas.microsoft.com/office/powerpoint/2010/main" val="622477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asked for the average voter turnout in the United States. A.I. said 60%.</a:t>
            </a:r>
          </a:p>
          <a:p>
            <a:endParaRPr lang="en-US" dirty="0"/>
          </a:p>
          <a:p>
            <a:r>
              <a:rPr lang="en-US" dirty="0"/>
              <a:t>Simple math tells us that means the average number of ballots cast at a polling place in the United States is 360 to 480. </a:t>
            </a:r>
          </a:p>
        </p:txBody>
      </p:sp>
      <p:sp>
        <p:nvSpPr>
          <p:cNvPr id="4" name="Slide Number Placeholder 3"/>
          <p:cNvSpPr>
            <a:spLocks noGrp="1"/>
          </p:cNvSpPr>
          <p:nvPr>
            <p:ph type="sldNum" sz="quarter" idx="5"/>
          </p:nvPr>
        </p:nvSpPr>
        <p:spPr/>
        <p:txBody>
          <a:bodyPr/>
          <a:lstStyle/>
          <a:p>
            <a:fld id="{95B2EA29-CB8F-46C4-A196-A2E269799DBE}" type="slidenum">
              <a:rPr lang="en-US" smtClean="0"/>
              <a:t>22</a:t>
            </a:fld>
            <a:endParaRPr lang="en-US"/>
          </a:p>
        </p:txBody>
      </p:sp>
    </p:spTree>
    <p:extLst>
      <p:ext uri="{BB962C8B-B14F-4D97-AF65-F5344CB8AC3E}">
        <p14:creationId xmlns:p14="http://schemas.microsoft.com/office/powerpoint/2010/main" val="880929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begs the question: Is there a difference of 360-480 ballots cast in a polling place in a SMALL county and the same number of ballots cast in a polling place in a BIG county? It doesn’t matter where the polling place is located – it matters how many ballots are cast.</a:t>
            </a:r>
          </a:p>
        </p:txBody>
      </p:sp>
      <p:sp>
        <p:nvSpPr>
          <p:cNvPr id="4" name="Slide Number Placeholder 3"/>
          <p:cNvSpPr>
            <a:spLocks noGrp="1"/>
          </p:cNvSpPr>
          <p:nvPr>
            <p:ph type="sldNum" sz="quarter" idx="5"/>
          </p:nvPr>
        </p:nvSpPr>
        <p:spPr/>
        <p:txBody>
          <a:bodyPr/>
          <a:lstStyle/>
          <a:p>
            <a:fld id="{95B2EA29-CB8F-46C4-A196-A2E269799DBE}" type="slidenum">
              <a:rPr lang="en-US" smtClean="0"/>
              <a:t>23</a:t>
            </a:fld>
            <a:endParaRPr lang="en-US"/>
          </a:p>
        </p:txBody>
      </p:sp>
    </p:spTree>
    <p:extLst>
      <p:ext uri="{BB962C8B-B14F-4D97-AF65-F5344CB8AC3E}">
        <p14:creationId xmlns:p14="http://schemas.microsoft.com/office/powerpoint/2010/main" val="58756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illustrate, compare Osage County Missouri with St. Charles County Missouri. We will look at turnout for the April 2023 election (the one that was hand counted in Osage).</a:t>
            </a:r>
          </a:p>
          <a:p>
            <a:endParaRPr lang="en-US" dirty="0"/>
          </a:p>
          <a:p>
            <a:r>
              <a:rPr lang="en-US" dirty="0"/>
              <a:t>Osage has under 10,000 registered voters. St Charles is about 292,000 registered voters.</a:t>
            </a:r>
          </a:p>
        </p:txBody>
      </p:sp>
      <p:sp>
        <p:nvSpPr>
          <p:cNvPr id="4" name="Slide Number Placeholder 3"/>
          <p:cNvSpPr>
            <a:spLocks noGrp="1"/>
          </p:cNvSpPr>
          <p:nvPr>
            <p:ph type="sldNum" sz="quarter" idx="5"/>
          </p:nvPr>
        </p:nvSpPr>
        <p:spPr/>
        <p:txBody>
          <a:bodyPr/>
          <a:lstStyle/>
          <a:p>
            <a:fld id="{95B2EA29-CB8F-46C4-A196-A2E269799DBE}" type="slidenum">
              <a:rPr lang="en-US" smtClean="0"/>
              <a:t>24</a:t>
            </a:fld>
            <a:endParaRPr lang="en-US"/>
          </a:p>
        </p:txBody>
      </p:sp>
    </p:spTree>
    <p:extLst>
      <p:ext uri="{BB962C8B-B14F-4D97-AF65-F5344CB8AC3E}">
        <p14:creationId xmlns:p14="http://schemas.microsoft.com/office/powerpoint/2010/main" val="1550622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Westphalia polling place in Osage, 481 ballots were cast. There was 1 counting team (4 people), and it took them about 5 hours to count the ballots.</a:t>
            </a:r>
          </a:p>
        </p:txBody>
      </p:sp>
      <p:sp>
        <p:nvSpPr>
          <p:cNvPr id="4" name="Slide Number Placeholder 3"/>
          <p:cNvSpPr>
            <a:spLocks noGrp="1"/>
          </p:cNvSpPr>
          <p:nvPr>
            <p:ph type="sldNum" sz="quarter" idx="5"/>
          </p:nvPr>
        </p:nvSpPr>
        <p:spPr/>
        <p:txBody>
          <a:bodyPr/>
          <a:lstStyle/>
          <a:p>
            <a:fld id="{95B2EA29-CB8F-46C4-A196-A2E269799DBE}" type="slidenum">
              <a:rPr lang="en-US" smtClean="0"/>
              <a:t>25</a:t>
            </a:fld>
            <a:endParaRPr lang="en-US"/>
          </a:p>
        </p:txBody>
      </p:sp>
    </p:spTree>
    <p:extLst>
      <p:ext uri="{BB962C8B-B14F-4D97-AF65-F5344CB8AC3E}">
        <p14:creationId xmlns:p14="http://schemas.microsoft.com/office/powerpoint/2010/main" val="4159223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 Charles has 115 polling places. Of those, 83 polling places had LESS than 481 ballots cast. LESS than the number of ballots cast in a polling place in a SMALL county. And, of the remaining 32 polling places in St Charles, they were all under 1,000 ballots cast. We would have recommended 2 counting teams at those polling places. St Charles could have hand counted that entire election in 5 hours.</a:t>
            </a:r>
          </a:p>
        </p:txBody>
      </p:sp>
      <p:sp>
        <p:nvSpPr>
          <p:cNvPr id="4" name="Slide Number Placeholder 3"/>
          <p:cNvSpPr>
            <a:spLocks noGrp="1"/>
          </p:cNvSpPr>
          <p:nvPr>
            <p:ph type="sldNum" sz="quarter" idx="5"/>
          </p:nvPr>
        </p:nvSpPr>
        <p:spPr/>
        <p:txBody>
          <a:bodyPr/>
          <a:lstStyle/>
          <a:p>
            <a:fld id="{95B2EA29-CB8F-46C4-A196-A2E269799DBE}" type="slidenum">
              <a:rPr lang="en-US" smtClean="0"/>
              <a:t>26</a:t>
            </a:fld>
            <a:endParaRPr lang="en-US"/>
          </a:p>
        </p:txBody>
      </p:sp>
    </p:spTree>
    <p:extLst>
      <p:ext uri="{BB962C8B-B14F-4D97-AF65-F5344CB8AC3E}">
        <p14:creationId xmlns:p14="http://schemas.microsoft.com/office/powerpoint/2010/main" val="934675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The next “myth” is the claim that people are less accurate at counting ballots than machines. The published transcript of an interview done on NPR says, “Research shows” people are less accurate than machines. RESEARCH shows! Keep in mind people tend to only read headlines. </a:t>
            </a:r>
          </a:p>
          <a:p>
            <a:pPr defTabSz="948507">
              <a:defRPr/>
            </a:pPr>
            <a:endParaRPr lang="en-US" dirty="0"/>
          </a:p>
          <a:p>
            <a:pPr defTabSz="948507">
              <a:defRPr/>
            </a:pPr>
            <a:r>
              <a:rPr lang="en-US" dirty="0"/>
              <a:t>https://www.npr.org/2022/10/11/1128197774/research-finds-hand-counting-ballots-to-be-less-accurate-and-more-expensive</a:t>
            </a:r>
          </a:p>
        </p:txBody>
      </p:sp>
      <p:sp>
        <p:nvSpPr>
          <p:cNvPr id="4" name="Slide Number Placeholder 3"/>
          <p:cNvSpPr>
            <a:spLocks noGrp="1"/>
          </p:cNvSpPr>
          <p:nvPr>
            <p:ph type="sldNum" sz="quarter" idx="5"/>
          </p:nvPr>
        </p:nvSpPr>
        <p:spPr/>
        <p:txBody>
          <a:bodyPr/>
          <a:lstStyle/>
          <a:p>
            <a:fld id="{95B2EA29-CB8F-46C4-A196-A2E269799DBE}" type="slidenum">
              <a:rPr lang="en-US" smtClean="0"/>
              <a:t>27</a:t>
            </a:fld>
            <a:endParaRPr lang="en-US"/>
          </a:p>
        </p:txBody>
      </p:sp>
    </p:spTree>
    <p:extLst>
      <p:ext uri="{BB962C8B-B14F-4D97-AF65-F5344CB8AC3E}">
        <p14:creationId xmlns:p14="http://schemas.microsoft.com/office/powerpoint/2010/main" val="2649348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someone scrolled further down in the transcript, they would see the comment that there are very few studies showing this.</a:t>
            </a:r>
          </a:p>
        </p:txBody>
      </p:sp>
      <p:sp>
        <p:nvSpPr>
          <p:cNvPr id="4" name="Slide Number Placeholder 3"/>
          <p:cNvSpPr>
            <a:spLocks noGrp="1"/>
          </p:cNvSpPr>
          <p:nvPr>
            <p:ph type="sldNum" sz="quarter" idx="5"/>
          </p:nvPr>
        </p:nvSpPr>
        <p:spPr/>
        <p:txBody>
          <a:bodyPr/>
          <a:lstStyle/>
          <a:p>
            <a:fld id="{95B2EA29-CB8F-46C4-A196-A2E269799DBE}" type="slidenum">
              <a:rPr lang="en-US" smtClean="0"/>
              <a:t>28</a:t>
            </a:fld>
            <a:endParaRPr lang="en-US"/>
          </a:p>
        </p:txBody>
      </p:sp>
    </p:spTree>
    <p:extLst>
      <p:ext uri="{BB962C8B-B14F-4D97-AF65-F5344CB8AC3E}">
        <p14:creationId xmlns:p14="http://schemas.microsoft.com/office/powerpoint/2010/main" val="4219697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Another news source, The Washington Post, had an article called, “Democracy Dies in Darkness.” It said, “Humans aren’t particularly good at repetitive tasks such as counting ballots.” </a:t>
            </a:r>
          </a:p>
          <a:p>
            <a:pPr defTabSz="948507">
              <a:defRPr/>
            </a:pPr>
            <a:endParaRPr lang="en-US" dirty="0"/>
          </a:p>
          <a:p>
            <a:pPr defTabSz="948507">
              <a:defRPr/>
            </a:pPr>
            <a:r>
              <a:rPr lang="en-US" dirty="0"/>
              <a:t>https://www.washingtonpost.com/politics/2022/04/08/hand-count-election-explained/</a:t>
            </a:r>
          </a:p>
        </p:txBody>
      </p:sp>
      <p:sp>
        <p:nvSpPr>
          <p:cNvPr id="4" name="Slide Number Placeholder 3"/>
          <p:cNvSpPr>
            <a:spLocks noGrp="1"/>
          </p:cNvSpPr>
          <p:nvPr>
            <p:ph type="sldNum" sz="quarter" idx="5"/>
          </p:nvPr>
        </p:nvSpPr>
        <p:spPr/>
        <p:txBody>
          <a:bodyPr/>
          <a:lstStyle/>
          <a:p>
            <a:fld id="{95B2EA29-CB8F-46C4-A196-A2E269799DBE}" type="slidenum">
              <a:rPr lang="en-US" smtClean="0"/>
              <a:t>29</a:t>
            </a:fld>
            <a:endParaRPr lang="en-US"/>
          </a:p>
        </p:txBody>
      </p:sp>
    </p:spTree>
    <p:extLst>
      <p:ext uri="{BB962C8B-B14F-4D97-AF65-F5344CB8AC3E}">
        <p14:creationId xmlns:p14="http://schemas.microsoft.com/office/powerpoint/2010/main" val="1699877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mn-lt"/>
              </a:rPr>
              <a:t>When someone pushes an “objection,” ask for a “source” or their “grounds.” Almost always, they have nothing to cite.</a:t>
            </a:r>
          </a:p>
        </p:txBody>
      </p:sp>
      <p:sp>
        <p:nvSpPr>
          <p:cNvPr id="4" name="Slide Number Placeholder 3"/>
          <p:cNvSpPr>
            <a:spLocks noGrp="1"/>
          </p:cNvSpPr>
          <p:nvPr>
            <p:ph type="sldNum" sz="quarter" idx="5"/>
          </p:nvPr>
        </p:nvSpPr>
        <p:spPr/>
        <p:txBody>
          <a:bodyPr/>
          <a:lstStyle/>
          <a:p>
            <a:fld id="{95B2EA29-CB8F-46C4-A196-A2E269799DBE}" type="slidenum">
              <a:rPr lang="en-US" smtClean="0"/>
              <a:t>3</a:t>
            </a:fld>
            <a:endParaRPr lang="en-US"/>
          </a:p>
        </p:txBody>
      </p:sp>
    </p:spTree>
    <p:extLst>
      <p:ext uri="{BB962C8B-B14F-4D97-AF65-F5344CB8AC3E}">
        <p14:creationId xmlns:p14="http://schemas.microsoft.com/office/powerpoint/2010/main" val="3677438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again, if you go further into the article it says, “there aren’t many studies.” As a matter of fact, one of the studies they cited was about repetitive tasks – not specifically hand counting.</a:t>
            </a:r>
          </a:p>
        </p:txBody>
      </p:sp>
      <p:sp>
        <p:nvSpPr>
          <p:cNvPr id="4" name="Slide Number Placeholder 3"/>
          <p:cNvSpPr>
            <a:spLocks noGrp="1"/>
          </p:cNvSpPr>
          <p:nvPr>
            <p:ph type="sldNum" sz="quarter" idx="5"/>
          </p:nvPr>
        </p:nvSpPr>
        <p:spPr/>
        <p:txBody>
          <a:bodyPr/>
          <a:lstStyle/>
          <a:p>
            <a:fld id="{95B2EA29-CB8F-46C4-A196-A2E269799DBE}" type="slidenum">
              <a:rPr lang="en-US" smtClean="0"/>
              <a:t>30</a:t>
            </a:fld>
            <a:endParaRPr lang="en-US"/>
          </a:p>
        </p:txBody>
      </p:sp>
    </p:spTree>
    <p:extLst>
      <p:ext uri="{BB962C8B-B14F-4D97-AF65-F5344CB8AC3E}">
        <p14:creationId xmlns:p14="http://schemas.microsoft.com/office/powerpoint/2010/main" val="2951453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consider the accuracy of machines vs humans, consider what is known as “voter intent.” Missouri and other states have laws and rules about “voter intent.” In Missouri, the law says the voter must make a “distinguishing mark” and the Secretary of State shall promulgate rules for judges to use to determine voter intent.</a:t>
            </a:r>
          </a:p>
          <a:p>
            <a:endParaRPr lang="en-US" dirty="0"/>
          </a:p>
          <a:p>
            <a:r>
              <a:rPr lang="en-US" dirty="0"/>
              <a:t>https://revisor.mo.gov/main/OneSection.aspx?section=115.453</a:t>
            </a:r>
          </a:p>
        </p:txBody>
      </p:sp>
      <p:sp>
        <p:nvSpPr>
          <p:cNvPr id="4" name="Slide Number Placeholder 3"/>
          <p:cNvSpPr>
            <a:spLocks noGrp="1"/>
          </p:cNvSpPr>
          <p:nvPr>
            <p:ph type="sldNum" sz="quarter" idx="5"/>
          </p:nvPr>
        </p:nvSpPr>
        <p:spPr/>
        <p:txBody>
          <a:bodyPr/>
          <a:lstStyle/>
          <a:p>
            <a:fld id="{95B2EA29-CB8F-46C4-A196-A2E269799DBE}" type="slidenum">
              <a:rPr lang="en-US" smtClean="0"/>
              <a:t>31</a:t>
            </a:fld>
            <a:endParaRPr lang="en-US"/>
          </a:p>
        </p:txBody>
      </p:sp>
    </p:spTree>
    <p:extLst>
      <p:ext uri="{BB962C8B-B14F-4D97-AF65-F5344CB8AC3E}">
        <p14:creationId xmlns:p14="http://schemas.microsoft.com/office/powerpoint/2010/main" val="1572000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Missouri SOS website for rules about voter intent, these are actual screenshots of examples of how a voter might mark a ballot. (Notice boxes, rather than ovals.) For the bottom-right, this is Missouri-specific but also true in some other states – a write-in must be “qualified” (they submitted their name prior to a deadline to be considered as a write-in). In this example, Gertrude Stein is the write-in and is NOT a qualified write-in</a:t>
            </a:r>
          </a:p>
          <a:p>
            <a:endParaRPr lang="en-US" dirty="0"/>
          </a:p>
          <a:p>
            <a:r>
              <a:rPr lang="en-US" dirty="0"/>
              <a:t>If humans are hand counting the ballots, which of these examples would be considered </a:t>
            </a:r>
            <a:r>
              <a:rPr lang="en-US" b="1" dirty="0"/>
              <a:t>valid votes</a:t>
            </a:r>
            <a:r>
              <a:rPr lang="en-US" b="0" dirty="0"/>
              <a:t> and be counted?</a:t>
            </a:r>
            <a:endParaRPr lang="en-US" dirty="0"/>
          </a:p>
          <a:p>
            <a:endParaRPr lang="en-US" dirty="0"/>
          </a:p>
          <a:p>
            <a:r>
              <a:rPr lang="en-US" dirty="0"/>
              <a:t>https://www.sos.mo.gov/cmsimages/adrules/csr/current/15csr/15c30-9.pdf</a:t>
            </a:r>
          </a:p>
        </p:txBody>
      </p:sp>
      <p:sp>
        <p:nvSpPr>
          <p:cNvPr id="4" name="Slide Number Placeholder 3"/>
          <p:cNvSpPr>
            <a:spLocks noGrp="1"/>
          </p:cNvSpPr>
          <p:nvPr>
            <p:ph type="sldNum" sz="quarter" idx="5"/>
          </p:nvPr>
        </p:nvSpPr>
        <p:spPr/>
        <p:txBody>
          <a:bodyPr/>
          <a:lstStyle/>
          <a:p>
            <a:fld id="{95B2EA29-CB8F-46C4-A196-A2E269799DBE}" type="slidenum">
              <a:rPr lang="en-US" smtClean="0"/>
              <a:t>32</a:t>
            </a:fld>
            <a:endParaRPr lang="en-US"/>
          </a:p>
        </p:txBody>
      </p:sp>
    </p:spTree>
    <p:extLst>
      <p:ext uri="{BB962C8B-B14F-4D97-AF65-F5344CB8AC3E}">
        <p14:creationId xmlns:p14="http://schemas.microsoft.com/office/powerpoint/2010/main" val="453199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all of them? Because the law says the voter is to make a </a:t>
            </a:r>
            <a:r>
              <a:rPr lang="en-US" b="1" dirty="0"/>
              <a:t>distinguishing mark.</a:t>
            </a:r>
            <a:r>
              <a:rPr lang="en-US" b="0" dirty="0"/>
              <a:t> As a human, looking at these, is it possible to see the voter’s intention? For the bottom right, because Stein was NOT qualified, that entry does not count and so the other vote, for George Washington Carver, is a valid vote.</a:t>
            </a:r>
          </a:p>
          <a:p>
            <a:endParaRPr lang="en-US" b="0" dirty="0"/>
          </a:p>
          <a:p>
            <a:r>
              <a:rPr lang="en-US" b="0" dirty="0"/>
              <a:t>Keep in mind, these are screenshots taken directly from the SOS website.</a:t>
            </a:r>
            <a:endParaRPr lang="en-US" dirty="0"/>
          </a:p>
          <a:p>
            <a:endParaRPr lang="en-US" dirty="0"/>
          </a:p>
          <a:p>
            <a:r>
              <a:rPr lang="en-US" dirty="0"/>
              <a:t>https://www.sos.mo.gov/cmsimages/adrules/csr/current/15csr/15c30-9.pdf</a:t>
            </a:r>
          </a:p>
        </p:txBody>
      </p:sp>
      <p:sp>
        <p:nvSpPr>
          <p:cNvPr id="4" name="Slide Number Placeholder 3"/>
          <p:cNvSpPr>
            <a:spLocks noGrp="1"/>
          </p:cNvSpPr>
          <p:nvPr>
            <p:ph type="sldNum" sz="quarter" idx="5"/>
          </p:nvPr>
        </p:nvSpPr>
        <p:spPr/>
        <p:txBody>
          <a:bodyPr/>
          <a:lstStyle/>
          <a:p>
            <a:fld id="{95B2EA29-CB8F-46C4-A196-A2E269799DBE}" type="slidenum">
              <a:rPr lang="en-US" smtClean="0"/>
              <a:t>33</a:t>
            </a:fld>
            <a:endParaRPr lang="en-US"/>
          </a:p>
        </p:txBody>
      </p:sp>
    </p:spTree>
    <p:extLst>
      <p:ext uri="{BB962C8B-B14F-4D97-AF65-F5344CB8AC3E}">
        <p14:creationId xmlns:p14="http://schemas.microsoft.com/office/powerpoint/2010/main" val="645980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similar examples in the section for Machine Counting – notice the ovals, instead of boxes. In the bottom-right, again, Albert Einstein is written in, but he is not a qualified write-in.</a:t>
            </a:r>
          </a:p>
          <a:p>
            <a:endParaRPr lang="en-US" dirty="0"/>
          </a:p>
          <a:p>
            <a:r>
              <a:rPr lang="en-US" dirty="0"/>
              <a:t>When machines are counting the ballots, which of these examples are </a:t>
            </a:r>
            <a:r>
              <a:rPr lang="en-US" b="1" dirty="0"/>
              <a:t>valid votes?</a:t>
            </a:r>
            <a:r>
              <a:rPr lang="en-US" b="0" dirty="0"/>
              <a:t> Worth repeating, if the machine is counting the votes on the ballot, which of these are </a:t>
            </a:r>
            <a:r>
              <a:rPr lang="en-US" b="1" dirty="0"/>
              <a:t>valid?</a:t>
            </a:r>
          </a:p>
          <a:p>
            <a:endParaRPr lang="en-US" dirty="0"/>
          </a:p>
          <a:p>
            <a:r>
              <a:rPr lang="en-US" dirty="0"/>
              <a:t>https://www.sos.mo.gov/cmsimages/adrules/csr/current/15csr/15c30-9.pdf</a:t>
            </a:r>
          </a:p>
        </p:txBody>
      </p:sp>
      <p:sp>
        <p:nvSpPr>
          <p:cNvPr id="4" name="Slide Number Placeholder 3"/>
          <p:cNvSpPr>
            <a:spLocks noGrp="1"/>
          </p:cNvSpPr>
          <p:nvPr>
            <p:ph type="sldNum" sz="quarter" idx="5"/>
          </p:nvPr>
        </p:nvSpPr>
        <p:spPr/>
        <p:txBody>
          <a:bodyPr/>
          <a:lstStyle/>
          <a:p>
            <a:fld id="{95B2EA29-CB8F-46C4-A196-A2E269799DBE}" type="slidenum">
              <a:rPr lang="en-US" smtClean="0"/>
              <a:t>34</a:t>
            </a:fld>
            <a:endParaRPr lang="en-US"/>
          </a:p>
        </p:txBody>
      </p:sp>
    </p:spTree>
    <p:extLst>
      <p:ext uri="{BB962C8B-B14F-4D97-AF65-F5344CB8AC3E}">
        <p14:creationId xmlns:p14="http://schemas.microsoft.com/office/powerpoint/2010/main" val="2046799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Why all? Because the law says the voter must make a </a:t>
            </a:r>
            <a:r>
              <a:rPr lang="en-US" b="1" dirty="0"/>
              <a:t>distinguishing mark</a:t>
            </a:r>
            <a:r>
              <a:rPr lang="en-US" b="0" dirty="0"/>
              <a:t>. We have been trained to fill in bubbles. We have been trained to comply – not understand our own laws. </a:t>
            </a:r>
            <a:endParaRPr lang="en-US" dirty="0"/>
          </a:p>
          <a:p>
            <a:endParaRPr lang="en-US" dirty="0"/>
          </a:p>
          <a:p>
            <a:r>
              <a:rPr lang="en-US" dirty="0"/>
              <a:t>https://www.sos.mo.gov/cmsimages/adrules/csr/current/15csr/15c30-9.pdf</a:t>
            </a:r>
          </a:p>
        </p:txBody>
      </p:sp>
      <p:sp>
        <p:nvSpPr>
          <p:cNvPr id="4" name="Slide Number Placeholder 3"/>
          <p:cNvSpPr>
            <a:spLocks noGrp="1"/>
          </p:cNvSpPr>
          <p:nvPr>
            <p:ph type="sldNum" sz="quarter" idx="5"/>
          </p:nvPr>
        </p:nvSpPr>
        <p:spPr/>
        <p:txBody>
          <a:bodyPr/>
          <a:lstStyle/>
          <a:p>
            <a:fld id="{95B2EA29-CB8F-46C4-A196-A2E269799DBE}" type="slidenum">
              <a:rPr lang="en-US" smtClean="0"/>
              <a:t>35</a:t>
            </a:fld>
            <a:endParaRPr lang="en-US"/>
          </a:p>
        </p:txBody>
      </p:sp>
    </p:spTree>
    <p:extLst>
      <p:ext uri="{BB962C8B-B14F-4D97-AF65-F5344CB8AC3E}">
        <p14:creationId xmlns:p14="http://schemas.microsoft.com/office/powerpoint/2010/main" val="1567357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raises the questions: Do machines consider voter intent? Are machines accurately tallying voter intent?</a:t>
            </a:r>
          </a:p>
        </p:txBody>
      </p:sp>
      <p:sp>
        <p:nvSpPr>
          <p:cNvPr id="4" name="Slide Number Placeholder 3"/>
          <p:cNvSpPr>
            <a:spLocks noGrp="1"/>
          </p:cNvSpPr>
          <p:nvPr>
            <p:ph type="sldNum" sz="quarter" idx="5"/>
          </p:nvPr>
        </p:nvSpPr>
        <p:spPr/>
        <p:txBody>
          <a:bodyPr/>
          <a:lstStyle/>
          <a:p>
            <a:fld id="{95B2EA29-CB8F-46C4-A196-A2E269799DBE}" type="slidenum">
              <a:rPr lang="en-US" smtClean="0"/>
              <a:t>36</a:t>
            </a:fld>
            <a:endParaRPr lang="en-US"/>
          </a:p>
        </p:txBody>
      </p:sp>
    </p:spTree>
    <p:extLst>
      <p:ext uri="{BB962C8B-B14F-4D97-AF65-F5344CB8AC3E}">
        <p14:creationId xmlns:p14="http://schemas.microsoft.com/office/powerpoint/2010/main" val="3355978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open records request, we obtained a slide deck from one of the major voting machine companies. It was a presentation to our SOS about the </a:t>
            </a:r>
            <a:r>
              <a:rPr lang="en-US" i="1" dirty="0"/>
              <a:t>amazing</a:t>
            </a:r>
            <a:r>
              <a:rPr lang="en-US" i="0" dirty="0"/>
              <a:t> features of their equipment. We found this slide to be very telling.</a:t>
            </a:r>
          </a:p>
          <a:p>
            <a:endParaRPr lang="en-US" i="0" dirty="0"/>
          </a:p>
          <a:p>
            <a:r>
              <a:rPr lang="en-US" i="0" dirty="0"/>
              <a:t>The center panel is, “what the voter </a:t>
            </a:r>
            <a:r>
              <a:rPr lang="en-US" b="1" i="0" dirty="0"/>
              <a:t>reviews or cares about</a:t>
            </a:r>
            <a:r>
              <a:rPr lang="en-US" b="0" i="0" dirty="0"/>
              <a:t>.”</a:t>
            </a:r>
            <a:endParaRPr lang="en-US" dirty="0"/>
          </a:p>
        </p:txBody>
      </p:sp>
      <p:sp>
        <p:nvSpPr>
          <p:cNvPr id="4" name="Slide Number Placeholder 3"/>
          <p:cNvSpPr>
            <a:spLocks noGrp="1"/>
          </p:cNvSpPr>
          <p:nvPr>
            <p:ph type="sldNum" sz="quarter" idx="5"/>
          </p:nvPr>
        </p:nvSpPr>
        <p:spPr/>
        <p:txBody>
          <a:bodyPr/>
          <a:lstStyle/>
          <a:p>
            <a:fld id="{95B2EA29-CB8F-46C4-A196-A2E269799DBE}" type="slidenum">
              <a:rPr lang="en-US" smtClean="0"/>
              <a:t>37</a:t>
            </a:fld>
            <a:endParaRPr lang="en-US"/>
          </a:p>
        </p:txBody>
      </p:sp>
    </p:spTree>
    <p:extLst>
      <p:ext uri="{BB962C8B-B14F-4D97-AF65-F5344CB8AC3E}">
        <p14:creationId xmlns:p14="http://schemas.microsoft.com/office/powerpoint/2010/main" val="1189877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it simply shows names and bubbles. Something important missing are the instructions. Apparently, voters do not care about the instructions for filling out the ballot – </a:t>
            </a:r>
            <a:r>
              <a:rPr lang="en-US" b="1" dirty="0"/>
              <a:t>or the consequences.</a:t>
            </a:r>
            <a:endParaRPr lang="en-US" dirty="0"/>
          </a:p>
        </p:txBody>
      </p:sp>
      <p:sp>
        <p:nvSpPr>
          <p:cNvPr id="4" name="Slide Number Placeholder 3"/>
          <p:cNvSpPr>
            <a:spLocks noGrp="1"/>
          </p:cNvSpPr>
          <p:nvPr>
            <p:ph type="sldNum" sz="quarter" idx="5"/>
          </p:nvPr>
        </p:nvSpPr>
        <p:spPr/>
        <p:txBody>
          <a:bodyPr/>
          <a:lstStyle/>
          <a:p>
            <a:fld id="{95B2EA29-CB8F-46C4-A196-A2E269799DBE}" type="slidenum">
              <a:rPr lang="en-US" smtClean="0"/>
              <a:t>38</a:t>
            </a:fld>
            <a:endParaRPr lang="en-US"/>
          </a:p>
        </p:txBody>
      </p:sp>
    </p:spTree>
    <p:extLst>
      <p:ext uri="{BB962C8B-B14F-4D97-AF65-F5344CB8AC3E}">
        <p14:creationId xmlns:p14="http://schemas.microsoft.com/office/powerpoint/2010/main" val="3851830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left panel shows everything on the ballot, including the instructions.</a:t>
            </a:r>
          </a:p>
        </p:txBody>
      </p:sp>
      <p:sp>
        <p:nvSpPr>
          <p:cNvPr id="4" name="Slide Number Placeholder 3"/>
          <p:cNvSpPr>
            <a:spLocks noGrp="1"/>
          </p:cNvSpPr>
          <p:nvPr>
            <p:ph type="sldNum" sz="quarter" idx="5"/>
          </p:nvPr>
        </p:nvSpPr>
        <p:spPr/>
        <p:txBody>
          <a:bodyPr/>
          <a:lstStyle/>
          <a:p>
            <a:fld id="{95B2EA29-CB8F-46C4-A196-A2E269799DBE}" type="slidenum">
              <a:rPr lang="en-US" smtClean="0"/>
              <a:t>39</a:t>
            </a:fld>
            <a:endParaRPr lang="en-US"/>
          </a:p>
        </p:txBody>
      </p:sp>
    </p:spTree>
    <p:extLst>
      <p:ext uri="{BB962C8B-B14F-4D97-AF65-F5344CB8AC3E}">
        <p14:creationId xmlns:p14="http://schemas.microsoft.com/office/powerpoint/2010/main" val="58855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mn-lt"/>
              </a:rPr>
              <a:t>Most “objections” about hand counting are “myths” – a </a:t>
            </a:r>
            <a:r>
              <a:rPr lang="en-US" b="1" i="0" dirty="0">
                <a:solidFill>
                  <a:srgbClr val="212529"/>
                </a:solidFill>
                <a:effectLst/>
                <a:latin typeface="+mn-lt"/>
              </a:rPr>
              <a:t>popular belief</a:t>
            </a:r>
            <a:r>
              <a:rPr lang="en-US" b="0" i="0" dirty="0">
                <a:solidFill>
                  <a:srgbClr val="212529"/>
                </a:solidFill>
                <a:effectLst/>
                <a:latin typeface="+mn-lt"/>
              </a:rPr>
              <a:t> that is FALSE or UNSUPPORTED.</a:t>
            </a:r>
          </a:p>
        </p:txBody>
      </p:sp>
      <p:sp>
        <p:nvSpPr>
          <p:cNvPr id="4" name="Slide Number Placeholder 3"/>
          <p:cNvSpPr>
            <a:spLocks noGrp="1"/>
          </p:cNvSpPr>
          <p:nvPr>
            <p:ph type="sldNum" sz="quarter" idx="5"/>
          </p:nvPr>
        </p:nvSpPr>
        <p:spPr/>
        <p:txBody>
          <a:bodyPr/>
          <a:lstStyle/>
          <a:p>
            <a:fld id="{95B2EA29-CB8F-46C4-A196-A2E269799DBE}" type="slidenum">
              <a:rPr lang="en-US" smtClean="0"/>
              <a:t>4</a:t>
            </a:fld>
            <a:endParaRPr lang="en-US"/>
          </a:p>
        </p:txBody>
      </p:sp>
    </p:spTree>
    <p:extLst>
      <p:ext uri="{BB962C8B-B14F-4D97-AF65-F5344CB8AC3E}">
        <p14:creationId xmlns:p14="http://schemas.microsoft.com/office/powerpoint/2010/main" val="3751139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the instructions say? </a:t>
            </a:r>
            <a:r>
              <a:rPr lang="en-US" b="1" dirty="0"/>
              <a:t>“do not make any marks outside the oval” </a:t>
            </a:r>
            <a:r>
              <a:rPr lang="en-US" b="0" dirty="0"/>
              <a:t>and</a:t>
            </a:r>
            <a:r>
              <a:rPr lang="en-US" b="1" dirty="0"/>
              <a:t> “Do not cross out or erase, or your vote MAY NOT COUNT.”</a:t>
            </a:r>
            <a:endParaRPr lang="en-US" b="0" dirty="0"/>
          </a:p>
          <a:p>
            <a:endParaRPr lang="en-US" b="0" dirty="0"/>
          </a:p>
          <a:p>
            <a:r>
              <a:rPr lang="en-US" b="0" dirty="0"/>
              <a:t>That does not seem to coincide with what we found on the SOS website.</a:t>
            </a:r>
            <a:endParaRPr lang="en-US" dirty="0"/>
          </a:p>
        </p:txBody>
      </p:sp>
      <p:sp>
        <p:nvSpPr>
          <p:cNvPr id="4" name="Slide Number Placeholder 3"/>
          <p:cNvSpPr>
            <a:spLocks noGrp="1"/>
          </p:cNvSpPr>
          <p:nvPr>
            <p:ph type="sldNum" sz="quarter" idx="5"/>
          </p:nvPr>
        </p:nvSpPr>
        <p:spPr/>
        <p:txBody>
          <a:bodyPr/>
          <a:lstStyle/>
          <a:p>
            <a:fld id="{95B2EA29-CB8F-46C4-A196-A2E269799DBE}" type="slidenum">
              <a:rPr lang="en-US" smtClean="0"/>
              <a:t>40</a:t>
            </a:fld>
            <a:endParaRPr lang="en-US"/>
          </a:p>
        </p:txBody>
      </p:sp>
    </p:spTree>
    <p:extLst>
      <p:ext uri="{BB962C8B-B14F-4D97-AF65-F5344CB8AC3E}">
        <p14:creationId xmlns:p14="http://schemas.microsoft.com/office/powerpoint/2010/main" val="641254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right panel shows what the machine sees.</a:t>
            </a:r>
          </a:p>
        </p:txBody>
      </p:sp>
      <p:sp>
        <p:nvSpPr>
          <p:cNvPr id="4" name="Slide Number Placeholder 3"/>
          <p:cNvSpPr>
            <a:spLocks noGrp="1"/>
          </p:cNvSpPr>
          <p:nvPr>
            <p:ph type="sldNum" sz="quarter" idx="5"/>
          </p:nvPr>
        </p:nvSpPr>
        <p:spPr/>
        <p:txBody>
          <a:bodyPr/>
          <a:lstStyle/>
          <a:p>
            <a:fld id="{95B2EA29-CB8F-46C4-A196-A2E269799DBE}" type="slidenum">
              <a:rPr lang="en-US" smtClean="0"/>
              <a:t>41</a:t>
            </a:fld>
            <a:endParaRPr lang="en-US"/>
          </a:p>
        </p:txBody>
      </p:sp>
    </p:spTree>
    <p:extLst>
      <p:ext uri="{BB962C8B-B14F-4D97-AF65-F5344CB8AC3E}">
        <p14:creationId xmlns:p14="http://schemas.microsoft.com/office/powerpoint/2010/main" val="99795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there is nothing except the dashes around the border (this is called the timing code) and the ovals.</a:t>
            </a:r>
          </a:p>
        </p:txBody>
      </p:sp>
      <p:sp>
        <p:nvSpPr>
          <p:cNvPr id="4" name="Slide Number Placeholder 3"/>
          <p:cNvSpPr>
            <a:spLocks noGrp="1"/>
          </p:cNvSpPr>
          <p:nvPr>
            <p:ph type="sldNum" sz="quarter" idx="5"/>
          </p:nvPr>
        </p:nvSpPr>
        <p:spPr/>
        <p:txBody>
          <a:bodyPr/>
          <a:lstStyle/>
          <a:p>
            <a:fld id="{95B2EA29-CB8F-46C4-A196-A2E269799DBE}" type="slidenum">
              <a:rPr lang="en-US" smtClean="0"/>
              <a:t>42</a:t>
            </a:fld>
            <a:endParaRPr lang="en-US"/>
          </a:p>
        </p:txBody>
      </p:sp>
    </p:spTree>
    <p:extLst>
      <p:ext uri="{BB962C8B-B14F-4D97-AF65-F5344CB8AC3E}">
        <p14:creationId xmlns:p14="http://schemas.microsoft.com/office/powerpoint/2010/main" val="3905246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voter marked their ballot like any of these examples from the SOS website, would the machine count it?</a:t>
            </a:r>
            <a:endParaRPr lang="en-US" b="0" dirty="0"/>
          </a:p>
          <a:p>
            <a:endParaRPr lang="en-US" b="0" dirty="0"/>
          </a:p>
          <a:p>
            <a:r>
              <a:rPr lang="en-US" b="0" dirty="0"/>
              <a:t>If your county is bringing in machines to mark your ballot for you – BEWARE! They will say it’s to give you a clean ballot that will be printed for you. Question: have you ever messed up your ballot, but decided not to get a new one because it’s too much work to go back fill the ballot out again? If a machine prints a ballot for you, what is the chance you are going to sit down and review it, front and back, to make sure it printed it correctly? </a:t>
            </a:r>
          </a:p>
          <a:p>
            <a:endParaRPr lang="en-US" b="0" dirty="0"/>
          </a:p>
          <a:p>
            <a:r>
              <a:rPr lang="en-US" b="0" dirty="0"/>
              <a:t>If you must spend so much time double-checking what the machine “marks” for you, why not save the money and time by just marking the ballot yourself?</a:t>
            </a:r>
            <a:endParaRPr lang="en-US" dirty="0"/>
          </a:p>
        </p:txBody>
      </p:sp>
      <p:sp>
        <p:nvSpPr>
          <p:cNvPr id="4" name="Slide Number Placeholder 3"/>
          <p:cNvSpPr>
            <a:spLocks noGrp="1"/>
          </p:cNvSpPr>
          <p:nvPr>
            <p:ph type="sldNum" sz="quarter" idx="5"/>
          </p:nvPr>
        </p:nvSpPr>
        <p:spPr/>
        <p:txBody>
          <a:bodyPr/>
          <a:lstStyle/>
          <a:p>
            <a:fld id="{95B2EA29-CB8F-46C4-A196-A2E269799DBE}" type="slidenum">
              <a:rPr lang="en-US" smtClean="0"/>
              <a:t>43</a:t>
            </a:fld>
            <a:endParaRPr lang="en-US"/>
          </a:p>
        </p:txBody>
      </p:sp>
    </p:spTree>
    <p:extLst>
      <p:ext uri="{BB962C8B-B14F-4D97-AF65-F5344CB8AC3E}">
        <p14:creationId xmlns:p14="http://schemas.microsoft.com/office/powerpoint/2010/main" val="930227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myth: hand counting takes too long. They say people won’t want to wait for results, and the media needs to be able to call the winners before it gets too late. Again, push for their source on this one. Especially if they say they that the post-election hand count audits take days to complete. Ask what method is being used.</a:t>
            </a:r>
          </a:p>
        </p:txBody>
      </p:sp>
      <p:sp>
        <p:nvSpPr>
          <p:cNvPr id="4" name="Slide Number Placeholder 3"/>
          <p:cNvSpPr>
            <a:spLocks noGrp="1"/>
          </p:cNvSpPr>
          <p:nvPr>
            <p:ph type="sldNum" sz="quarter" idx="5"/>
          </p:nvPr>
        </p:nvSpPr>
        <p:spPr/>
        <p:txBody>
          <a:bodyPr/>
          <a:lstStyle/>
          <a:p>
            <a:fld id="{95B2EA29-CB8F-46C4-A196-A2E269799DBE}" type="slidenum">
              <a:rPr lang="en-US" smtClean="0"/>
              <a:t>44</a:t>
            </a:fld>
            <a:endParaRPr lang="en-US"/>
          </a:p>
        </p:txBody>
      </p:sp>
    </p:spTree>
    <p:extLst>
      <p:ext uri="{BB962C8B-B14F-4D97-AF65-F5344CB8AC3E}">
        <p14:creationId xmlns:p14="http://schemas.microsoft.com/office/powerpoint/2010/main" val="1981990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Missouri Method, the estimate is 50 to 100 ballots per hour per counting team with 50 being the conservative estimate.</a:t>
            </a:r>
          </a:p>
        </p:txBody>
      </p:sp>
      <p:sp>
        <p:nvSpPr>
          <p:cNvPr id="4" name="Slide Number Placeholder 3"/>
          <p:cNvSpPr>
            <a:spLocks noGrp="1"/>
          </p:cNvSpPr>
          <p:nvPr>
            <p:ph type="sldNum" sz="quarter" idx="5"/>
          </p:nvPr>
        </p:nvSpPr>
        <p:spPr/>
        <p:txBody>
          <a:bodyPr/>
          <a:lstStyle/>
          <a:p>
            <a:fld id="{95B2EA29-CB8F-46C4-A196-A2E269799DBE}" type="slidenum">
              <a:rPr lang="en-US" smtClean="0"/>
              <a:t>45</a:t>
            </a:fld>
            <a:endParaRPr lang="en-US"/>
          </a:p>
        </p:txBody>
      </p:sp>
    </p:spTree>
    <p:extLst>
      <p:ext uri="{BB962C8B-B14F-4D97-AF65-F5344CB8AC3E}">
        <p14:creationId xmlns:p14="http://schemas.microsoft.com/office/powerpoint/2010/main" val="4457024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latin typeface="Franklin Gothic Book" panose="020B0503020102020204" pitchFamily="34" charset="0"/>
                <a:ea typeface="Times New Roman" panose="02020603050405020304" pitchFamily="18" charset="0"/>
                <a:cs typeface="Times New Roman" panose="02020603050405020304" pitchFamily="18" charset="0"/>
              </a:rPr>
              <a:t>To calculate how many teams are needed, the Clerk must anticipate the expected number of ballots to be cast at the polling place.</a:t>
            </a:r>
          </a:p>
          <a:p>
            <a:pPr defTabSz="914266">
              <a:spcAft>
                <a:spcPts val="600"/>
              </a:spcAft>
              <a:defRPr/>
            </a:pPr>
            <a:r>
              <a:rPr lang="en-US" sz="1200" dirty="0"/>
              <a:t>For 600 or less ballots cast at the polling place, we estimate 1 Counting Team needed (at that polling place).</a:t>
            </a:r>
          </a:p>
          <a:p>
            <a:pPr defTabSz="914266">
              <a:spcAft>
                <a:spcPts val="600"/>
              </a:spcAft>
              <a:defRPr/>
            </a:pPr>
            <a:r>
              <a:rPr lang="en-US" sz="1200" dirty="0"/>
              <a:t>More than 600, up to about 1,200 ballots cast, increase to 2 Teams</a:t>
            </a:r>
          </a:p>
          <a:p>
            <a:pPr defTabSz="914266">
              <a:spcAft>
                <a:spcPts val="600"/>
              </a:spcAft>
              <a:defRPr/>
            </a:pPr>
            <a:r>
              <a:rPr lang="en-US" sz="1200" dirty="0"/>
              <a:t>Add a 3</a:t>
            </a:r>
            <a:r>
              <a:rPr lang="en-US" sz="1200" baseline="30000" dirty="0"/>
              <a:t>rd</a:t>
            </a:r>
            <a:r>
              <a:rPr lang="en-US" sz="1200" dirty="0"/>
              <a:t> team if there will be closer to 1,800 ballots cast.</a:t>
            </a:r>
          </a:p>
          <a:p>
            <a:pPr defTabSz="914266">
              <a:spcAft>
                <a:spcPts val="600"/>
              </a:spcAft>
              <a:defRPr/>
            </a:pPr>
            <a:r>
              <a:rPr lang="en-US" sz="1200" dirty="0">
                <a:latin typeface="Franklin Gothic Book" panose="020B0503020102020204" pitchFamily="34" charset="0"/>
                <a:ea typeface="Times New Roman" panose="02020603050405020304" pitchFamily="18" charset="0"/>
                <a:cs typeface="Times New Roman" panose="02020603050405020304" pitchFamily="18" charset="0"/>
              </a:rPr>
              <a:t>These teams could be there working at the same time or split the day.</a:t>
            </a:r>
          </a:p>
        </p:txBody>
      </p:sp>
      <p:sp>
        <p:nvSpPr>
          <p:cNvPr id="4" name="Slide Number Placeholder 3"/>
          <p:cNvSpPr>
            <a:spLocks noGrp="1"/>
          </p:cNvSpPr>
          <p:nvPr>
            <p:ph type="sldNum" sz="quarter" idx="5"/>
          </p:nvPr>
        </p:nvSpPr>
        <p:spPr/>
        <p:txBody>
          <a:bodyPr/>
          <a:lstStyle/>
          <a:p>
            <a:fld id="{95B2EA29-CB8F-46C4-A196-A2E269799DBE}" type="slidenum">
              <a:rPr lang="en-US" smtClean="0"/>
              <a:t>46</a:t>
            </a:fld>
            <a:endParaRPr lang="en-US"/>
          </a:p>
        </p:txBody>
      </p:sp>
    </p:spTree>
    <p:extLst>
      <p:ext uri="{BB962C8B-B14F-4D97-AF65-F5344CB8AC3E}">
        <p14:creationId xmlns:p14="http://schemas.microsoft.com/office/powerpoint/2010/main" val="2736331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leads to the “myth” that there are not enough people to count. We say, “we’ll teach them!”</a:t>
            </a:r>
          </a:p>
        </p:txBody>
      </p:sp>
      <p:sp>
        <p:nvSpPr>
          <p:cNvPr id="4" name="Slide Number Placeholder 3"/>
          <p:cNvSpPr>
            <a:spLocks noGrp="1"/>
          </p:cNvSpPr>
          <p:nvPr>
            <p:ph type="sldNum" sz="quarter" idx="5"/>
          </p:nvPr>
        </p:nvSpPr>
        <p:spPr/>
        <p:txBody>
          <a:bodyPr/>
          <a:lstStyle/>
          <a:p>
            <a:fld id="{95B2EA29-CB8F-46C4-A196-A2E269799DBE}" type="slidenum">
              <a:rPr lang="en-US" smtClean="0"/>
              <a:t>47</a:t>
            </a:fld>
            <a:endParaRPr lang="en-US"/>
          </a:p>
        </p:txBody>
      </p:sp>
    </p:spTree>
    <p:extLst>
      <p:ext uri="{BB962C8B-B14F-4D97-AF65-F5344CB8AC3E}">
        <p14:creationId xmlns:p14="http://schemas.microsoft.com/office/powerpoint/2010/main" val="36422098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is what we are doing through Cause of America. These are photos from “Train the Trainers” sessions around the country. These people are committed to learning and then going out to train others.</a:t>
            </a:r>
          </a:p>
        </p:txBody>
      </p:sp>
      <p:sp>
        <p:nvSpPr>
          <p:cNvPr id="4" name="Slide Number Placeholder 3"/>
          <p:cNvSpPr>
            <a:spLocks noGrp="1"/>
          </p:cNvSpPr>
          <p:nvPr>
            <p:ph type="sldNum" sz="quarter" idx="5"/>
          </p:nvPr>
        </p:nvSpPr>
        <p:spPr/>
        <p:txBody>
          <a:bodyPr/>
          <a:lstStyle/>
          <a:p>
            <a:fld id="{95B2EA29-CB8F-46C4-A196-A2E269799DBE}" type="slidenum">
              <a:rPr lang="en-US" smtClean="0"/>
              <a:t>48</a:t>
            </a:fld>
            <a:endParaRPr lang="en-US"/>
          </a:p>
        </p:txBody>
      </p:sp>
    </p:spTree>
    <p:extLst>
      <p:ext uri="{BB962C8B-B14F-4D97-AF65-F5344CB8AC3E}">
        <p14:creationId xmlns:p14="http://schemas.microsoft.com/office/powerpoint/2010/main" val="14637516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brings us back to the </a:t>
            </a:r>
            <a:r>
              <a:rPr lang="en-US" b="1" dirty="0"/>
              <a:t>continuity of government.</a:t>
            </a:r>
            <a:r>
              <a:rPr lang="en-US" b="0" dirty="0"/>
              <a:t> Col. Shawn Smith with Cause of America said that he feels hand counting is the Victory Gardens of our day. You may have heard of the victory gardens during World War 2. We have troops overseas and people to feed back at home. </a:t>
            </a:r>
            <a:endParaRPr lang="en-US" dirty="0"/>
          </a:p>
        </p:txBody>
      </p:sp>
      <p:sp>
        <p:nvSpPr>
          <p:cNvPr id="4" name="Slide Number Placeholder 3"/>
          <p:cNvSpPr>
            <a:spLocks noGrp="1"/>
          </p:cNvSpPr>
          <p:nvPr>
            <p:ph type="sldNum" sz="quarter" idx="5"/>
          </p:nvPr>
        </p:nvSpPr>
        <p:spPr/>
        <p:txBody>
          <a:bodyPr/>
          <a:lstStyle/>
          <a:p>
            <a:fld id="{95B2EA29-CB8F-46C4-A196-A2E269799DBE}" type="slidenum">
              <a:rPr lang="en-US" smtClean="0"/>
              <a:t>49</a:t>
            </a:fld>
            <a:endParaRPr lang="en-US"/>
          </a:p>
        </p:txBody>
      </p:sp>
    </p:spTree>
    <p:extLst>
      <p:ext uri="{BB962C8B-B14F-4D97-AF65-F5344CB8AC3E}">
        <p14:creationId xmlns:p14="http://schemas.microsoft.com/office/powerpoint/2010/main" val="232390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What will be presented in this Overview are “Findings.” These are the results of an investigation and research. “Findings” are a true FACT CHECK.</a:t>
            </a:r>
            <a:endParaRPr lang="en-US" b="0" i="0" dirty="0">
              <a:solidFill>
                <a:srgbClr val="212529"/>
              </a:solidFill>
              <a:effectLst/>
              <a:latin typeface="+mn-lt"/>
            </a:endParaRPr>
          </a:p>
        </p:txBody>
      </p:sp>
      <p:sp>
        <p:nvSpPr>
          <p:cNvPr id="4" name="Slide Number Placeholder 3"/>
          <p:cNvSpPr>
            <a:spLocks noGrp="1"/>
          </p:cNvSpPr>
          <p:nvPr>
            <p:ph type="sldNum" sz="quarter" idx="5"/>
          </p:nvPr>
        </p:nvSpPr>
        <p:spPr/>
        <p:txBody>
          <a:bodyPr/>
          <a:lstStyle/>
          <a:p>
            <a:fld id="{95B2EA29-CB8F-46C4-A196-A2E269799DBE}" type="slidenum">
              <a:rPr lang="en-US" smtClean="0"/>
              <a:t>5</a:t>
            </a:fld>
            <a:endParaRPr lang="en-US"/>
          </a:p>
        </p:txBody>
      </p:sp>
    </p:spTree>
    <p:extLst>
      <p:ext uri="{BB962C8B-B14F-4D97-AF65-F5344CB8AC3E}">
        <p14:creationId xmlns:p14="http://schemas.microsoft.com/office/powerpoint/2010/main" val="26676472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stepped up and learned to grow food, even in the big cities. It was then, and is now, the people who will step in to secure our country.</a:t>
            </a:r>
          </a:p>
        </p:txBody>
      </p:sp>
      <p:sp>
        <p:nvSpPr>
          <p:cNvPr id="4" name="Slide Number Placeholder 3"/>
          <p:cNvSpPr>
            <a:spLocks noGrp="1"/>
          </p:cNvSpPr>
          <p:nvPr>
            <p:ph type="sldNum" sz="quarter" idx="5"/>
          </p:nvPr>
        </p:nvSpPr>
        <p:spPr/>
        <p:txBody>
          <a:bodyPr/>
          <a:lstStyle/>
          <a:p>
            <a:fld id="{95B2EA29-CB8F-46C4-A196-A2E269799DBE}" type="slidenum">
              <a:rPr lang="en-US" smtClean="0"/>
              <a:t>50</a:t>
            </a:fld>
            <a:endParaRPr lang="en-US"/>
          </a:p>
        </p:txBody>
      </p:sp>
    </p:spTree>
    <p:extLst>
      <p:ext uri="{BB962C8B-B14F-4D97-AF65-F5344CB8AC3E}">
        <p14:creationId xmlns:p14="http://schemas.microsoft.com/office/powerpoint/2010/main" val="29985911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responsible for finding the additional people to hand count an election? In Missouri, and appears to be true in other states, it is the political parties. Missouri law states that by Dec 10 of even numbered years, the county central committees must submit the names of double the number of judges requested by the clerk for elections during the next 2 years. That means, the parties recruit and vet members of the party who will serve as elections judges. If the clerk needed 100 names from the party, the party submits 200. For elections during the next 2 years, the clerk must select people from the submitted lists. If someone is serving as a Republican Election judge, but is known locally to not be a Republican, it is the fault of the political party. UNLESS the party fails to submit a list of names by the deadline. In that case the clerk is required to fill positions and nothing in statute says that the clerk has to vet or prove that someone filling a particular party position is affiliated with that party.</a:t>
            </a:r>
          </a:p>
          <a:p>
            <a:endParaRPr lang="en-US" dirty="0"/>
          </a:p>
          <a:p>
            <a:r>
              <a:rPr lang="en-US" dirty="0"/>
              <a:t>This applies in Missouri to 109 of the 114 counties. Counties or other jurisdictions with boards of election have different laws and requirements.</a:t>
            </a:r>
          </a:p>
        </p:txBody>
      </p:sp>
      <p:sp>
        <p:nvSpPr>
          <p:cNvPr id="4" name="Slide Number Placeholder 3"/>
          <p:cNvSpPr>
            <a:spLocks noGrp="1"/>
          </p:cNvSpPr>
          <p:nvPr>
            <p:ph type="sldNum" sz="quarter" idx="5"/>
          </p:nvPr>
        </p:nvSpPr>
        <p:spPr/>
        <p:txBody>
          <a:bodyPr/>
          <a:lstStyle/>
          <a:p>
            <a:fld id="{95B2EA29-CB8F-46C4-A196-A2E269799DBE}" type="slidenum">
              <a:rPr lang="en-US" smtClean="0"/>
              <a:t>51</a:t>
            </a:fld>
            <a:endParaRPr lang="en-US"/>
          </a:p>
        </p:txBody>
      </p:sp>
    </p:spTree>
    <p:extLst>
      <p:ext uri="{BB962C8B-B14F-4D97-AF65-F5344CB8AC3E}">
        <p14:creationId xmlns:p14="http://schemas.microsoft.com/office/powerpoint/2010/main" val="42132330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“Operation Victory Gardens” strategy has 3 parts to it. “Change the Narrative” is the first part and is focused on getting out the message that “Hand Counting is Easy.” A tool designed to help with this is a 2-minute tally demo.</a:t>
            </a:r>
          </a:p>
        </p:txBody>
      </p:sp>
      <p:sp>
        <p:nvSpPr>
          <p:cNvPr id="4" name="Slide Number Placeholder 3"/>
          <p:cNvSpPr>
            <a:spLocks noGrp="1"/>
          </p:cNvSpPr>
          <p:nvPr>
            <p:ph type="sldNum" sz="quarter" idx="5"/>
          </p:nvPr>
        </p:nvSpPr>
        <p:spPr/>
        <p:txBody>
          <a:bodyPr/>
          <a:lstStyle/>
          <a:p>
            <a:fld id="{95B2EA29-CB8F-46C4-A196-A2E269799DBE}" type="slidenum">
              <a:rPr lang="en-US" smtClean="0"/>
              <a:t>52</a:t>
            </a:fld>
            <a:endParaRPr lang="en-US"/>
          </a:p>
        </p:txBody>
      </p:sp>
    </p:spTree>
    <p:extLst>
      <p:ext uri="{BB962C8B-B14F-4D97-AF65-F5344CB8AC3E}">
        <p14:creationId xmlns:p14="http://schemas.microsoft.com/office/powerpoint/2010/main" val="31479667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Missouri hand count method is built around form used to tally votes, called “Ballots Tally form.”</a:t>
            </a:r>
          </a:p>
        </p:txBody>
      </p:sp>
      <p:sp>
        <p:nvSpPr>
          <p:cNvPr id="4" name="Slide Number Placeholder 3"/>
          <p:cNvSpPr>
            <a:spLocks noGrp="1"/>
          </p:cNvSpPr>
          <p:nvPr>
            <p:ph type="sldNum" sz="quarter" idx="5"/>
          </p:nvPr>
        </p:nvSpPr>
        <p:spPr/>
        <p:txBody>
          <a:bodyPr/>
          <a:lstStyle/>
          <a:p>
            <a:fld id="{95B2EA29-CB8F-46C4-A196-A2E269799DBE}" type="slidenum">
              <a:rPr lang="en-US" smtClean="0"/>
              <a:t>53</a:t>
            </a:fld>
            <a:endParaRPr lang="en-US"/>
          </a:p>
        </p:txBody>
      </p:sp>
    </p:spTree>
    <p:extLst>
      <p:ext uri="{BB962C8B-B14F-4D97-AF65-F5344CB8AC3E}">
        <p14:creationId xmlns:p14="http://schemas.microsoft.com/office/powerpoint/2010/main" val="32882633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full-sized Ballots Tally form, there are 25 columns that have ovals in them. The row above the column has a unique number for each column. Each column represents a candidate. </a:t>
            </a:r>
          </a:p>
          <a:p>
            <a:endParaRPr lang="en-US" b="0" dirty="0"/>
          </a:p>
          <a:p>
            <a:r>
              <a:rPr lang="en-US" b="0" dirty="0"/>
              <a:t>As votes are called, a “dab” is placed in the column for the candidate. When the batch is completed, the counting team will fill in the bottom row with the total votes for each column.</a:t>
            </a:r>
          </a:p>
        </p:txBody>
      </p:sp>
      <p:sp>
        <p:nvSpPr>
          <p:cNvPr id="4" name="Slide Number Placeholder 3"/>
          <p:cNvSpPr>
            <a:spLocks noGrp="1"/>
          </p:cNvSpPr>
          <p:nvPr>
            <p:ph type="sldNum" sz="quarter" idx="5"/>
          </p:nvPr>
        </p:nvSpPr>
        <p:spPr/>
        <p:txBody>
          <a:bodyPr/>
          <a:lstStyle/>
          <a:p>
            <a:fld id="{95B2EA29-CB8F-46C4-A196-A2E269799DBE}" type="slidenum">
              <a:rPr lang="en-US" smtClean="0"/>
              <a:t>54</a:t>
            </a:fld>
            <a:endParaRPr lang="en-US"/>
          </a:p>
        </p:txBody>
      </p:sp>
    </p:spTree>
    <p:extLst>
      <p:ext uri="{BB962C8B-B14F-4D97-AF65-F5344CB8AC3E}">
        <p14:creationId xmlns:p14="http://schemas.microsoft.com/office/powerpoint/2010/main" val="1513976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the column numbers mean?</a:t>
            </a:r>
          </a:p>
          <a:p>
            <a:r>
              <a:rPr lang="en-US" b="0" dirty="0"/>
              <a:t>This is a sample of a race for senator on a Mock ballot. </a:t>
            </a:r>
          </a:p>
          <a:p>
            <a:r>
              <a:rPr lang="en-US" b="0" dirty="0"/>
              <a:t>There is a small number to the left of the checkbox? These numbers are unique to the candidate across all ballots in the county.</a:t>
            </a:r>
          </a:p>
          <a:p>
            <a:r>
              <a:rPr lang="en-US" b="0" dirty="0"/>
              <a:t>As an example, if a vote is marked for Margaret </a:t>
            </a:r>
            <a:r>
              <a:rPr lang="en-US" b="0" dirty="0" err="1"/>
              <a:t>Billington</a:t>
            </a:r>
            <a:r>
              <a:rPr lang="en-US" b="0" dirty="0"/>
              <a:t>, the Counting Judge is going to call: 3 – Margaret </a:t>
            </a:r>
            <a:r>
              <a:rPr lang="en-US" b="0" dirty="0" err="1"/>
              <a:t>Billington</a:t>
            </a:r>
            <a:r>
              <a:rPr lang="en-US" b="0" dirty="0"/>
              <a:t> – Senator.</a:t>
            </a:r>
          </a:p>
          <a:p>
            <a:r>
              <a:rPr lang="en-US" b="0" dirty="0"/>
              <a:t>In response, the Recording Judges are going to take their Sharpie, find column 3, and dab the first empty oval in the column. In this case, it’s the first oval. So, this signifies that the candidate who is #3 now has 1 vote.</a:t>
            </a:r>
          </a:p>
        </p:txBody>
      </p:sp>
      <p:sp>
        <p:nvSpPr>
          <p:cNvPr id="4" name="Slide Number Placeholder 3"/>
          <p:cNvSpPr>
            <a:spLocks noGrp="1"/>
          </p:cNvSpPr>
          <p:nvPr>
            <p:ph type="sldNum" sz="quarter" idx="5"/>
          </p:nvPr>
        </p:nvSpPr>
        <p:spPr/>
        <p:txBody>
          <a:bodyPr/>
          <a:lstStyle/>
          <a:p>
            <a:fld id="{95B2EA29-CB8F-46C4-A196-A2E269799DBE}" type="slidenum">
              <a:rPr lang="en-US" smtClean="0"/>
              <a:t>55</a:t>
            </a:fld>
            <a:endParaRPr lang="en-US"/>
          </a:p>
        </p:txBody>
      </p:sp>
    </p:spTree>
    <p:extLst>
      <p:ext uri="{BB962C8B-B14F-4D97-AF65-F5344CB8AC3E}">
        <p14:creationId xmlns:p14="http://schemas.microsoft.com/office/powerpoint/2010/main" val="36230924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votes are tallied going left to right and working your way down the column.</a:t>
            </a:r>
          </a:p>
          <a:p>
            <a:r>
              <a:rPr lang="en-US" b="0" dirty="0"/>
              <a:t>Each time a vote is called for #3, Margaret </a:t>
            </a:r>
            <a:r>
              <a:rPr lang="en-US" b="0" dirty="0" err="1"/>
              <a:t>Billington</a:t>
            </a:r>
            <a:r>
              <a:rPr lang="en-US" b="0" dirty="0"/>
              <a:t>, you dab the next number.</a:t>
            </a:r>
          </a:p>
          <a:p>
            <a:r>
              <a:rPr lang="en-US" b="0" dirty="0"/>
              <a:t>the 2</a:t>
            </a:r>
            <a:r>
              <a:rPr lang="en-US" b="0" baseline="30000" dirty="0"/>
              <a:t>nd</a:t>
            </a:r>
            <a:r>
              <a:rPr lang="en-US" b="0" dirty="0"/>
              <a:t> time Margaret gets a vote, dab to oval on the right;</a:t>
            </a:r>
          </a:p>
          <a:p>
            <a:r>
              <a:rPr lang="en-US" b="0" dirty="0"/>
              <a:t>next vote gets dabbed on the left, keep going (left right, left right)</a:t>
            </a:r>
          </a:p>
        </p:txBody>
      </p:sp>
      <p:sp>
        <p:nvSpPr>
          <p:cNvPr id="4" name="Slide Number Placeholder 3"/>
          <p:cNvSpPr>
            <a:spLocks noGrp="1"/>
          </p:cNvSpPr>
          <p:nvPr>
            <p:ph type="sldNum" sz="quarter" idx="5"/>
          </p:nvPr>
        </p:nvSpPr>
        <p:spPr/>
        <p:txBody>
          <a:bodyPr/>
          <a:lstStyle/>
          <a:p>
            <a:fld id="{95B2EA29-CB8F-46C4-A196-A2E269799DBE}" type="slidenum">
              <a:rPr lang="en-US" smtClean="0"/>
              <a:t>56</a:t>
            </a:fld>
            <a:endParaRPr lang="en-US"/>
          </a:p>
        </p:txBody>
      </p:sp>
    </p:spTree>
    <p:extLst>
      <p:ext uri="{BB962C8B-B14F-4D97-AF65-F5344CB8AC3E}">
        <p14:creationId xmlns:p14="http://schemas.microsoft.com/office/powerpoint/2010/main" val="768834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Time to do a demo of how to tally.</a:t>
            </a:r>
          </a:p>
          <a:p>
            <a:r>
              <a:rPr lang="en-US" i="1" dirty="0"/>
              <a:t>Instructor Note: while tally forms and Sharpies are being distributed, use the next slide to describe Laser Printed vs Hand Tallied</a:t>
            </a:r>
          </a:p>
        </p:txBody>
      </p:sp>
      <p:sp>
        <p:nvSpPr>
          <p:cNvPr id="4" name="Slide Number Placeholder 3"/>
          <p:cNvSpPr>
            <a:spLocks noGrp="1"/>
          </p:cNvSpPr>
          <p:nvPr>
            <p:ph type="sldNum" sz="quarter" idx="5"/>
          </p:nvPr>
        </p:nvSpPr>
        <p:spPr/>
        <p:txBody>
          <a:bodyPr/>
          <a:lstStyle/>
          <a:p>
            <a:fld id="{95B2EA29-CB8F-46C4-A196-A2E269799DBE}" type="slidenum">
              <a:rPr lang="en-US" smtClean="0"/>
              <a:t>57</a:t>
            </a:fld>
            <a:endParaRPr lang="en-US"/>
          </a:p>
        </p:txBody>
      </p:sp>
    </p:spTree>
    <p:extLst>
      <p:ext uri="{BB962C8B-B14F-4D97-AF65-F5344CB8AC3E}">
        <p14:creationId xmlns:p14="http://schemas.microsoft.com/office/powerpoint/2010/main" val="35731756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Display 2 copies of a Ballots Tally Form – one completed by hand, the other scanned and laser printed.</a:t>
            </a:r>
            <a:endParaRPr lang="en-US" i="0" dirty="0"/>
          </a:p>
          <a:p>
            <a:endParaRPr lang="en-US" i="0" dirty="0"/>
          </a:p>
          <a:p>
            <a:r>
              <a:rPr lang="en-US" i="0" dirty="0"/>
              <a:t>Purpose is to show that while it is hard to discern between actual hand tallied form and a laser printed copy, flipping it over shows the bleed-through of the Sharpies. </a:t>
            </a:r>
            <a:r>
              <a:rPr lang="en-US" b="1" i="0" dirty="0"/>
              <a:t>Sharpies bleed through.</a:t>
            </a:r>
            <a:r>
              <a:rPr lang="en-US" b="0" i="0" dirty="0"/>
              <a:t> Another level of security.</a:t>
            </a:r>
          </a:p>
          <a:p>
            <a:endParaRPr lang="en-US" b="0" i="0" dirty="0"/>
          </a:p>
          <a:p>
            <a:r>
              <a:rPr lang="en-US" b="1" i="0" dirty="0"/>
              <a:t>Also means that the tally form you are about to mark will have bleed throughs,</a:t>
            </a:r>
            <a:r>
              <a:rPr lang="en-US" b="0" i="0" dirty="0"/>
              <a:t> so make sure it has extra paper or something underneath it, or you may end up with Sharpie dots.</a:t>
            </a:r>
            <a:endParaRPr lang="en-US" b="1" i="1" dirty="0"/>
          </a:p>
        </p:txBody>
      </p:sp>
      <p:sp>
        <p:nvSpPr>
          <p:cNvPr id="4" name="Slide Number Placeholder 3"/>
          <p:cNvSpPr>
            <a:spLocks noGrp="1"/>
          </p:cNvSpPr>
          <p:nvPr>
            <p:ph type="sldNum" sz="quarter" idx="5"/>
          </p:nvPr>
        </p:nvSpPr>
        <p:spPr/>
        <p:txBody>
          <a:bodyPr/>
          <a:lstStyle/>
          <a:p>
            <a:fld id="{95B2EA29-CB8F-46C4-A196-A2E269799DBE}" type="slidenum">
              <a:rPr lang="en-US" smtClean="0"/>
              <a:t>58</a:t>
            </a:fld>
            <a:endParaRPr lang="en-US"/>
          </a:p>
        </p:txBody>
      </p:sp>
    </p:spTree>
    <p:extLst>
      <p:ext uri="{BB962C8B-B14F-4D97-AF65-F5344CB8AC3E}">
        <p14:creationId xmlns:p14="http://schemas.microsoft.com/office/powerpoint/2010/main" val="4094837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Call the votes</a:t>
            </a:r>
          </a:p>
          <a:p>
            <a:r>
              <a:rPr lang="en-US" b="0" dirty="0"/>
              <a:t>1 – James </a:t>
            </a:r>
            <a:r>
              <a:rPr lang="en-US" b="0" dirty="0" err="1"/>
              <a:t>Heirson</a:t>
            </a:r>
            <a:r>
              <a:rPr lang="en-US" b="0" dirty="0"/>
              <a:t> – senator</a:t>
            </a:r>
          </a:p>
          <a:p>
            <a:pPr defTabSz="914266">
              <a:defRPr/>
            </a:pPr>
            <a:r>
              <a:rPr lang="en-US" b="0" dirty="0"/>
              <a:t>2 – Andrew Carlson – senator</a:t>
            </a:r>
          </a:p>
          <a:p>
            <a:pPr defTabSz="914266">
              <a:defRPr/>
            </a:pPr>
            <a:r>
              <a:rPr lang="en-US" b="0" dirty="0"/>
              <a:t>1 – James </a:t>
            </a:r>
            <a:r>
              <a:rPr lang="en-US" b="0" dirty="0" err="1"/>
              <a:t>Heirson</a:t>
            </a:r>
            <a:r>
              <a:rPr lang="en-US" b="0" dirty="0"/>
              <a:t> – senator</a:t>
            </a:r>
          </a:p>
          <a:p>
            <a:pPr defTabSz="914266">
              <a:defRPr/>
            </a:pPr>
            <a:r>
              <a:rPr lang="en-US" b="0" dirty="0"/>
              <a:t>4 – Wes </a:t>
            </a:r>
            <a:r>
              <a:rPr lang="en-US" b="0" dirty="0" err="1"/>
              <a:t>Remisinger</a:t>
            </a:r>
            <a:r>
              <a:rPr lang="en-US" b="0" dirty="0"/>
              <a:t> – senator</a:t>
            </a:r>
          </a:p>
          <a:p>
            <a:pPr defTabSz="914266">
              <a:defRPr/>
            </a:pPr>
            <a:r>
              <a:rPr lang="en-US" b="0" dirty="0"/>
              <a:t>3 – Margaret </a:t>
            </a:r>
            <a:r>
              <a:rPr lang="en-US" b="0" dirty="0" err="1"/>
              <a:t>Billington</a:t>
            </a:r>
            <a:r>
              <a:rPr lang="en-US" b="0" dirty="0"/>
              <a:t> – senator</a:t>
            </a:r>
          </a:p>
          <a:p>
            <a:pPr defTabSz="914266">
              <a:defRPr/>
            </a:pPr>
            <a:r>
              <a:rPr lang="en-US" b="0" dirty="0"/>
              <a:t>1 – James </a:t>
            </a:r>
            <a:r>
              <a:rPr lang="en-US" b="0" dirty="0" err="1"/>
              <a:t>Heirson</a:t>
            </a:r>
            <a:r>
              <a:rPr lang="en-US" b="0" dirty="0"/>
              <a:t> – senator</a:t>
            </a:r>
          </a:p>
          <a:p>
            <a:pPr defTabSz="914266">
              <a:defRPr/>
            </a:pPr>
            <a:r>
              <a:rPr lang="en-US" b="0" dirty="0"/>
              <a:t>2 – Andrew Carlson – senator</a:t>
            </a:r>
          </a:p>
          <a:p>
            <a:pPr defTabSz="914266">
              <a:defRPr/>
            </a:pPr>
            <a:r>
              <a:rPr lang="en-US" b="0" dirty="0"/>
              <a:t>1 – James </a:t>
            </a:r>
            <a:r>
              <a:rPr lang="en-US" b="0" dirty="0" err="1"/>
              <a:t>Heirson</a:t>
            </a:r>
            <a:r>
              <a:rPr lang="en-US" b="0" dirty="0"/>
              <a:t> – senator</a:t>
            </a:r>
          </a:p>
          <a:p>
            <a:pPr defTabSz="914266">
              <a:defRPr/>
            </a:pPr>
            <a:r>
              <a:rPr lang="en-US" b="0" dirty="0"/>
              <a:t>3 – Margaret </a:t>
            </a:r>
            <a:r>
              <a:rPr lang="en-US" b="0" dirty="0" err="1"/>
              <a:t>Billington</a:t>
            </a:r>
            <a:r>
              <a:rPr lang="en-US" b="0" dirty="0"/>
              <a:t> – senator</a:t>
            </a:r>
          </a:p>
          <a:p>
            <a:pPr defTabSz="914266">
              <a:defRPr/>
            </a:pPr>
            <a:r>
              <a:rPr lang="en-US" b="0" dirty="0"/>
              <a:t>3 – Margaret </a:t>
            </a:r>
            <a:r>
              <a:rPr lang="en-US" b="0" dirty="0" err="1"/>
              <a:t>Billington</a:t>
            </a:r>
            <a:r>
              <a:rPr lang="en-US" b="0" dirty="0"/>
              <a:t> – senator</a:t>
            </a:r>
          </a:p>
          <a:p>
            <a:pPr defTabSz="914266">
              <a:defRPr/>
            </a:pPr>
            <a:r>
              <a:rPr lang="en-US" b="0" dirty="0"/>
              <a:t>1 – James </a:t>
            </a:r>
            <a:r>
              <a:rPr lang="en-US" b="0" dirty="0" err="1"/>
              <a:t>Heirson</a:t>
            </a:r>
            <a:r>
              <a:rPr lang="en-US" b="0" dirty="0"/>
              <a:t> – senator</a:t>
            </a:r>
          </a:p>
          <a:p>
            <a:pPr defTabSz="914266">
              <a:defRPr/>
            </a:pPr>
            <a:r>
              <a:rPr lang="en-US" b="0" dirty="0"/>
              <a:t>4 – Wes </a:t>
            </a:r>
            <a:r>
              <a:rPr lang="en-US" b="0" dirty="0" err="1"/>
              <a:t>Remisinger</a:t>
            </a:r>
            <a:r>
              <a:rPr lang="en-US" b="0" dirty="0"/>
              <a:t> – senator</a:t>
            </a:r>
          </a:p>
          <a:p>
            <a:pPr defTabSz="914266">
              <a:defRPr/>
            </a:pPr>
            <a:r>
              <a:rPr lang="en-US" b="0" dirty="0"/>
              <a:t>1 – James </a:t>
            </a:r>
            <a:r>
              <a:rPr lang="en-US" b="0" dirty="0" err="1"/>
              <a:t>Heirson</a:t>
            </a:r>
            <a:r>
              <a:rPr lang="en-US" b="0" dirty="0"/>
              <a:t> – senator</a:t>
            </a:r>
          </a:p>
          <a:p>
            <a:pPr defTabSz="914266">
              <a:defRPr/>
            </a:pPr>
            <a:r>
              <a:rPr lang="en-US" b="0" dirty="0"/>
              <a:t>2 – Andrew Carlson – senator</a:t>
            </a:r>
          </a:p>
          <a:p>
            <a:pPr defTabSz="914266">
              <a:defRPr/>
            </a:pPr>
            <a:r>
              <a:rPr lang="en-US" b="0" dirty="0"/>
              <a:t>5 – Write in – senator</a:t>
            </a:r>
          </a:p>
        </p:txBody>
      </p:sp>
      <p:sp>
        <p:nvSpPr>
          <p:cNvPr id="4" name="Slide Number Placeholder 3"/>
          <p:cNvSpPr>
            <a:spLocks noGrp="1"/>
          </p:cNvSpPr>
          <p:nvPr>
            <p:ph type="sldNum" sz="quarter" idx="5"/>
          </p:nvPr>
        </p:nvSpPr>
        <p:spPr/>
        <p:txBody>
          <a:bodyPr/>
          <a:lstStyle/>
          <a:p>
            <a:fld id="{95B2EA29-CB8F-46C4-A196-A2E269799DBE}" type="slidenum">
              <a:rPr lang="en-US" smtClean="0"/>
              <a:t>59</a:t>
            </a:fld>
            <a:endParaRPr lang="en-US"/>
          </a:p>
        </p:txBody>
      </p:sp>
    </p:spTree>
    <p:extLst>
      <p:ext uri="{BB962C8B-B14F-4D97-AF65-F5344CB8AC3E}">
        <p14:creationId xmlns:p14="http://schemas.microsoft.com/office/powerpoint/2010/main" val="47864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fact check for the Missouri Method of hand counting comes from statutes. Going back to 1977, Missouri has statutes in place for hand counting election results.</a:t>
            </a:r>
          </a:p>
        </p:txBody>
      </p:sp>
      <p:sp>
        <p:nvSpPr>
          <p:cNvPr id="4" name="Slide Number Placeholder 3"/>
          <p:cNvSpPr>
            <a:spLocks noGrp="1"/>
          </p:cNvSpPr>
          <p:nvPr>
            <p:ph type="sldNum" sz="quarter" idx="5"/>
          </p:nvPr>
        </p:nvSpPr>
        <p:spPr/>
        <p:txBody>
          <a:bodyPr/>
          <a:lstStyle/>
          <a:p>
            <a:fld id="{95B2EA29-CB8F-46C4-A196-A2E269799DBE}" type="slidenum">
              <a:rPr lang="en-US" smtClean="0"/>
              <a:t>6</a:t>
            </a:fld>
            <a:endParaRPr lang="en-US"/>
          </a:p>
        </p:txBody>
      </p:sp>
    </p:spTree>
    <p:extLst>
      <p:ext uri="{BB962C8B-B14F-4D97-AF65-F5344CB8AC3E}">
        <p14:creationId xmlns:p14="http://schemas.microsoft.com/office/powerpoint/2010/main" val="9410910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Total the columns.</a:t>
            </a:r>
          </a:p>
        </p:txBody>
      </p:sp>
      <p:sp>
        <p:nvSpPr>
          <p:cNvPr id="4" name="Slide Number Placeholder 3"/>
          <p:cNvSpPr>
            <a:spLocks noGrp="1"/>
          </p:cNvSpPr>
          <p:nvPr>
            <p:ph type="sldNum" sz="quarter" idx="5"/>
          </p:nvPr>
        </p:nvSpPr>
        <p:spPr/>
        <p:txBody>
          <a:bodyPr/>
          <a:lstStyle/>
          <a:p>
            <a:fld id="{95B2EA29-CB8F-46C4-A196-A2E269799DBE}" type="slidenum">
              <a:rPr lang="en-US" smtClean="0"/>
              <a:t>60</a:t>
            </a:fld>
            <a:endParaRPr lang="en-US"/>
          </a:p>
        </p:txBody>
      </p:sp>
    </p:spTree>
    <p:extLst>
      <p:ext uri="{BB962C8B-B14F-4D97-AF65-F5344CB8AC3E}">
        <p14:creationId xmlns:p14="http://schemas.microsoft.com/office/powerpoint/2010/main" val="27034079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Tally Demo shows how easy it is to hand count. Anyone can do this at meetings, events, or family gatherings. There is an instructional video on Cause of America website and the forms and instructions can be downloaded.</a:t>
            </a:r>
          </a:p>
        </p:txBody>
      </p:sp>
      <p:sp>
        <p:nvSpPr>
          <p:cNvPr id="4" name="Slide Number Placeholder 3"/>
          <p:cNvSpPr>
            <a:spLocks noGrp="1"/>
          </p:cNvSpPr>
          <p:nvPr>
            <p:ph type="sldNum" sz="quarter" idx="5"/>
          </p:nvPr>
        </p:nvSpPr>
        <p:spPr/>
        <p:txBody>
          <a:bodyPr/>
          <a:lstStyle/>
          <a:p>
            <a:fld id="{95B2EA29-CB8F-46C4-A196-A2E269799DBE}" type="slidenum">
              <a:rPr lang="en-US" smtClean="0"/>
              <a:t>61</a:t>
            </a:fld>
            <a:endParaRPr lang="en-US"/>
          </a:p>
        </p:txBody>
      </p:sp>
    </p:spTree>
    <p:extLst>
      <p:ext uri="{BB962C8B-B14F-4D97-AF65-F5344CB8AC3E}">
        <p14:creationId xmlns:p14="http://schemas.microsoft.com/office/powerpoint/2010/main" val="20990928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Stay in touch about hand counting – tips, events, materials, etc. Join FrankSocial.com and join the 2 hand counting groups: How Do We Hand Count (for anyone interested in hand counting), and Hand Count Trainers (specifically for those who are trained and qualified to teach hand counting).</a:t>
            </a:r>
          </a:p>
        </p:txBody>
      </p:sp>
      <p:sp>
        <p:nvSpPr>
          <p:cNvPr id="4" name="Slide Number Placeholder 3"/>
          <p:cNvSpPr>
            <a:spLocks noGrp="1"/>
          </p:cNvSpPr>
          <p:nvPr>
            <p:ph type="sldNum" sz="quarter" idx="5"/>
          </p:nvPr>
        </p:nvSpPr>
        <p:spPr/>
        <p:txBody>
          <a:bodyPr/>
          <a:lstStyle/>
          <a:p>
            <a:fld id="{95B2EA29-CB8F-46C4-A196-A2E269799DBE}" type="slidenum">
              <a:rPr lang="en-US" smtClean="0"/>
              <a:t>62</a:t>
            </a:fld>
            <a:endParaRPr lang="en-US"/>
          </a:p>
        </p:txBody>
      </p:sp>
    </p:spTree>
    <p:extLst>
      <p:ext uri="{BB962C8B-B14F-4D97-AF65-F5344CB8AC3E}">
        <p14:creationId xmlns:p14="http://schemas.microsoft.com/office/powerpoint/2010/main" val="84462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From that research work, a start-to-finish hand count method was written. The process part of the eManual is 60 pages … there are another 240 pages of supporting documentation.</a:t>
            </a:r>
          </a:p>
        </p:txBody>
      </p:sp>
      <p:sp>
        <p:nvSpPr>
          <p:cNvPr id="4" name="Slide Number Placeholder 3"/>
          <p:cNvSpPr>
            <a:spLocks noGrp="1"/>
          </p:cNvSpPr>
          <p:nvPr>
            <p:ph type="sldNum" sz="quarter" idx="5"/>
          </p:nvPr>
        </p:nvSpPr>
        <p:spPr/>
        <p:txBody>
          <a:bodyPr/>
          <a:lstStyle/>
          <a:p>
            <a:fld id="{95B2EA29-CB8F-46C4-A196-A2E269799DBE}" type="slidenum">
              <a:rPr lang="en-US" smtClean="0"/>
              <a:t>7</a:t>
            </a:fld>
            <a:endParaRPr lang="en-US"/>
          </a:p>
        </p:txBody>
      </p:sp>
    </p:spTree>
    <p:extLst>
      <p:ext uri="{BB962C8B-B14F-4D97-AF65-F5344CB8AC3E}">
        <p14:creationId xmlns:p14="http://schemas.microsoft.com/office/powerpoint/2010/main" val="3167202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Fact Check of the Missouri Method is its use in an official election in Osage County Missouri on April 4, 2023. Results back to the clerk on election night with 100% accuracy.</a:t>
            </a:r>
          </a:p>
        </p:txBody>
      </p:sp>
      <p:sp>
        <p:nvSpPr>
          <p:cNvPr id="4" name="Slide Number Placeholder 3"/>
          <p:cNvSpPr>
            <a:spLocks noGrp="1"/>
          </p:cNvSpPr>
          <p:nvPr>
            <p:ph type="sldNum" sz="quarter" idx="5"/>
          </p:nvPr>
        </p:nvSpPr>
        <p:spPr/>
        <p:txBody>
          <a:bodyPr/>
          <a:lstStyle/>
          <a:p>
            <a:fld id="{95B2EA29-CB8F-46C4-A196-A2E269799DBE}" type="slidenum">
              <a:rPr lang="en-US" smtClean="0"/>
              <a:t>8</a:t>
            </a:fld>
            <a:endParaRPr lang="en-US"/>
          </a:p>
        </p:txBody>
      </p:sp>
    </p:spTree>
    <p:extLst>
      <p:ext uri="{BB962C8B-B14F-4D97-AF65-F5344CB8AC3E}">
        <p14:creationId xmlns:p14="http://schemas.microsoft.com/office/powerpoint/2010/main" val="3343981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most common “myths” about hand counting?</a:t>
            </a:r>
          </a:p>
          <a:p>
            <a:r>
              <a:rPr lang="en-US" dirty="0"/>
              <a:t>Costs too much</a:t>
            </a:r>
          </a:p>
          <a:p>
            <a:r>
              <a:rPr lang="en-US" dirty="0"/>
              <a:t>Is less accurate than machines</a:t>
            </a:r>
          </a:p>
          <a:p>
            <a:r>
              <a:rPr lang="en-US" dirty="0"/>
              <a:t>Takes too long</a:t>
            </a:r>
          </a:p>
          <a:p>
            <a:r>
              <a:rPr lang="en-US" dirty="0"/>
              <a:t>There are not enough people to hand count</a:t>
            </a:r>
          </a:p>
          <a:p>
            <a:r>
              <a:rPr lang="en-US" dirty="0"/>
              <a:t>Will only work in small counties</a:t>
            </a:r>
          </a:p>
        </p:txBody>
      </p:sp>
      <p:sp>
        <p:nvSpPr>
          <p:cNvPr id="4" name="Slide Number Placeholder 3"/>
          <p:cNvSpPr>
            <a:spLocks noGrp="1"/>
          </p:cNvSpPr>
          <p:nvPr>
            <p:ph type="sldNum" sz="quarter" idx="5"/>
          </p:nvPr>
        </p:nvSpPr>
        <p:spPr/>
        <p:txBody>
          <a:bodyPr/>
          <a:lstStyle/>
          <a:p>
            <a:fld id="{95B2EA29-CB8F-46C4-A196-A2E269799DBE}" type="slidenum">
              <a:rPr lang="en-US" smtClean="0"/>
              <a:t>9</a:t>
            </a:fld>
            <a:endParaRPr lang="en-US"/>
          </a:p>
        </p:txBody>
      </p:sp>
    </p:spTree>
    <p:extLst>
      <p:ext uri="{BB962C8B-B14F-4D97-AF65-F5344CB8AC3E}">
        <p14:creationId xmlns:p14="http://schemas.microsoft.com/office/powerpoint/2010/main" val="11141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D993C-82C7-AE72-1E7A-6BFE87C686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851F44-E8DE-6564-7EBF-BF31050948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E0D02F-DB79-72D6-C698-162569EEAE72}"/>
              </a:ext>
            </a:extLst>
          </p:cNvPr>
          <p:cNvSpPr>
            <a:spLocks noGrp="1"/>
          </p:cNvSpPr>
          <p:nvPr>
            <p:ph type="dt" sz="half" idx="10"/>
          </p:nvPr>
        </p:nvSpPr>
        <p:spPr/>
        <p:txBody>
          <a:bodyPr/>
          <a:lstStyle/>
          <a:p>
            <a:fld id="{58430708-D7C3-4473-8525-91E5A9EAF559}" type="datetimeFigureOut">
              <a:rPr lang="en-US" smtClean="0"/>
              <a:t>3/4/2024</a:t>
            </a:fld>
            <a:endParaRPr lang="en-US"/>
          </a:p>
        </p:txBody>
      </p:sp>
      <p:sp>
        <p:nvSpPr>
          <p:cNvPr id="5" name="Footer Placeholder 4">
            <a:extLst>
              <a:ext uri="{FF2B5EF4-FFF2-40B4-BE49-F238E27FC236}">
                <a16:creationId xmlns:a16="http://schemas.microsoft.com/office/drawing/2014/main" id="{8287C537-C56E-12E8-FE63-22DAA4F20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CD197-E2F4-336A-5080-0E970E406ACA}"/>
              </a:ext>
            </a:extLst>
          </p:cNvPr>
          <p:cNvSpPr>
            <a:spLocks noGrp="1"/>
          </p:cNvSpPr>
          <p:nvPr>
            <p:ph type="sldNum" sz="quarter" idx="12"/>
          </p:nvPr>
        </p:nvSpPr>
        <p:spPr/>
        <p:txBody>
          <a:bodyPr/>
          <a:lstStyle/>
          <a:p>
            <a:fld id="{D73D2BC2-04A6-4339-A243-0686A0AC090D}" type="slidenum">
              <a:rPr lang="en-US" smtClean="0"/>
              <a:t>‹#›</a:t>
            </a:fld>
            <a:endParaRPr lang="en-US"/>
          </a:p>
        </p:txBody>
      </p:sp>
    </p:spTree>
    <p:extLst>
      <p:ext uri="{BB962C8B-B14F-4D97-AF65-F5344CB8AC3E}">
        <p14:creationId xmlns:p14="http://schemas.microsoft.com/office/powerpoint/2010/main" val="111417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251-37F7-6C65-F157-E4992C24A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7F84D0-2F48-5934-38FF-C9F7318DF0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F6978-073E-3B21-4093-4FE5AB4A513E}"/>
              </a:ext>
            </a:extLst>
          </p:cNvPr>
          <p:cNvSpPr>
            <a:spLocks noGrp="1"/>
          </p:cNvSpPr>
          <p:nvPr>
            <p:ph type="dt" sz="half" idx="10"/>
          </p:nvPr>
        </p:nvSpPr>
        <p:spPr/>
        <p:txBody>
          <a:bodyPr/>
          <a:lstStyle/>
          <a:p>
            <a:fld id="{58430708-D7C3-4473-8525-91E5A9EAF559}" type="datetimeFigureOut">
              <a:rPr lang="en-US" smtClean="0"/>
              <a:t>3/4/2024</a:t>
            </a:fld>
            <a:endParaRPr lang="en-US"/>
          </a:p>
        </p:txBody>
      </p:sp>
      <p:sp>
        <p:nvSpPr>
          <p:cNvPr id="5" name="Footer Placeholder 4">
            <a:extLst>
              <a:ext uri="{FF2B5EF4-FFF2-40B4-BE49-F238E27FC236}">
                <a16:creationId xmlns:a16="http://schemas.microsoft.com/office/drawing/2014/main" id="{78DEA34F-622B-5FBC-4A2C-C10DD469F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09E43-7795-2936-7E68-9A395A55A869}"/>
              </a:ext>
            </a:extLst>
          </p:cNvPr>
          <p:cNvSpPr>
            <a:spLocks noGrp="1"/>
          </p:cNvSpPr>
          <p:nvPr>
            <p:ph type="sldNum" sz="quarter" idx="12"/>
          </p:nvPr>
        </p:nvSpPr>
        <p:spPr/>
        <p:txBody>
          <a:bodyPr/>
          <a:lstStyle/>
          <a:p>
            <a:fld id="{D73D2BC2-04A6-4339-A243-0686A0AC090D}" type="slidenum">
              <a:rPr lang="en-US" smtClean="0"/>
              <a:t>‹#›</a:t>
            </a:fld>
            <a:endParaRPr lang="en-US"/>
          </a:p>
        </p:txBody>
      </p:sp>
    </p:spTree>
    <p:extLst>
      <p:ext uri="{BB962C8B-B14F-4D97-AF65-F5344CB8AC3E}">
        <p14:creationId xmlns:p14="http://schemas.microsoft.com/office/powerpoint/2010/main" val="3522428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D764D0-1689-12C2-A365-D2E2A53FB0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CE807-0B91-FFDF-DE12-8D1A04F279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060D0-BF22-7880-EE5D-7122DC120D79}"/>
              </a:ext>
            </a:extLst>
          </p:cNvPr>
          <p:cNvSpPr>
            <a:spLocks noGrp="1"/>
          </p:cNvSpPr>
          <p:nvPr>
            <p:ph type="dt" sz="half" idx="10"/>
          </p:nvPr>
        </p:nvSpPr>
        <p:spPr/>
        <p:txBody>
          <a:bodyPr/>
          <a:lstStyle/>
          <a:p>
            <a:fld id="{58430708-D7C3-4473-8525-91E5A9EAF559}" type="datetimeFigureOut">
              <a:rPr lang="en-US" smtClean="0"/>
              <a:t>3/4/2024</a:t>
            </a:fld>
            <a:endParaRPr lang="en-US"/>
          </a:p>
        </p:txBody>
      </p:sp>
      <p:sp>
        <p:nvSpPr>
          <p:cNvPr id="5" name="Footer Placeholder 4">
            <a:extLst>
              <a:ext uri="{FF2B5EF4-FFF2-40B4-BE49-F238E27FC236}">
                <a16:creationId xmlns:a16="http://schemas.microsoft.com/office/drawing/2014/main" id="{0E0532FD-3511-5E55-9354-71AD2D90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5E447-8898-6249-B819-51345B30BCDD}"/>
              </a:ext>
            </a:extLst>
          </p:cNvPr>
          <p:cNvSpPr>
            <a:spLocks noGrp="1"/>
          </p:cNvSpPr>
          <p:nvPr>
            <p:ph type="sldNum" sz="quarter" idx="12"/>
          </p:nvPr>
        </p:nvSpPr>
        <p:spPr/>
        <p:txBody>
          <a:bodyPr/>
          <a:lstStyle/>
          <a:p>
            <a:fld id="{D73D2BC2-04A6-4339-A243-0686A0AC090D}" type="slidenum">
              <a:rPr lang="en-US" smtClean="0"/>
              <a:t>‹#›</a:t>
            </a:fld>
            <a:endParaRPr lang="en-US"/>
          </a:p>
        </p:txBody>
      </p:sp>
    </p:spTree>
    <p:extLst>
      <p:ext uri="{BB962C8B-B14F-4D97-AF65-F5344CB8AC3E}">
        <p14:creationId xmlns:p14="http://schemas.microsoft.com/office/powerpoint/2010/main" val="185180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65B01-02A8-3B4E-B97C-9F35BE8F7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11CC11-BE7C-F169-ED50-B9A8466872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775DE-AEEF-3A2F-9B24-4D46B2EDF474}"/>
              </a:ext>
            </a:extLst>
          </p:cNvPr>
          <p:cNvSpPr>
            <a:spLocks noGrp="1"/>
          </p:cNvSpPr>
          <p:nvPr>
            <p:ph type="dt" sz="half" idx="10"/>
          </p:nvPr>
        </p:nvSpPr>
        <p:spPr/>
        <p:txBody>
          <a:bodyPr/>
          <a:lstStyle/>
          <a:p>
            <a:fld id="{58430708-D7C3-4473-8525-91E5A9EAF559}" type="datetimeFigureOut">
              <a:rPr lang="en-US" smtClean="0"/>
              <a:t>3/4/2024</a:t>
            </a:fld>
            <a:endParaRPr lang="en-US"/>
          </a:p>
        </p:txBody>
      </p:sp>
      <p:sp>
        <p:nvSpPr>
          <p:cNvPr id="5" name="Footer Placeholder 4">
            <a:extLst>
              <a:ext uri="{FF2B5EF4-FFF2-40B4-BE49-F238E27FC236}">
                <a16:creationId xmlns:a16="http://schemas.microsoft.com/office/drawing/2014/main" id="{ED121404-F156-9865-B1A5-868E61450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A9EC3-61FE-C526-29B1-631D52792F40}"/>
              </a:ext>
            </a:extLst>
          </p:cNvPr>
          <p:cNvSpPr>
            <a:spLocks noGrp="1"/>
          </p:cNvSpPr>
          <p:nvPr>
            <p:ph type="sldNum" sz="quarter" idx="12"/>
          </p:nvPr>
        </p:nvSpPr>
        <p:spPr/>
        <p:txBody>
          <a:bodyPr/>
          <a:lstStyle/>
          <a:p>
            <a:fld id="{D73D2BC2-04A6-4339-A243-0686A0AC090D}" type="slidenum">
              <a:rPr lang="en-US" smtClean="0"/>
              <a:t>‹#›</a:t>
            </a:fld>
            <a:endParaRPr lang="en-US"/>
          </a:p>
        </p:txBody>
      </p:sp>
    </p:spTree>
    <p:extLst>
      <p:ext uri="{BB962C8B-B14F-4D97-AF65-F5344CB8AC3E}">
        <p14:creationId xmlns:p14="http://schemas.microsoft.com/office/powerpoint/2010/main" val="328626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9F498-50BA-796B-77F3-A7005ADFA3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6E862D-8433-8112-5ADF-8733A552DD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3E1F7F-FA32-3005-4975-FB5492A6E5E0}"/>
              </a:ext>
            </a:extLst>
          </p:cNvPr>
          <p:cNvSpPr>
            <a:spLocks noGrp="1"/>
          </p:cNvSpPr>
          <p:nvPr>
            <p:ph type="dt" sz="half" idx="10"/>
          </p:nvPr>
        </p:nvSpPr>
        <p:spPr/>
        <p:txBody>
          <a:bodyPr/>
          <a:lstStyle/>
          <a:p>
            <a:fld id="{58430708-D7C3-4473-8525-91E5A9EAF559}" type="datetimeFigureOut">
              <a:rPr lang="en-US" smtClean="0"/>
              <a:t>3/4/2024</a:t>
            </a:fld>
            <a:endParaRPr lang="en-US"/>
          </a:p>
        </p:txBody>
      </p:sp>
      <p:sp>
        <p:nvSpPr>
          <p:cNvPr id="5" name="Footer Placeholder 4">
            <a:extLst>
              <a:ext uri="{FF2B5EF4-FFF2-40B4-BE49-F238E27FC236}">
                <a16:creationId xmlns:a16="http://schemas.microsoft.com/office/drawing/2014/main" id="{6DDB7791-C2D5-8F98-BD5C-9DBB57822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F7187-6AD8-5EF3-A361-21D5B162CF0F}"/>
              </a:ext>
            </a:extLst>
          </p:cNvPr>
          <p:cNvSpPr>
            <a:spLocks noGrp="1"/>
          </p:cNvSpPr>
          <p:nvPr>
            <p:ph type="sldNum" sz="quarter" idx="12"/>
          </p:nvPr>
        </p:nvSpPr>
        <p:spPr/>
        <p:txBody>
          <a:bodyPr/>
          <a:lstStyle/>
          <a:p>
            <a:fld id="{D73D2BC2-04A6-4339-A243-0686A0AC090D}" type="slidenum">
              <a:rPr lang="en-US" smtClean="0"/>
              <a:t>‹#›</a:t>
            </a:fld>
            <a:endParaRPr lang="en-US"/>
          </a:p>
        </p:txBody>
      </p:sp>
    </p:spTree>
    <p:extLst>
      <p:ext uri="{BB962C8B-B14F-4D97-AF65-F5344CB8AC3E}">
        <p14:creationId xmlns:p14="http://schemas.microsoft.com/office/powerpoint/2010/main" val="4037087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C6DA-DB8A-59EF-85D6-2C53FB1F0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E86876-E523-F285-3D4C-29464A6FC2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434699-6AE1-395B-00BE-C224EF4603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D27F5E-B563-CE9A-9966-F75CDCEF53EC}"/>
              </a:ext>
            </a:extLst>
          </p:cNvPr>
          <p:cNvSpPr>
            <a:spLocks noGrp="1"/>
          </p:cNvSpPr>
          <p:nvPr>
            <p:ph type="dt" sz="half" idx="10"/>
          </p:nvPr>
        </p:nvSpPr>
        <p:spPr/>
        <p:txBody>
          <a:bodyPr/>
          <a:lstStyle/>
          <a:p>
            <a:fld id="{58430708-D7C3-4473-8525-91E5A9EAF559}" type="datetimeFigureOut">
              <a:rPr lang="en-US" smtClean="0"/>
              <a:t>3/4/2024</a:t>
            </a:fld>
            <a:endParaRPr lang="en-US"/>
          </a:p>
        </p:txBody>
      </p:sp>
      <p:sp>
        <p:nvSpPr>
          <p:cNvPr id="6" name="Footer Placeholder 5">
            <a:extLst>
              <a:ext uri="{FF2B5EF4-FFF2-40B4-BE49-F238E27FC236}">
                <a16:creationId xmlns:a16="http://schemas.microsoft.com/office/drawing/2014/main" id="{1B9D53AD-D4A1-258C-D19E-4458035F16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38C84D-ECFD-720C-D0DA-C7465250EC2C}"/>
              </a:ext>
            </a:extLst>
          </p:cNvPr>
          <p:cNvSpPr>
            <a:spLocks noGrp="1"/>
          </p:cNvSpPr>
          <p:nvPr>
            <p:ph type="sldNum" sz="quarter" idx="12"/>
          </p:nvPr>
        </p:nvSpPr>
        <p:spPr/>
        <p:txBody>
          <a:bodyPr/>
          <a:lstStyle/>
          <a:p>
            <a:fld id="{D73D2BC2-04A6-4339-A243-0686A0AC090D}" type="slidenum">
              <a:rPr lang="en-US" smtClean="0"/>
              <a:t>‹#›</a:t>
            </a:fld>
            <a:endParaRPr lang="en-US"/>
          </a:p>
        </p:txBody>
      </p:sp>
    </p:spTree>
    <p:extLst>
      <p:ext uri="{BB962C8B-B14F-4D97-AF65-F5344CB8AC3E}">
        <p14:creationId xmlns:p14="http://schemas.microsoft.com/office/powerpoint/2010/main" val="1561184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2FC8-AFA2-E4C8-2BA2-FE4667364B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F4C1A7-D5F1-A0FF-142C-3459A07F3D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F217CA-0085-0561-169A-D62A073CB8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0CFAC4-A548-D143-F8C1-F2BE1A1197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6C757F-D13D-EF55-0595-7F74B7E5A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F6F9A5-8F2B-4A8B-6074-252455708E10}"/>
              </a:ext>
            </a:extLst>
          </p:cNvPr>
          <p:cNvSpPr>
            <a:spLocks noGrp="1"/>
          </p:cNvSpPr>
          <p:nvPr>
            <p:ph type="dt" sz="half" idx="10"/>
          </p:nvPr>
        </p:nvSpPr>
        <p:spPr/>
        <p:txBody>
          <a:bodyPr/>
          <a:lstStyle/>
          <a:p>
            <a:fld id="{58430708-D7C3-4473-8525-91E5A9EAF559}" type="datetimeFigureOut">
              <a:rPr lang="en-US" smtClean="0"/>
              <a:t>3/4/2024</a:t>
            </a:fld>
            <a:endParaRPr lang="en-US"/>
          </a:p>
        </p:txBody>
      </p:sp>
      <p:sp>
        <p:nvSpPr>
          <p:cNvPr id="8" name="Footer Placeholder 7">
            <a:extLst>
              <a:ext uri="{FF2B5EF4-FFF2-40B4-BE49-F238E27FC236}">
                <a16:creationId xmlns:a16="http://schemas.microsoft.com/office/drawing/2014/main" id="{E13DB6B7-1D4F-A128-5B3F-428B5994D1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29B010-D899-65FD-D973-3A0F7197C553}"/>
              </a:ext>
            </a:extLst>
          </p:cNvPr>
          <p:cNvSpPr>
            <a:spLocks noGrp="1"/>
          </p:cNvSpPr>
          <p:nvPr>
            <p:ph type="sldNum" sz="quarter" idx="12"/>
          </p:nvPr>
        </p:nvSpPr>
        <p:spPr/>
        <p:txBody>
          <a:bodyPr/>
          <a:lstStyle/>
          <a:p>
            <a:fld id="{D73D2BC2-04A6-4339-A243-0686A0AC090D}" type="slidenum">
              <a:rPr lang="en-US" smtClean="0"/>
              <a:t>‹#›</a:t>
            </a:fld>
            <a:endParaRPr lang="en-US"/>
          </a:p>
        </p:txBody>
      </p:sp>
    </p:spTree>
    <p:extLst>
      <p:ext uri="{BB962C8B-B14F-4D97-AF65-F5344CB8AC3E}">
        <p14:creationId xmlns:p14="http://schemas.microsoft.com/office/powerpoint/2010/main" val="460517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CA5BA-C70A-0814-5BCC-9FBDA18A6E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73AAC0-8C30-98F8-F397-53B88E436AB8}"/>
              </a:ext>
            </a:extLst>
          </p:cNvPr>
          <p:cNvSpPr>
            <a:spLocks noGrp="1"/>
          </p:cNvSpPr>
          <p:nvPr>
            <p:ph type="dt" sz="half" idx="10"/>
          </p:nvPr>
        </p:nvSpPr>
        <p:spPr/>
        <p:txBody>
          <a:bodyPr/>
          <a:lstStyle/>
          <a:p>
            <a:fld id="{58430708-D7C3-4473-8525-91E5A9EAF559}" type="datetimeFigureOut">
              <a:rPr lang="en-US" smtClean="0"/>
              <a:t>3/4/2024</a:t>
            </a:fld>
            <a:endParaRPr lang="en-US"/>
          </a:p>
        </p:txBody>
      </p:sp>
      <p:sp>
        <p:nvSpPr>
          <p:cNvPr id="4" name="Footer Placeholder 3">
            <a:extLst>
              <a:ext uri="{FF2B5EF4-FFF2-40B4-BE49-F238E27FC236}">
                <a16:creationId xmlns:a16="http://schemas.microsoft.com/office/drawing/2014/main" id="{A5A08EA4-AAB7-65B9-1F99-B7551D3D94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AF779A-FBD4-3962-BCB0-D3E655CBD9D7}"/>
              </a:ext>
            </a:extLst>
          </p:cNvPr>
          <p:cNvSpPr>
            <a:spLocks noGrp="1"/>
          </p:cNvSpPr>
          <p:nvPr>
            <p:ph type="sldNum" sz="quarter" idx="12"/>
          </p:nvPr>
        </p:nvSpPr>
        <p:spPr/>
        <p:txBody>
          <a:bodyPr/>
          <a:lstStyle/>
          <a:p>
            <a:fld id="{D73D2BC2-04A6-4339-A243-0686A0AC090D}" type="slidenum">
              <a:rPr lang="en-US" smtClean="0"/>
              <a:t>‹#›</a:t>
            </a:fld>
            <a:endParaRPr lang="en-US"/>
          </a:p>
        </p:txBody>
      </p:sp>
    </p:spTree>
    <p:extLst>
      <p:ext uri="{BB962C8B-B14F-4D97-AF65-F5344CB8AC3E}">
        <p14:creationId xmlns:p14="http://schemas.microsoft.com/office/powerpoint/2010/main" val="1595603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0FDCD5-A3BC-9E8F-8587-8D05B3AFA46E}"/>
              </a:ext>
            </a:extLst>
          </p:cNvPr>
          <p:cNvSpPr>
            <a:spLocks noGrp="1"/>
          </p:cNvSpPr>
          <p:nvPr>
            <p:ph type="dt" sz="half" idx="10"/>
          </p:nvPr>
        </p:nvSpPr>
        <p:spPr/>
        <p:txBody>
          <a:bodyPr/>
          <a:lstStyle/>
          <a:p>
            <a:fld id="{58430708-D7C3-4473-8525-91E5A9EAF559}" type="datetimeFigureOut">
              <a:rPr lang="en-US" smtClean="0"/>
              <a:t>3/4/2024</a:t>
            </a:fld>
            <a:endParaRPr lang="en-US"/>
          </a:p>
        </p:txBody>
      </p:sp>
      <p:sp>
        <p:nvSpPr>
          <p:cNvPr id="3" name="Footer Placeholder 2">
            <a:extLst>
              <a:ext uri="{FF2B5EF4-FFF2-40B4-BE49-F238E27FC236}">
                <a16:creationId xmlns:a16="http://schemas.microsoft.com/office/drawing/2014/main" id="{1E0A0084-214F-E71E-F99C-C3E7D58E4B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6DD256-885E-0583-3AAB-979CCCC89C25}"/>
              </a:ext>
            </a:extLst>
          </p:cNvPr>
          <p:cNvSpPr>
            <a:spLocks noGrp="1"/>
          </p:cNvSpPr>
          <p:nvPr>
            <p:ph type="sldNum" sz="quarter" idx="12"/>
          </p:nvPr>
        </p:nvSpPr>
        <p:spPr/>
        <p:txBody>
          <a:bodyPr/>
          <a:lstStyle/>
          <a:p>
            <a:fld id="{D73D2BC2-04A6-4339-A243-0686A0AC090D}" type="slidenum">
              <a:rPr lang="en-US" smtClean="0"/>
              <a:t>‹#›</a:t>
            </a:fld>
            <a:endParaRPr lang="en-US"/>
          </a:p>
        </p:txBody>
      </p:sp>
    </p:spTree>
    <p:extLst>
      <p:ext uri="{BB962C8B-B14F-4D97-AF65-F5344CB8AC3E}">
        <p14:creationId xmlns:p14="http://schemas.microsoft.com/office/powerpoint/2010/main" val="123495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D16F-2924-E2CD-ADE2-C1CCD55A00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6E8E50-18CC-4B13-A700-EED1030C04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EF3103-B62F-9E4E-D02D-1E5FBB575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40B97-491B-A732-A7B9-454805BCCAB2}"/>
              </a:ext>
            </a:extLst>
          </p:cNvPr>
          <p:cNvSpPr>
            <a:spLocks noGrp="1"/>
          </p:cNvSpPr>
          <p:nvPr>
            <p:ph type="dt" sz="half" idx="10"/>
          </p:nvPr>
        </p:nvSpPr>
        <p:spPr/>
        <p:txBody>
          <a:bodyPr/>
          <a:lstStyle/>
          <a:p>
            <a:fld id="{58430708-D7C3-4473-8525-91E5A9EAF559}" type="datetimeFigureOut">
              <a:rPr lang="en-US" smtClean="0"/>
              <a:t>3/4/2024</a:t>
            </a:fld>
            <a:endParaRPr lang="en-US"/>
          </a:p>
        </p:txBody>
      </p:sp>
      <p:sp>
        <p:nvSpPr>
          <p:cNvPr id="6" name="Footer Placeholder 5">
            <a:extLst>
              <a:ext uri="{FF2B5EF4-FFF2-40B4-BE49-F238E27FC236}">
                <a16:creationId xmlns:a16="http://schemas.microsoft.com/office/drawing/2014/main" id="{DB6BBE79-8F6F-C76B-4140-3E6D47516D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E27566-4F6E-8DAF-B95E-44EBD0AFE035}"/>
              </a:ext>
            </a:extLst>
          </p:cNvPr>
          <p:cNvSpPr>
            <a:spLocks noGrp="1"/>
          </p:cNvSpPr>
          <p:nvPr>
            <p:ph type="sldNum" sz="quarter" idx="12"/>
          </p:nvPr>
        </p:nvSpPr>
        <p:spPr/>
        <p:txBody>
          <a:bodyPr/>
          <a:lstStyle/>
          <a:p>
            <a:fld id="{D73D2BC2-04A6-4339-A243-0686A0AC090D}" type="slidenum">
              <a:rPr lang="en-US" smtClean="0"/>
              <a:t>‹#›</a:t>
            </a:fld>
            <a:endParaRPr lang="en-US"/>
          </a:p>
        </p:txBody>
      </p:sp>
    </p:spTree>
    <p:extLst>
      <p:ext uri="{BB962C8B-B14F-4D97-AF65-F5344CB8AC3E}">
        <p14:creationId xmlns:p14="http://schemas.microsoft.com/office/powerpoint/2010/main" val="204342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E15BF-D1B4-DA34-316C-EE11D11645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D47F0D-8093-B150-F808-EA42E8F150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7D574C-BFC7-3913-D511-CBA37B47E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9D2507-D0E0-F925-DB0D-A35B843E352E}"/>
              </a:ext>
            </a:extLst>
          </p:cNvPr>
          <p:cNvSpPr>
            <a:spLocks noGrp="1"/>
          </p:cNvSpPr>
          <p:nvPr>
            <p:ph type="dt" sz="half" idx="10"/>
          </p:nvPr>
        </p:nvSpPr>
        <p:spPr/>
        <p:txBody>
          <a:bodyPr/>
          <a:lstStyle/>
          <a:p>
            <a:fld id="{58430708-D7C3-4473-8525-91E5A9EAF559}" type="datetimeFigureOut">
              <a:rPr lang="en-US" smtClean="0"/>
              <a:t>3/4/2024</a:t>
            </a:fld>
            <a:endParaRPr lang="en-US"/>
          </a:p>
        </p:txBody>
      </p:sp>
      <p:sp>
        <p:nvSpPr>
          <p:cNvPr id="6" name="Footer Placeholder 5">
            <a:extLst>
              <a:ext uri="{FF2B5EF4-FFF2-40B4-BE49-F238E27FC236}">
                <a16:creationId xmlns:a16="http://schemas.microsoft.com/office/drawing/2014/main" id="{682745DA-4D83-271A-3DBE-1267250718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9114A2-674A-AE8B-5067-82EC9F00AE25}"/>
              </a:ext>
            </a:extLst>
          </p:cNvPr>
          <p:cNvSpPr>
            <a:spLocks noGrp="1"/>
          </p:cNvSpPr>
          <p:nvPr>
            <p:ph type="sldNum" sz="quarter" idx="12"/>
          </p:nvPr>
        </p:nvSpPr>
        <p:spPr/>
        <p:txBody>
          <a:bodyPr/>
          <a:lstStyle/>
          <a:p>
            <a:fld id="{D73D2BC2-04A6-4339-A243-0686A0AC090D}" type="slidenum">
              <a:rPr lang="en-US" smtClean="0"/>
              <a:t>‹#›</a:t>
            </a:fld>
            <a:endParaRPr lang="en-US"/>
          </a:p>
        </p:txBody>
      </p:sp>
    </p:spTree>
    <p:extLst>
      <p:ext uri="{BB962C8B-B14F-4D97-AF65-F5344CB8AC3E}">
        <p14:creationId xmlns:p14="http://schemas.microsoft.com/office/powerpoint/2010/main" val="2851172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A64AD0-1D62-C714-FB67-28B6F746B1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1B062A-1FEF-AF78-6BF9-67EE3191DA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D7E85-49E8-C447-E668-67060526B1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430708-D7C3-4473-8525-91E5A9EAF559}" type="datetimeFigureOut">
              <a:rPr lang="en-US" smtClean="0"/>
              <a:t>3/4/2024</a:t>
            </a:fld>
            <a:endParaRPr lang="en-US"/>
          </a:p>
        </p:txBody>
      </p:sp>
      <p:sp>
        <p:nvSpPr>
          <p:cNvPr id="5" name="Footer Placeholder 4">
            <a:extLst>
              <a:ext uri="{FF2B5EF4-FFF2-40B4-BE49-F238E27FC236}">
                <a16:creationId xmlns:a16="http://schemas.microsoft.com/office/drawing/2014/main" id="{4A1DC0D0-0192-3D8B-E5DC-718E171EE1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E80640-9807-1674-C959-561ED9019A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3D2BC2-04A6-4339-A243-0686A0AC090D}" type="slidenum">
              <a:rPr lang="en-US" smtClean="0"/>
              <a:t>‹#›</a:t>
            </a:fld>
            <a:endParaRPr lang="en-US"/>
          </a:p>
        </p:txBody>
      </p:sp>
    </p:spTree>
    <p:extLst>
      <p:ext uri="{BB962C8B-B14F-4D97-AF65-F5344CB8AC3E}">
        <p14:creationId xmlns:p14="http://schemas.microsoft.com/office/powerpoint/2010/main" val="3650149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509F0CBB-2656-51B6-992D-CDDBD8C2996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86682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9DCEACD8-5E00-5D1D-6437-6AF49F0572AC}"/>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809227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3AF05EE8-52A7-6262-AEB1-B768661646A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399354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and blue text on a white background&#10;&#10;Description automatically generated">
            <a:extLst>
              <a:ext uri="{FF2B5EF4-FFF2-40B4-BE49-F238E27FC236}">
                <a16:creationId xmlns:a16="http://schemas.microsoft.com/office/drawing/2014/main" id="{865BDD46-4F3C-47C6-5EB3-2B068963881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12588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red and green apples with text&#10;&#10;Description automatically generated">
            <a:extLst>
              <a:ext uri="{FF2B5EF4-FFF2-40B4-BE49-F238E27FC236}">
                <a16:creationId xmlns:a16="http://schemas.microsoft.com/office/drawing/2014/main" id="{0A61AC52-FF1E-7617-1881-5978C4F6D61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186295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pples&#10;&#10;Description automatically generated">
            <a:extLst>
              <a:ext uri="{FF2B5EF4-FFF2-40B4-BE49-F238E27FC236}">
                <a16:creationId xmlns:a16="http://schemas.microsoft.com/office/drawing/2014/main" id="{66E50905-8D96-ED93-B3F3-38EE7EC4B06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273064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mparison of apples with a few cut pieces&#10;&#10;Description automatically generated with medium confidence">
            <a:extLst>
              <a:ext uri="{FF2B5EF4-FFF2-40B4-BE49-F238E27FC236}">
                <a16:creationId xmlns:a16="http://schemas.microsoft.com/office/drawing/2014/main" id="{2E157FD8-DFDF-0CA5-B9FC-2CC7F23EAAC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783351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een apple with blue text&#10;&#10;Description automatically generated">
            <a:extLst>
              <a:ext uri="{FF2B5EF4-FFF2-40B4-BE49-F238E27FC236}">
                <a16:creationId xmlns:a16="http://schemas.microsoft.com/office/drawing/2014/main" id="{FA365170-7A12-EA53-87A5-C5ACAAE4817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30492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red apple with a half eaten apple&#10;&#10;Description automatically generated">
            <a:extLst>
              <a:ext uri="{FF2B5EF4-FFF2-40B4-BE49-F238E27FC236}">
                <a16:creationId xmlns:a16="http://schemas.microsoft.com/office/drawing/2014/main" id="{E9E9751E-A4D5-4903-6A10-5A11CBEE7BF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10107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red apple and a slice of apple&#10;&#10;Description automatically generated">
            <a:extLst>
              <a:ext uri="{FF2B5EF4-FFF2-40B4-BE49-F238E27FC236}">
                <a16:creationId xmlns:a16="http://schemas.microsoft.com/office/drawing/2014/main" id="{B46EFFBE-5530-7615-0F63-15339EF4E09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7688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n apple and an apple cut in half&#10;&#10;Description automatically generated">
            <a:extLst>
              <a:ext uri="{FF2B5EF4-FFF2-40B4-BE49-F238E27FC236}">
                <a16:creationId xmlns:a16="http://schemas.microsoft.com/office/drawing/2014/main" id="{A811C99B-DBD7-647B-F6BF-802B71A5B86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23589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document&#10;&#10;Description automatically generated">
            <a:extLst>
              <a:ext uri="{FF2B5EF4-FFF2-40B4-BE49-F238E27FC236}">
                <a16:creationId xmlns:a16="http://schemas.microsoft.com/office/drawing/2014/main" id="{BB9AF67B-AE41-2A2B-9911-6E93295B148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040900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oster with a group of people&#10;&#10;Description automatically generated">
            <a:extLst>
              <a:ext uri="{FF2B5EF4-FFF2-40B4-BE49-F238E27FC236}">
                <a16:creationId xmlns:a16="http://schemas.microsoft.com/office/drawing/2014/main" id="{063C9879-0C74-89EF-E141-2666A93D9A0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82581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protesting in the snow&#10;&#10;Description automatically generated">
            <a:extLst>
              <a:ext uri="{FF2B5EF4-FFF2-40B4-BE49-F238E27FC236}">
                <a16:creationId xmlns:a16="http://schemas.microsoft.com/office/drawing/2014/main" id="{328B33F9-9FFD-0009-0BAA-7E71A80C087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31574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tanding in front of a large number of people&#10;&#10;Description automatically generated">
            <a:extLst>
              <a:ext uri="{FF2B5EF4-FFF2-40B4-BE49-F238E27FC236}">
                <a16:creationId xmlns:a16="http://schemas.microsoft.com/office/drawing/2014/main" id="{5D67D16D-AA0C-9A15-5496-F9EA1679D12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00843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tanding in front of a group of people&#10;&#10;Description automatically generated">
            <a:extLst>
              <a:ext uri="{FF2B5EF4-FFF2-40B4-BE49-F238E27FC236}">
                <a16:creationId xmlns:a16="http://schemas.microsoft.com/office/drawing/2014/main" id="{1EE0A52A-935F-6234-D821-96C9CC8DDB1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609622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voting screen&#10;&#10;Description automatically generated">
            <a:extLst>
              <a:ext uri="{FF2B5EF4-FFF2-40B4-BE49-F238E27FC236}">
                <a16:creationId xmlns:a16="http://schemas.microsoft.com/office/drawing/2014/main" id="{92274A2B-2BF3-10AA-93DF-C420CA07A7B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947554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 shot of a voting screen&#10;&#10;Description automatically generated">
            <a:extLst>
              <a:ext uri="{FF2B5EF4-FFF2-40B4-BE49-F238E27FC236}">
                <a16:creationId xmlns:a16="http://schemas.microsoft.com/office/drawing/2014/main" id="{44EE2244-06FF-DF47-44BD-0C76E6A0A3D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918290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 shot of a ballot&#10;&#10;Description automatically generated">
            <a:extLst>
              <a:ext uri="{FF2B5EF4-FFF2-40B4-BE49-F238E27FC236}">
                <a16:creationId xmlns:a16="http://schemas.microsoft.com/office/drawing/2014/main" id="{EBE1642E-9347-8447-7439-C8376469E28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562413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social media post&#10;&#10;Description automatically generated">
            <a:extLst>
              <a:ext uri="{FF2B5EF4-FFF2-40B4-BE49-F238E27FC236}">
                <a16:creationId xmlns:a16="http://schemas.microsoft.com/office/drawing/2014/main" id="{EF13C7DA-5BE8-9540-E783-57F9A197C21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582801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group of people&#10;&#10;Description automatically generated">
            <a:extLst>
              <a:ext uri="{FF2B5EF4-FFF2-40B4-BE49-F238E27FC236}">
                <a16:creationId xmlns:a16="http://schemas.microsoft.com/office/drawing/2014/main" id="{D6CECC7E-16B0-55B0-3DB8-03C6C210725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4344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A8ED169-3DDB-5E22-0B99-5A3FFA8C028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678091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sign&#10;&#10;Description automatically generated">
            <a:extLst>
              <a:ext uri="{FF2B5EF4-FFF2-40B4-BE49-F238E27FC236}">
                <a16:creationId xmlns:a16="http://schemas.microsoft.com/office/drawing/2014/main" id="{B113EB6F-FDCA-E813-4135-33DD48C7BBF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261042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news paper&#10;&#10;Description automatically generated">
            <a:extLst>
              <a:ext uri="{FF2B5EF4-FFF2-40B4-BE49-F238E27FC236}">
                <a16:creationId xmlns:a16="http://schemas.microsoft.com/office/drawing/2014/main" id="{89C06CC4-DD32-7E0A-5CB1-E0CC39AAEE0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54753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women sitting at a table&#10;&#10;Description automatically generated">
            <a:extLst>
              <a:ext uri="{FF2B5EF4-FFF2-40B4-BE49-F238E27FC236}">
                <a16:creationId xmlns:a16="http://schemas.microsoft.com/office/drawing/2014/main" id="{6BF2520F-5C58-C3B4-0B41-6BAC16BA9A6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72299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lue and white box&#10;&#10;Description automatically generated">
            <a:extLst>
              <a:ext uri="{FF2B5EF4-FFF2-40B4-BE49-F238E27FC236}">
                <a16:creationId xmlns:a16="http://schemas.microsoft.com/office/drawing/2014/main" id="{F32B7AE1-DB05-E03C-78B9-4446186EA1B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745235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check marks on a paper&#10;&#10;Description automatically generated">
            <a:extLst>
              <a:ext uri="{FF2B5EF4-FFF2-40B4-BE49-F238E27FC236}">
                <a16:creationId xmlns:a16="http://schemas.microsoft.com/office/drawing/2014/main" id="{33E6217C-EF69-3C3C-CD8A-F6DBA42945A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31234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document&#10;&#10;Description automatically generated">
            <a:extLst>
              <a:ext uri="{FF2B5EF4-FFF2-40B4-BE49-F238E27FC236}">
                <a16:creationId xmlns:a16="http://schemas.microsoft.com/office/drawing/2014/main" id="{FA03EEB6-FF7F-99E4-D5F7-AA8A3A52291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002001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check marks on a paper&#10;&#10;Description automatically generated">
            <a:extLst>
              <a:ext uri="{FF2B5EF4-FFF2-40B4-BE49-F238E27FC236}">
                <a16:creationId xmlns:a16="http://schemas.microsoft.com/office/drawing/2014/main" id="{08F325A9-FCFF-D926-8A25-D9550567446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45441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sign&#10;&#10;Description automatically generated">
            <a:extLst>
              <a:ext uri="{FF2B5EF4-FFF2-40B4-BE49-F238E27FC236}">
                <a16:creationId xmlns:a16="http://schemas.microsoft.com/office/drawing/2014/main" id="{77082CF3-FA0D-6EF3-F29B-5485F8CF868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90017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Several blue papers with text&#10;&#10;Description automatically generated with medium confidence">
            <a:extLst>
              <a:ext uri="{FF2B5EF4-FFF2-40B4-BE49-F238E27FC236}">
                <a16:creationId xmlns:a16="http://schemas.microsoft.com/office/drawing/2014/main" id="{B0786E66-1538-3082-F516-B0B3DC38EFF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85907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278AB80-8A3F-0191-5B48-7286E930E6D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20786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2BC2F60-BEAB-ECAE-927C-6CF6279C062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195368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498EC14C-A8BB-38DC-4496-FD1053017C3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184856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voting form&#10;&#10;Description automatically generated">
            <a:extLst>
              <a:ext uri="{FF2B5EF4-FFF2-40B4-BE49-F238E27FC236}">
                <a16:creationId xmlns:a16="http://schemas.microsoft.com/office/drawing/2014/main" id="{FACB6608-2C68-BED2-0492-B208027FB64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02432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Several blue papers with text&#10;&#10;Description automatically generated with medium confidence">
            <a:extLst>
              <a:ext uri="{FF2B5EF4-FFF2-40B4-BE49-F238E27FC236}">
                <a16:creationId xmlns:a16="http://schemas.microsoft.com/office/drawing/2014/main" id="{7185875B-3677-2C59-1C0E-048F8DA0699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381693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paper with black dots and a red text&#10;&#10;Description automatically generated">
            <a:extLst>
              <a:ext uri="{FF2B5EF4-FFF2-40B4-BE49-F238E27FC236}">
                <a16:creationId xmlns:a16="http://schemas.microsoft.com/office/drawing/2014/main" id="{DEAE25F2-DC6E-0742-A49B-A655717399B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835056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allot&#10;&#10;Description automatically generated">
            <a:extLst>
              <a:ext uri="{FF2B5EF4-FFF2-40B4-BE49-F238E27FC236}">
                <a16:creationId xmlns:a16="http://schemas.microsoft.com/office/drawing/2014/main" id="{0589B988-0EB7-9790-A7B5-A94CD44E42B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0456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Long shot of people standing in front of a white board&#10;&#10;Description automatically generated">
            <a:extLst>
              <a:ext uri="{FF2B5EF4-FFF2-40B4-BE49-F238E27FC236}">
                <a16:creationId xmlns:a16="http://schemas.microsoft.com/office/drawing/2014/main" id="{B8541CB7-291B-01E7-6D3A-B914F1D9F0B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275387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itting at a desk&#10;&#10;Description automatically generated">
            <a:extLst>
              <a:ext uri="{FF2B5EF4-FFF2-40B4-BE49-F238E27FC236}">
                <a16:creationId xmlns:a16="http://schemas.microsoft.com/office/drawing/2014/main" id="{9CA80989-E291-6C2C-5D6E-024ADFD89F0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154170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itting at desks&#10;&#10;Description automatically generated">
            <a:extLst>
              <a:ext uri="{FF2B5EF4-FFF2-40B4-BE49-F238E27FC236}">
                <a16:creationId xmlns:a16="http://schemas.microsoft.com/office/drawing/2014/main" id="{A93E9E66-4A77-C9EE-3A0C-A947E7802FCC}"/>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511490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tanding in a line&#10;&#10;Description automatically generated">
            <a:extLst>
              <a:ext uri="{FF2B5EF4-FFF2-40B4-BE49-F238E27FC236}">
                <a16:creationId xmlns:a16="http://schemas.microsoft.com/office/drawing/2014/main" id="{0CD85277-6435-084C-4096-47E93436EF6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9530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Several people sitting at tables&#10;&#10;Description automatically generated">
            <a:extLst>
              <a:ext uri="{FF2B5EF4-FFF2-40B4-BE49-F238E27FC236}">
                <a16:creationId xmlns:a16="http://schemas.microsoft.com/office/drawing/2014/main" id="{A896EE85-45E0-892A-CC9F-025E575BEB0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318528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itting at tables&#10;&#10;Description automatically generated">
            <a:extLst>
              <a:ext uri="{FF2B5EF4-FFF2-40B4-BE49-F238E27FC236}">
                <a16:creationId xmlns:a16="http://schemas.microsoft.com/office/drawing/2014/main" id="{6B1AF866-644F-26B4-4ABC-EC1E9232FCF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25483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white background&#10;&#10;Description automatically generated">
            <a:extLst>
              <a:ext uri="{FF2B5EF4-FFF2-40B4-BE49-F238E27FC236}">
                <a16:creationId xmlns:a16="http://schemas.microsoft.com/office/drawing/2014/main" id="{D7AFCE50-7B11-FE4D-CDB7-29DBB50DB08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018372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Several people in a group&#10;&#10;Description automatically generated with medium confidence">
            <a:extLst>
              <a:ext uri="{FF2B5EF4-FFF2-40B4-BE49-F238E27FC236}">
                <a16:creationId xmlns:a16="http://schemas.microsoft.com/office/drawing/2014/main" id="{5472D78D-4DDB-F015-9845-50DBB5F09EE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88017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donkey and elephant shaped objects&#10;&#10;Description automatically generated">
            <a:extLst>
              <a:ext uri="{FF2B5EF4-FFF2-40B4-BE49-F238E27FC236}">
                <a16:creationId xmlns:a16="http://schemas.microsoft.com/office/drawing/2014/main" id="{C7E5ED64-1AEF-FB3E-4BD0-805930D126B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804004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background with blue text&#10;&#10;Description automatically generated">
            <a:extLst>
              <a:ext uri="{FF2B5EF4-FFF2-40B4-BE49-F238E27FC236}">
                <a16:creationId xmlns:a16="http://schemas.microsoft.com/office/drawing/2014/main" id="{E4FF76D3-576E-4074-DBCC-5C6530A084E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19398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background with red text&#10;&#10;Description automatically generated">
            <a:extLst>
              <a:ext uri="{FF2B5EF4-FFF2-40B4-BE49-F238E27FC236}">
                <a16:creationId xmlns:a16="http://schemas.microsoft.com/office/drawing/2014/main" id="{898D3403-D851-0614-DDBB-D4549092178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25906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 shot of a ballot&#10;&#10;Description automatically generated">
            <a:extLst>
              <a:ext uri="{FF2B5EF4-FFF2-40B4-BE49-F238E27FC236}">
                <a16:creationId xmlns:a16="http://schemas.microsoft.com/office/drawing/2014/main" id="{8889B41B-59B7-7BB1-024E-A7D62EE42CC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32798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voting form&#10;&#10;Description automatically generated">
            <a:extLst>
              <a:ext uri="{FF2B5EF4-FFF2-40B4-BE49-F238E27FC236}">
                <a16:creationId xmlns:a16="http://schemas.microsoft.com/office/drawing/2014/main" id="{58B90E43-BFEC-0304-5A97-E959702D157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51760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49DC9DF0-15FD-C43E-A925-42C807E1BF3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60663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pen&#10;&#10;Description automatically generated">
            <a:extLst>
              <a:ext uri="{FF2B5EF4-FFF2-40B4-BE49-F238E27FC236}">
                <a16:creationId xmlns:a16="http://schemas.microsoft.com/office/drawing/2014/main" id="{1770B409-2C31-E8D8-506B-E860F1045C9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215079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document&#10;&#10;Description automatically generated">
            <a:extLst>
              <a:ext uri="{FF2B5EF4-FFF2-40B4-BE49-F238E27FC236}">
                <a16:creationId xmlns:a16="http://schemas.microsoft.com/office/drawing/2014/main" id="{A9CEDA14-5729-559B-5DF5-CD41A378BFE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94000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hand counting&#10;&#10;Description automatically generated">
            <a:extLst>
              <a:ext uri="{FF2B5EF4-FFF2-40B4-BE49-F238E27FC236}">
                <a16:creationId xmlns:a16="http://schemas.microsoft.com/office/drawing/2014/main" id="{E7CDB2B6-8EDF-7ECD-46D6-9B2DA7D94D7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632527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stamp&#10;&#10;Description automatically generated">
            <a:extLst>
              <a:ext uri="{FF2B5EF4-FFF2-40B4-BE49-F238E27FC236}">
                <a16:creationId xmlns:a16="http://schemas.microsoft.com/office/drawing/2014/main" id="{65AB6055-AF7D-04C3-FA59-842C507DC287}"/>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484636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hand counting chart with numbers and letters&#10;&#10;Description automatically generated">
            <a:extLst>
              <a:ext uri="{FF2B5EF4-FFF2-40B4-BE49-F238E27FC236}">
                <a16:creationId xmlns:a16="http://schemas.microsoft.com/office/drawing/2014/main" id="{E39275EF-66F2-B6B3-1A0F-35B8436F96D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147407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qr code and a flyer&#10;&#10;Description automatically generated">
            <a:extLst>
              <a:ext uri="{FF2B5EF4-FFF2-40B4-BE49-F238E27FC236}">
                <a16:creationId xmlns:a16="http://schemas.microsoft.com/office/drawing/2014/main" id="{6AA61E03-32DC-E29A-B392-C6482D22C3E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925181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C230B3F3-667A-F106-AB58-783E5638A80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80230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manual of a voting process&#10;&#10;Description automatically generated with medium confidence">
            <a:extLst>
              <a:ext uri="{FF2B5EF4-FFF2-40B4-BE49-F238E27FC236}">
                <a16:creationId xmlns:a16="http://schemas.microsoft.com/office/drawing/2014/main" id="{ECBB3A40-EDB1-9917-F635-CFF7A4FB129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75950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women sitting at a table&#10;&#10;Description automatically generated">
            <a:extLst>
              <a:ext uri="{FF2B5EF4-FFF2-40B4-BE49-F238E27FC236}">
                <a16:creationId xmlns:a16="http://schemas.microsoft.com/office/drawing/2014/main" id="{7841768D-F872-946F-FAE2-EC43557764F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836512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sign with blue text&#10;&#10;Description automatically generated">
            <a:extLst>
              <a:ext uri="{FF2B5EF4-FFF2-40B4-BE49-F238E27FC236}">
                <a16:creationId xmlns:a16="http://schemas.microsoft.com/office/drawing/2014/main" id="{20A4F322-A50D-23A1-6B28-04270A44CF2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638390123"/>
      </p:ext>
    </p:extLst>
  </p:cSld>
  <p:clrMapOvr>
    <a:masterClrMapping/>
  </p:clrMapOvr>
</p:sld>
</file>

<file path=ppt/theme/theme1.xml><?xml version="1.0" encoding="utf-8"?>
<a:theme xmlns:a="http://schemas.openxmlformats.org/drawingml/2006/main" name="Office Theme">
  <a:themeElements>
    <a:clrScheme name="Patriot">
      <a:dk1>
        <a:srgbClr val="063C64"/>
      </a:dk1>
      <a:lt1>
        <a:sysClr val="window" lastClr="FFFFFF"/>
      </a:lt1>
      <a:dk2>
        <a:srgbClr val="7F0000"/>
      </a:dk2>
      <a:lt2>
        <a:srgbClr val="BFBFBF"/>
      </a:lt2>
      <a:accent1>
        <a:srgbClr val="31479F"/>
      </a:accent1>
      <a:accent2>
        <a:srgbClr val="FF0000"/>
      </a:accent2>
      <a:accent3>
        <a:srgbClr val="8F0000"/>
      </a:accent3>
      <a:accent4>
        <a:srgbClr val="202F6A"/>
      </a:accent4>
      <a:accent5>
        <a:srgbClr val="821908"/>
      </a:accent5>
      <a:accent6>
        <a:srgbClr val="C3260C"/>
      </a:accent6>
      <a:hlink>
        <a:srgbClr val="31479F"/>
      </a:hlink>
      <a:folHlink>
        <a:srgbClr val="B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TotalTime>
  <Words>3763</Words>
  <Application>Microsoft Office PowerPoint</Application>
  <PresentationFormat>Widescreen</PresentationFormat>
  <Paragraphs>210</Paragraphs>
  <Slides>62</Slides>
  <Notes>62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Aptos</vt:lpstr>
      <vt:lpstr>Aptos Display</vt:lpstr>
      <vt:lpstr>Arial</vt:lpstr>
      <vt:lpstr>Franklin Gothic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Rantz</dc:creator>
  <cp:lastModifiedBy>Linda Rantz</cp:lastModifiedBy>
  <cp:revision>8</cp:revision>
  <dcterms:created xsi:type="dcterms:W3CDTF">2024-02-14T23:52:53Z</dcterms:created>
  <dcterms:modified xsi:type="dcterms:W3CDTF">2024-03-04T18:02:52Z</dcterms:modified>
</cp:coreProperties>
</file>