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2" r:id="rId3"/>
    <p:sldId id="268" r:id="rId4"/>
    <p:sldId id="271" r:id="rId5"/>
    <p:sldId id="269" r:id="rId6"/>
    <p:sldId id="270" r:id="rId7"/>
    <p:sldId id="272" r:id="rId8"/>
    <p:sldId id="267" r:id="rId9"/>
    <p:sldId id="266" r:id="rId10"/>
    <p:sldId id="264" r:id="rId11"/>
    <p:sldId id="260" r:id="rId12"/>
    <p:sldId id="256" r:id="rId13"/>
    <p:sldId id="274" r:id="rId14"/>
    <p:sldId id="263" r:id="rId15"/>
    <p:sldId id="259" r:id="rId16"/>
    <p:sldId id="257" r:id="rId17"/>
    <p:sldId id="262" r:id="rId18"/>
    <p:sldId id="261" r:id="rId19"/>
    <p:sldId id="273" r:id="rId20"/>
    <p:sldId id="265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FE00-AC10-61D5-4F24-4D6F9237C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7D89C-AEC9-BC70-8116-AA05EBFC1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27FE3-E566-34BD-68AC-358D149F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6F4-49A9-4962-9CE9-F37904F459B7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6F417-5AEB-27AE-C0C3-97E8E03F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7CDBF-B156-C5F0-0209-78E25FC5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428-BF99-4725-BEBB-6BABD9AC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6A19-20BA-C145-F9D9-96F1A230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1EB63-4E82-0C95-2D87-239F1E030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CE450-88B2-C21F-ECA3-926E6568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6F4-49A9-4962-9CE9-F37904F459B7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424AF-BE95-A02A-F21F-6710BA76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148A9-77E4-12E8-CA6C-20FDBED5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428-BF99-4725-BEBB-6BABD9AC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6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7BE1A9-722D-9BEB-96B3-BD22AFAC9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7E8DC-2C06-DD33-012C-524242972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2DF5A-E598-E026-8521-3CA66BFC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6F4-49A9-4962-9CE9-F37904F459B7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1E7DD-C047-C4FD-FD66-A674DC6B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57048-D75C-DA10-EF23-E70EBE41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428-BF99-4725-BEBB-6BABD9AC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5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E11D-34BF-1A9F-C6FC-BC1EEEEF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80B0A-5BF5-AE02-CACB-FE67EAD16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D437D-FF97-940A-FFDE-6703F3B3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6F4-49A9-4962-9CE9-F37904F459B7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02B51-90E3-B831-06CF-E22579ED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17DDF-5ABA-D075-B1AB-4F891229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428-BF99-4725-BEBB-6BABD9AC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5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162A-1EE7-0C5E-A7C3-ED0722C4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5939A-112D-8D1F-BA80-4409F4313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04E1-0306-8DB8-C916-91937155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6F4-49A9-4962-9CE9-F37904F459B7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B2344-867F-BCF2-A635-20437052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51E7-F946-65FB-2F2B-E688A50A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428-BF99-4725-BEBB-6BABD9AC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0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4871-2CD5-15BB-39FF-57FA608A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91B9A-F479-6309-60B5-CDF627464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C87CF-5FE4-21F9-EE78-6DCE34D61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80A87-8D2E-50BD-A52B-307B3CCC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6F4-49A9-4962-9CE9-F37904F459B7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4882-3658-B2AD-F7C7-61E3C8E4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472F0-63DC-76AA-CD47-76A3A1A4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428-BF99-4725-BEBB-6BABD9AC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797B-2553-00F9-F15E-D932998B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7CF61-6343-43EC-97BC-89F7D6B1F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F7038-FF65-AF63-4413-D1B8419CE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CC892-0BFD-EA18-F684-6DADE243D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304A8-087E-921C-A9E5-BBE16CB2A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21226-6620-0640-549B-4245E049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6F4-49A9-4962-9CE9-F37904F459B7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CD6E0-5B48-7D8E-679E-95A64771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EC987-7FFD-CC83-C6C1-1DE07A6D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428-BF99-4725-BEBB-6BABD9AC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E118-7053-39F6-200F-8EAB3DC6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4F6F4-A08C-3FE8-E7A1-E3FAC4FB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6F4-49A9-4962-9CE9-F37904F459B7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5B384-085D-B46B-C9B1-520C7291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0A83F-630D-4359-7D8C-04EFC54A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428-BF99-4725-BEBB-6BABD9AC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2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29555-7FD6-4A99-856C-F7D7CD25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6F4-49A9-4962-9CE9-F37904F459B7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E8CA5-0933-8469-4157-53312383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B35D4-B464-94D9-16AC-AD6F7B76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428-BF99-4725-BEBB-6BABD9AC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E80E-D12C-D658-72AE-5951618C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3C9D-B4AF-4348-5091-9062D2E8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1B987-000D-1CA6-B319-5331B67E7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55451-2CD5-B9F8-55D5-CC439B82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6F4-49A9-4962-9CE9-F37904F459B7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D793B-9D9A-F632-5D19-7C83E825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535A5-DD26-7D6E-0AE4-C597C893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428-BF99-4725-BEBB-6BABD9AC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BAB5-F606-8422-F880-8DE8ECEB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E4496-CC8D-B945-7A43-962BFC572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A4903-24A0-4F67-9C48-4444C12BE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3BAE4-B69C-0A6A-2482-997C0330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6F4-49A9-4962-9CE9-F37904F459B7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BD417-A99D-BCA7-76FB-944BA53A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FB031-0729-B743-2922-B71916F6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428-BF99-4725-BEBB-6BABD9AC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6316D-8A83-A13D-B160-A1EFA6F9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C761D-5012-2377-F077-E54DB7BC8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7CFD3-A6E2-9613-B619-7CD6ABC8A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F6F4-49A9-4962-9CE9-F37904F459B7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631BB-196D-141C-8421-E51F3657B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24B59-051D-A3D6-9D0D-DABDD5DAB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2428-BF99-4725-BEBB-6BABD9AC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2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4C26F-52E4-E097-AA4E-079146C3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94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7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CD5937-7534-2A7E-5C55-03AF404C7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31" y="-45026"/>
            <a:ext cx="5449723" cy="6981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6705E1-E64C-C5A0-04EA-C313F1D3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4FC4A6-751E-9054-FB79-BF58B5F30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07" y="0"/>
            <a:ext cx="264589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802D6E-CA23-0649-5CA5-8A6E6A2E3D23}"/>
              </a:ext>
            </a:extLst>
          </p:cNvPr>
          <p:cNvSpPr txBox="1"/>
          <p:nvPr/>
        </p:nvSpPr>
        <p:spPr>
          <a:xfrm>
            <a:off x="644893" y="1703672"/>
            <a:ext cx="2415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SEAL LOG</a:t>
            </a:r>
          </a:p>
          <a:p>
            <a:pPr algn="ctr"/>
            <a:r>
              <a:rPr lang="en-US" sz="2400" b="1" dirty="0"/>
              <a:t>RECORD THE </a:t>
            </a:r>
          </a:p>
          <a:p>
            <a:pPr algn="ctr"/>
            <a:r>
              <a:rPr lang="en-US" sz="2400" b="1" dirty="0"/>
              <a:t>SEAL NUMBERS</a:t>
            </a:r>
          </a:p>
          <a:p>
            <a:pPr algn="ctr"/>
            <a:r>
              <a:rPr lang="en-US" sz="2400" b="1" dirty="0"/>
              <a:t>TO CHECK </a:t>
            </a:r>
          </a:p>
          <a:p>
            <a:pPr algn="ctr"/>
            <a:r>
              <a:rPr lang="en-US" sz="2400" b="1" dirty="0"/>
              <a:t>AGAINST THE </a:t>
            </a:r>
          </a:p>
          <a:p>
            <a:pPr algn="ctr"/>
            <a:r>
              <a:rPr lang="en-US" sz="2400" b="1" dirty="0"/>
              <a:t>SEALS ON THE </a:t>
            </a:r>
          </a:p>
          <a:p>
            <a:pPr algn="ctr"/>
            <a:r>
              <a:rPr lang="en-US" sz="2400" b="1" dirty="0"/>
              <a:t>TABULATORS.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93B6F-A399-57CF-493A-5C8562F20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551" y="4593140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9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EA4AB-1B89-2401-43C3-D23157203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457" y="22990"/>
            <a:ext cx="5439381" cy="6835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75D0E7-C146-BC2A-898E-B78F20C75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012DD9-E610-51A8-DB08-053318D62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07" y="0"/>
            <a:ext cx="2645893" cy="1487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488775-2BEF-84C0-63CD-0868AEF445A4}"/>
              </a:ext>
            </a:extLst>
          </p:cNvPr>
          <p:cNvSpPr txBox="1"/>
          <p:nvPr/>
        </p:nvSpPr>
        <p:spPr>
          <a:xfrm>
            <a:off x="9066998" y="2656573"/>
            <a:ext cx="2820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MAKE SURE THAT ALL ELECTION JUDGES HAVE SIGNED THE OATH  LOG.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2859CB-3203-CA41-D230-A6537BA1C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15" y="390237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D9ABC-7058-7D4D-57F4-7262A2548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155643"/>
            <a:ext cx="8826500" cy="4964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9247F-B052-C73F-79AA-91114BCD9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788"/>
            <a:ext cx="2334970" cy="1383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9F6C72-A410-2FD0-6BD1-3E25333E4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07" y="5370447"/>
            <a:ext cx="2645893" cy="1487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566E03-AE12-879C-42B4-C34D27683BE5}"/>
              </a:ext>
            </a:extLst>
          </p:cNvPr>
          <p:cNvSpPr txBox="1"/>
          <p:nvPr/>
        </p:nvSpPr>
        <p:spPr>
          <a:xfrm>
            <a:off x="2560320" y="5370447"/>
            <a:ext cx="6487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AT THE TABULATOR</a:t>
            </a:r>
          </a:p>
          <a:p>
            <a:pPr algn="ctr"/>
            <a:r>
              <a:rPr lang="en-US" sz="2400" b="1" dirty="0"/>
              <a:t>CHECK THE SEALS, CHECK THE ZERO TAPE</a:t>
            </a:r>
          </a:p>
          <a:p>
            <a:pPr algn="ctr"/>
            <a:r>
              <a:rPr lang="en-US" sz="2400" b="1" dirty="0"/>
              <a:t>CHECK THE BALLOT CAST COUNT.</a:t>
            </a:r>
          </a:p>
        </p:txBody>
      </p:sp>
    </p:spTree>
    <p:extLst>
      <p:ext uri="{BB962C8B-B14F-4D97-AF65-F5344CB8AC3E}">
        <p14:creationId xmlns:p14="http://schemas.microsoft.com/office/powerpoint/2010/main" val="46409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6AC6C4-C87B-6C72-082B-F129B3A8F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448" y="76367"/>
            <a:ext cx="7607298" cy="4284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58676-DFF4-28E9-0329-B5525FB4F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43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9B0127-E1AE-376B-DF04-CC192E3F8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07" y="5370447"/>
            <a:ext cx="264589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D8E688-98D7-7AD4-B9E0-3139417E6E31}"/>
              </a:ext>
            </a:extLst>
          </p:cNvPr>
          <p:cNvSpPr txBox="1"/>
          <p:nvPr/>
        </p:nvSpPr>
        <p:spPr>
          <a:xfrm>
            <a:off x="2800952" y="4549676"/>
            <a:ext cx="6054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ZERO TAPE MUST BE HERE AND NOT DETACHED FROM THE TABULATOR. </a:t>
            </a:r>
          </a:p>
          <a:p>
            <a:pPr algn="ctr"/>
            <a:r>
              <a:rPr lang="en-US" sz="2400" b="1" dirty="0"/>
              <a:t>THE END OF THE SHOULD SHOW  “0”.</a:t>
            </a:r>
          </a:p>
          <a:p>
            <a:pPr algn="ctr"/>
            <a:r>
              <a:rPr lang="en-US" sz="2400" b="1" dirty="0">
                <a:highlight>
                  <a:srgbClr val="FFFF00"/>
                </a:highlight>
              </a:rPr>
              <a:t>IF YOU CANNOT READ IT, DO NOT TOUCH</a:t>
            </a:r>
          </a:p>
          <a:p>
            <a:pPr algn="ctr"/>
            <a:r>
              <a:rPr lang="en-US" sz="2400" b="1" dirty="0">
                <a:highlight>
                  <a:srgbClr val="FFFF00"/>
                </a:highlight>
              </a:rPr>
              <a:t>THE TAPE, ASK THE JUDGE TO HELP YOU.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724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EA094D-4994-C89E-E752-F51D0C288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32" y="86627"/>
            <a:ext cx="7850291" cy="5072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5FA82E-0D77-9568-F2D8-B73602E82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8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A77A9A-DC44-50FB-2BC2-022922D29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07" y="5370447"/>
            <a:ext cx="264589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30751-02A5-7EBB-3D26-2CD2598C2508}"/>
              </a:ext>
            </a:extLst>
          </p:cNvPr>
          <p:cNvSpPr txBox="1"/>
          <p:nvPr/>
        </p:nvSpPr>
        <p:spPr>
          <a:xfrm>
            <a:off x="8114097" y="620111"/>
            <a:ext cx="34843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THIS IS THE THUMB DRIVE AND YOU CANNOT SEE IT UNTIL THE END OF THE DAY.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highlight>
                  <a:srgbClr val="00FFFF"/>
                </a:highlight>
              </a:rPr>
              <a:t>THE DOOR SHOULD BE CLOSED AND LOCKED.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 </a:t>
            </a:r>
            <a:r>
              <a:rPr lang="en-US" sz="2400" b="1" dirty="0">
                <a:highlight>
                  <a:srgbClr val="FFFF00"/>
                </a:highlight>
              </a:rPr>
              <a:t>DURING EARLY VOTING THE DOOR SHOULD BE SEALED.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54B58-1922-6B6D-DD47-4BB535A2D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846" y="5285096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1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E01968-9138-D0DB-4A65-9E9F4017C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57" y="260459"/>
            <a:ext cx="2628900" cy="1733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41180-17F3-0459-1CDD-0D5B2100B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04" y="4318192"/>
            <a:ext cx="4385113" cy="2500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3872A0-8F75-D029-8590-847BD8D0A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683" y="913"/>
            <a:ext cx="4241794" cy="5658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2F4331-6E2C-B0EF-4D56-61F1EEAAB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8" y="5474088"/>
            <a:ext cx="2334970" cy="1383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0F0D6-1293-98A4-AFD3-5A0407BC0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6107" y="39414"/>
            <a:ext cx="2645893" cy="1487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D7682-93DA-F31C-3D40-4C7D724D68D7}"/>
              </a:ext>
            </a:extLst>
          </p:cNvPr>
          <p:cNvSpPr txBox="1"/>
          <p:nvPr/>
        </p:nvSpPr>
        <p:spPr>
          <a:xfrm>
            <a:off x="419757" y="2358189"/>
            <a:ext cx="2943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TABULATOR DOOR SEAL USED DURING EARLY VOTING BUT MAY NOT BE USED ON ELECTION 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B06C8-7FBA-BD59-3A58-A734F2C50013}"/>
              </a:ext>
            </a:extLst>
          </p:cNvPr>
          <p:cNvSpPr txBox="1"/>
          <p:nvPr/>
        </p:nvSpPr>
        <p:spPr>
          <a:xfrm>
            <a:off x="8558516" y="2012505"/>
            <a:ext cx="2943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TABULATOR BALLOT BOX DOOR SEAL.</a:t>
            </a:r>
          </a:p>
          <a:p>
            <a:pPr algn="ctr"/>
            <a:r>
              <a:rPr lang="en-US" sz="2400" b="1" dirty="0"/>
              <a:t>MUST BE SEALED WHILE POLLS ARE OPEN.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3517EC70-FE83-345C-95C9-C871661819E0}"/>
              </a:ext>
            </a:extLst>
          </p:cNvPr>
          <p:cNvSpPr/>
          <p:nvPr/>
        </p:nvSpPr>
        <p:spPr>
          <a:xfrm rot="1429091">
            <a:off x="3151779" y="1706912"/>
            <a:ext cx="2437077" cy="327124"/>
          </a:xfrm>
          <a:prstGeom prst="leftRightArrow">
            <a:avLst>
              <a:gd name="adj1" fmla="val 4355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325B25C8-40A5-061E-873C-2A90C2883DE9}"/>
              </a:ext>
            </a:extLst>
          </p:cNvPr>
          <p:cNvSpPr/>
          <p:nvPr/>
        </p:nvSpPr>
        <p:spPr>
          <a:xfrm rot="779814">
            <a:off x="5916378" y="4248300"/>
            <a:ext cx="2796795" cy="377469"/>
          </a:xfrm>
          <a:prstGeom prst="leftRightArrow">
            <a:avLst>
              <a:gd name="adj1" fmla="val 4355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7E2ED-750B-BC34-2D16-E1F4CC120173}"/>
              </a:ext>
            </a:extLst>
          </p:cNvPr>
          <p:cNvSpPr txBox="1"/>
          <p:nvPr/>
        </p:nvSpPr>
        <p:spPr>
          <a:xfrm>
            <a:off x="2887928" y="4372228"/>
            <a:ext cx="1921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TABULATOR SIDE SEALS LOCATED HERE ON BOTH SIDES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C67714-34DC-67F5-F6D6-67CE5A177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334485">
            <a:off x="3481888" y="3229320"/>
            <a:ext cx="1640919" cy="8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4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C329BE-8CC7-6D5D-3E48-F521DE33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970" y="360633"/>
            <a:ext cx="3540896" cy="2835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682DF-3914-9AFA-800F-9005FC56D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FE9D1B-1573-56D6-A37C-BB3B0E3A1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07" y="5174343"/>
            <a:ext cx="264589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B190E-A5A4-C342-D53A-01E75869A364}"/>
              </a:ext>
            </a:extLst>
          </p:cNvPr>
          <p:cNvSpPr txBox="1"/>
          <p:nvPr/>
        </p:nvSpPr>
        <p:spPr>
          <a:xfrm>
            <a:off x="8019684" y="2367815"/>
            <a:ext cx="3665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DIFFERENT TABULATORS </a:t>
            </a:r>
          </a:p>
          <a:p>
            <a:pPr algn="ctr"/>
            <a:r>
              <a:rPr lang="en-US" sz="2400" b="1" dirty="0"/>
              <a:t> HAVE SEALS IN DIFFERENT </a:t>
            </a:r>
          </a:p>
          <a:p>
            <a:pPr algn="ctr"/>
            <a:r>
              <a:rPr lang="en-US" sz="2400" b="1" dirty="0"/>
              <a:t>PLACES.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YOU MAY HAVE TO SEARCH</a:t>
            </a:r>
          </a:p>
          <a:p>
            <a:pPr algn="ctr"/>
            <a:r>
              <a:rPr lang="en-US" sz="2400" b="1" dirty="0"/>
              <a:t>THEM OUT.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6D90A4A-B35F-2044-EA6D-04EEDC14998C}"/>
              </a:ext>
            </a:extLst>
          </p:cNvPr>
          <p:cNvSpPr/>
          <p:nvPr/>
        </p:nvSpPr>
        <p:spPr>
          <a:xfrm rot="1079000">
            <a:off x="3838799" y="2579480"/>
            <a:ext cx="4958133" cy="645444"/>
          </a:xfrm>
          <a:prstGeom prst="leftArrow">
            <a:avLst>
              <a:gd name="adj1" fmla="val 3407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BED87-191F-1AE9-DDF2-AFFA9CC47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969" y="3325261"/>
            <a:ext cx="3540897" cy="283271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A9FF9EB0-5BF3-5F5D-2014-1F444C7D457A}"/>
              </a:ext>
            </a:extLst>
          </p:cNvPr>
          <p:cNvSpPr/>
          <p:nvPr/>
        </p:nvSpPr>
        <p:spPr>
          <a:xfrm rot="20737095">
            <a:off x="4621741" y="3827127"/>
            <a:ext cx="4122523" cy="645444"/>
          </a:xfrm>
          <a:prstGeom prst="leftArrow">
            <a:avLst>
              <a:gd name="adj1" fmla="val 3407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E8137E-3E79-CFC6-02E6-E168301C7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530" y="192409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1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9FC5A-F730-D1E6-2068-EDFE9203B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607" y="20884"/>
            <a:ext cx="3858571" cy="6837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2C0CE5-E217-FDB3-876A-3F9894352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FC258E-3006-AC41-E316-BD70ABF40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07" y="20884"/>
            <a:ext cx="264589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13CD8-44CA-9A05-8614-EF5C01069A79}"/>
              </a:ext>
            </a:extLst>
          </p:cNvPr>
          <p:cNvSpPr txBox="1"/>
          <p:nvPr/>
        </p:nvSpPr>
        <p:spPr>
          <a:xfrm>
            <a:off x="397932" y="1202267"/>
            <a:ext cx="3132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BALLOT BOXES</a:t>
            </a:r>
          </a:p>
          <a:p>
            <a:pPr algn="ctr"/>
            <a:r>
              <a:rPr lang="en-US" sz="2400" b="1" dirty="0"/>
              <a:t>HAVE AN EMERGENCY </a:t>
            </a:r>
          </a:p>
          <a:p>
            <a:pPr algn="ctr"/>
            <a:r>
              <a:rPr lang="en-US" sz="2400" b="1" dirty="0"/>
              <a:t>BALLOT SLOT.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THIS MUST BE CLOSED AT ALL TIMES EXCEPT WHEN A TABULATOR </a:t>
            </a:r>
          </a:p>
          <a:p>
            <a:pPr algn="ctr"/>
            <a:r>
              <a:rPr lang="en-US" sz="2400" b="1" dirty="0"/>
              <a:t>IS NOT WORKING.</a:t>
            </a:r>
          </a:p>
          <a:p>
            <a:pPr algn="ctr"/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3A8A3-382C-92D5-BE2C-B4667235DF43}"/>
              </a:ext>
            </a:extLst>
          </p:cNvPr>
          <p:cNvSpPr txBox="1"/>
          <p:nvPr/>
        </p:nvSpPr>
        <p:spPr>
          <a:xfrm>
            <a:off x="8673186" y="1669716"/>
            <a:ext cx="30903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NOTE: </a:t>
            </a: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IF THE NUMBER OF BALLOTS DO NOT ADD UP…. ASK THE ELECTION JUDGE IF THERE IS ANY BALLOTS IN THE EMERGENCY BALLOT SECTION.</a:t>
            </a: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THESE BALLOTS WILL NOT BE COUNTED BY THE TABULATOR.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THESE BALLOTS WILL BE REMOVED AND PUT THRU THE TABULATOR AT THE END OF THE DAY.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3C124-F9C3-3551-520E-A485FAA68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082" y="5285096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7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6AC6C4-C87B-6C72-082B-F129B3A8F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094" y="0"/>
            <a:ext cx="8826756" cy="4971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882869-FAEA-626E-A025-950F40B39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5EDC3-1D5C-9249-F374-A5F18DE8D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07" y="5370447"/>
            <a:ext cx="264589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02E3F4-9D7C-BB6D-4783-B39ACD3E8BAF}"/>
              </a:ext>
            </a:extLst>
          </p:cNvPr>
          <p:cNvSpPr txBox="1"/>
          <p:nvPr/>
        </p:nvSpPr>
        <p:spPr>
          <a:xfrm>
            <a:off x="2988733" y="5143161"/>
            <a:ext cx="6214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DURING THE CLOSING OF THE POLLS THE TABULATOR WILL PRINT OUT THE RESULTS. 2 SETS ARE PRINTED. ONE FOR THE RECORD AND ONE TO POST ON THE DOOR. POLL WATCHERS</a:t>
            </a:r>
          </a:p>
          <a:p>
            <a:pPr algn="ctr"/>
            <a:r>
              <a:rPr lang="en-US" b="1" dirty="0"/>
              <a:t>CAN ASK FOR A COPY IF THEY WANT IT. </a:t>
            </a:r>
            <a:r>
              <a:rPr lang="en-US" b="1" dirty="0">
                <a:highlight>
                  <a:srgbClr val="FFFF00"/>
                </a:highlight>
              </a:rPr>
              <a:t>IF YOU ARE THERE AT THE END OF VOTING, ASK FOR A COPY.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3E315-8042-4004-A74F-EDCF937E3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8362"/>
            <a:ext cx="2730546" cy="15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55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678316-235D-6379-3DE9-58508098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41" y="292282"/>
            <a:ext cx="7055318" cy="4910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1F04DC-523D-EA9C-B79E-93D7B83C8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2BFF8E-937D-04AC-F9DA-B879D3E6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07" y="5370447"/>
            <a:ext cx="264589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744F7-0A12-E424-7C13-EF352BCED917}"/>
              </a:ext>
            </a:extLst>
          </p:cNvPr>
          <p:cNvSpPr txBox="1"/>
          <p:nvPr/>
        </p:nvSpPr>
        <p:spPr>
          <a:xfrm>
            <a:off x="3251200" y="5370447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EXTRA COPIES ARE EASY TO RUN.</a:t>
            </a:r>
          </a:p>
          <a:p>
            <a:pPr algn="ctr"/>
            <a:r>
              <a:rPr lang="en-US" sz="2400" b="1" dirty="0"/>
              <a:t>THEY JUST TAKE TIME……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CD1DD3-0735-D353-0930-95955B825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89" y="856215"/>
            <a:ext cx="2462077" cy="1383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473B54-E8BE-E717-9FA6-A80131CC0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9923" y="787234"/>
            <a:ext cx="246207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78459-FE64-E69D-CBB1-61BFE507DEB5}"/>
              </a:ext>
            </a:extLst>
          </p:cNvPr>
          <p:cNvSpPr txBox="1"/>
          <p:nvPr/>
        </p:nvSpPr>
        <p:spPr>
          <a:xfrm>
            <a:off x="603139" y="1219144"/>
            <a:ext cx="10850879" cy="295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section will help you get acquainted with the process and the equipment.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 training that will get you 100% trained, but it will put your comfort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up a bit.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 couple of poll watching sessions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and you will be come an expert observer.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training will help you get there.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647CD-E471-8000-391B-87F7143B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62AF29-524B-E163-B811-1DBE195A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107" y="5370447"/>
            <a:ext cx="2645893" cy="1487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517EB-B0BF-39C2-9E45-BBA8833EB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543" y="4687636"/>
            <a:ext cx="2798307" cy="1572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A69DDA-AFDA-5621-6EE8-A75023351DF3}"/>
              </a:ext>
            </a:extLst>
          </p:cNvPr>
          <p:cNvSpPr txBox="1"/>
          <p:nvPr/>
        </p:nvSpPr>
        <p:spPr>
          <a:xfrm>
            <a:off x="2891736" y="5704379"/>
            <a:ext cx="60976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Contact us at:</a:t>
            </a:r>
          </a:p>
          <a:p>
            <a:r>
              <a:rPr lang="en-US" sz="2000" b="1" dirty="0"/>
              <a:t>ILL_CAVF@ATT.NET</a:t>
            </a:r>
          </a:p>
          <a:p>
            <a:r>
              <a:rPr lang="en-US" sz="2000" b="1" dirty="0"/>
              <a:t>devin@threeheadedeaglealliance.com</a:t>
            </a:r>
          </a:p>
        </p:txBody>
      </p:sp>
    </p:spTree>
    <p:extLst>
      <p:ext uri="{BB962C8B-B14F-4D97-AF65-F5344CB8AC3E}">
        <p14:creationId xmlns:p14="http://schemas.microsoft.com/office/powerpoint/2010/main" val="1142623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1C45E0-D6AA-8871-5400-D1A5BC9EE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62" y="140071"/>
            <a:ext cx="4559592" cy="6313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1305F0-3279-AF57-F750-C6F32F9D4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CE410-0653-8688-5017-146C53598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07" y="0"/>
            <a:ext cx="264589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C9878B-E485-9AC7-2E48-668134C72A4D}"/>
              </a:ext>
            </a:extLst>
          </p:cNvPr>
          <p:cNvSpPr txBox="1"/>
          <p:nvPr/>
        </p:nvSpPr>
        <p:spPr>
          <a:xfrm>
            <a:off x="8788400" y="2819400"/>
            <a:ext cx="2734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THERE IS MORE THAN 1 PRECINCT AT THE POLLING PLACE THERE WILL BE A SECTION ON THE TAPE FOR EACH PRECINCT.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F2A5B-EB00-6823-59B1-3E9157D0A4CD}"/>
              </a:ext>
            </a:extLst>
          </p:cNvPr>
          <p:cNvSpPr txBox="1"/>
          <p:nvPr/>
        </p:nvSpPr>
        <p:spPr>
          <a:xfrm>
            <a:off x="7333379" y="1869532"/>
            <a:ext cx="273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PRECINCT 333’S TAPE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A87A9-1E18-219A-799C-1AA788407379}"/>
              </a:ext>
            </a:extLst>
          </p:cNvPr>
          <p:cNvSpPr txBox="1"/>
          <p:nvPr/>
        </p:nvSpPr>
        <p:spPr>
          <a:xfrm>
            <a:off x="7952691" y="4619136"/>
            <a:ext cx="273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PRECINCT 334’S TAPE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A4B77F-EFEE-C285-C969-FAB222050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28" y="356786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2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722EA55-286E-8F4E-C3EA-50DF7590F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32" y="20411"/>
            <a:ext cx="2844305" cy="14273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722B18-CA5D-07C7-E4C7-D1E5EB2B5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5393"/>
            <a:ext cx="2336800" cy="1382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325CF0-EFBF-C19E-2044-C842214A1A52}"/>
              </a:ext>
            </a:extLst>
          </p:cNvPr>
          <p:cNvSpPr txBox="1"/>
          <p:nvPr/>
        </p:nvSpPr>
        <p:spPr>
          <a:xfrm>
            <a:off x="2497667" y="1600200"/>
            <a:ext cx="69765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QUESTIONS?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THANK YOU FOR </a:t>
            </a:r>
          </a:p>
          <a:p>
            <a:pPr algn="ctr"/>
            <a:r>
              <a:rPr lang="en-US" sz="4400" b="1" dirty="0"/>
              <a:t>STEPPING UP</a:t>
            </a:r>
          </a:p>
          <a:p>
            <a:pPr algn="ctr"/>
            <a:r>
              <a:rPr lang="en-US" sz="4400" b="1" dirty="0"/>
              <a:t>TO HELP INSURE </a:t>
            </a:r>
          </a:p>
          <a:p>
            <a:pPr algn="ctr"/>
            <a:r>
              <a:rPr lang="en-US" sz="4400" b="1" dirty="0"/>
              <a:t>A SECURE ELECTION.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1D3DB-98B7-255E-B7C7-C5C2E9BAF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25" y="316364"/>
            <a:ext cx="2798307" cy="1572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7BCF74-F453-A3F9-C44E-CF7EB55EC9E2}"/>
              </a:ext>
            </a:extLst>
          </p:cNvPr>
          <p:cNvSpPr txBox="1"/>
          <p:nvPr/>
        </p:nvSpPr>
        <p:spPr>
          <a:xfrm>
            <a:off x="6764154" y="5475393"/>
            <a:ext cx="609760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 us at:</a:t>
            </a:r>
          </a:p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ILL_CAVF@ATT.NET</a:t>
            </a:r>
            <a:endParaRPr lang="en-US" sz="1800" b="1" u="sng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devin@threeheadedeaglealliance.com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61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37E92-62F6-EB95-395A-16032E5C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177" y="0"/>
            <a:ext cx="5321646" cy="6855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B47B9-355D-BF98-7556-794E22958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1403"/>
            <a:ext cx="2334970" cy="1383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73F49A-B161-BADB-9E60-B2FA74548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9310" y="5368802"/>
            <a:ext cx="2642690" cy="148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AEDD9-BEB1-FEFC-F6B5-D5F4FD685307}"/>
              </a:ext>
            </a:extLst>
          </p:cNvPr>
          <p:cNvSpPr txBox="1"/>
          <p:nvPr/>
        </p:nvSpPr>
        <p:spPr>
          <a:xfrm>
            <a:off x="389106" y="2140085"/>
            <a:ext cx="2859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POLL WATCHER</a:t>
            </a:r>
          </a:p>
          <a:p>
            <a:pPr algn="ctr"/>
            <a:r>
              <a:rPr lang="en-US" sz="2400" b="1" dirty="0"/>
              <a:t>CHECK LIST</a:t>
            </a:r>
          </a:p>
          <a:p>
            <a:pPr algn="ctr"/>
            <a:r>
              <a:rPr lang="en-US" sz="2400" b="1" dirty="0"/>
              <a:t>GUIDE</a:t>
            </a:r>
          </a:p>
          <a:p>
            <a:pPr algn="ctr"/>
            <a:r>
              <a:rPr lang="en-US" sz="2400" b="1" dirty="0"/>
              <a:t>FOR </a:t>
            </a:r>
          </a:p>
          <a:p>
            <a:pPr algn="ctr"/>
            <a:r>
              <a:rPr lang="en-US" sz="2400" b="1" dirty="0"/>
              <a:t>EARLY VOTING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E0888-6F76-F6F7-8F30-96E74FA3985E}"/>
              </a:ext>
            </a:extLst>
          </p:cNvPr>
          <p:cNvSpPr txBox="1"/>
          <p:nvPr/>
        </p:nvSpPr>
        <p:spPr>
          <a:xfrm>
            <a:off x="8756823" y="2292485"/>
            <a:ext cx="2859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ELECTION DAY </a:t>
            </a:r>
          </a:p>
          <a:p>
            <a:pPr algn="ctr"/>
            <a:r>
              <a:rPr lang="en-US" sz="2400" b="1" dirty="0"/>
              <a:t>CHECK LIST</a:t>
            </a:r>
          </a:p>
          <a:p>
            <a:pPr algn="ctr"/>
            <a:r>
              <a:rPr lang="en-US" sz="2400" b="1" dirty="0"/>
              <a:t>IS ONLY DIFFERENT</a:t>
            </a:r>
          </a:p>
          <a:p>
            <a:pPr algn="ctr"/>
            <a:r>
              <a:rPr lang="en-US" sz="2400" b="1" dirty="0"/>
              <a:t>IN A COUPLE OF </a:t>
            </a:r>
          </a:p>
          <a:p>
            <a:pPr algn="ctr"/>
            <a:r>
              <a:rPr lang="en-US" sz="2400" b="1" dirty="0"/>
              <a:t>AREAS.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803FF-EED1-D751-EAD9-226F7D7C2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716" y="150919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8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78459-FE64-E69D-CBB1-61BFE507DEB5}"/>
              </a:ext>
            </a:extLst>
          </p:cNvPr>
          <p:cNvSpPr txBox="1"/>
          <p:nvPr/>
        </p:nvSpPr>
        <p:spPr>
          <a:xfrm>
            <a:off x="814806" y="1041344"/>
            <a:ext cx="10850879" cy="1971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 WATCHING CHECK LIST – Early voting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Date:  ____/____/_______                        Polling Place Location _________________________________________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­­­____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Notify an Election Judge that you are a Poll Watcher, present your credentials  and sign in.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Ask to see a list of Judges assigned to the polling place.  (10 ILCS 5/17-23)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 # of EJs signed the oath statement record. Minimum of 5 judges are required.  (10 ILCS 5/17-23)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647CD-E471-8000-391B-87F7143B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62AF29-524B-E163-B811-1DBE195A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107" y="5370447"/>
            <a:ext cx="264589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F52071-4DEB-7A50-46BF-C3E5E4BCE0A9}"/>
              </a:ext>
            </a:extLst>
          </p:cNvPr>
          <p:cNvSpPr txBox="1"/>
          <p:nvPr/>
        </p:nvSpPr>
        <p:spPr>
          <a:xfrm rot="10800000" flipH="1" flipV="1">
            <a:off x="3764508" y="3508332"/>
            <a:ext cx="4951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/>
              <a:t>WHEN YOU SIGN IN  ASK THE </a:t>
            </a:r>
          </a:p>
          <a:p>
            <a:pPr algn="ctr"/>
            <a:r>
              <a:rPr lang="en-US" sz="2400" b="1" dirty="0"/>
              <a:t>ELECTION JUDGE TO SHOW</a:t>
            </a:r>
          </a:p>
          <a:p>
            <a:pPr algn="ctr"/>
            <a:r>
              <a:rPr lang="en-US" sz="2400" b="1" dirty="0"/>
              <a:t>YOU the FORMS IN THE  BINDER.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/>
              <a:t>CHECK THE JUDGES OATH SHEET.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/>
              <a:t>CHECK AND RECORD THE SEALS</a:t>
            </a:r>
          </a:p>
          <a:p>
            <a:pPr algn="ctr"/>
            <a:r>
              <a:rPr lang="en-US" sz="2400" b="1" dirty="0"/>
              <a:t>ON THE SEAL DOCUMENT.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273FA-B0D6-1EA9-A34D-B76852348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982" y="101479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C45921-9D7E-2021-8854-C803093AAC43}"/>
              </a:ext>
            </a:extLst>
          </p:cNvPr>
          <p:cNvSpPr txBox="1"/>
          <p:nvPr/>
        </p:nvSpPr>
        <p:spPr>
          <a:xfrm>
            <a:off x="327259" y="693019"/>
            <a:ext cx="10809171" cy="345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of EJs at check-in station. ____# Republican   ____ # Democratic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Voters checked in?  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# of provisional ballots issued ________. * You can get the # but not the names.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Are EJs properly Verifying signatures? 2 judges of 2 different parties are required to check.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check-in Judges asking the  voter to verify their address? Ensure they are not relying on an ID info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  Are the Check-in EJ announcing Voter, voter address and Party selected when a PW is present?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# of EJ at the ballot issue station? Are 2 EJ verifying the proper ballot is being issued before initialing.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Are privacy sleeves being issued? __­_Are the Ballot Box Judges checking for initials on every Ballot being cast?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EFD08-AB4B-B48A-CBED-FDD9FE1AC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32EEE1-1B78-300A-B446-12B14AA1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107" y="5370447"/>
            <a:ext cx="264589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3C4A9-01E3-0ACC-0DD2-923793A92C1C}"/>
              </a:ext>
            </a:extLst>
          </p:cNvPr>
          <p:cNvSpPr txBox="1"/>
          <p:nvPr/>
        </p:nvSpPr>
        <p:spPr>
          <a:xfrm>
            <a:off x="3147461" y="3676851"/>
            <a:ext cx="5159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/>
              <a:t>ASK ALL THE JUDGES WHAT ARE </a:t>
            </a:r>
          </a:p>
          <a:p>
            <a:pPr algn="ctr"/>
            <a:r>
              <a:rPr lang="en-US" sz="2400" b="1" dirty="0"/>
              <a:t>THEY AFFILIATED WITH.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/>
              <a:t>THEY ARE REQUIRED TO TELL YOU.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/>
              <a:t>CHECK-IN JUDGES – BOTH PARTIES?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/>
              <a:t>ARE THEY LEADING THE VOTER?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/>
              <a:t>ARE THEY USING A LICENSE TO </a:t>
            </a:r>
            <a:r>
              <a:rPr lang="en-US" sz="2400" b="1" dirty="0" err="1"/>
              <a:t>TO</a:t>
            </a:r>
            <a:r>
              <a:rPr lang="en-US" sz="2400" b="1" dirty="0"/>
              <a:t> CHECK IN A VOTER?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61CB8-A69B-C788-711D-86FAF4F2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434" y="3442775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98F49A-FBD3-4D93-2FF9-82964BC3CC23}"/>
              </a:ext>
            </a:extLst>
          </p:cNvPr>
          <p:cNvSpPr txBox="1"/>
          <p:nvPr/>
        </p:nvSpPr>
        <p:spPr>
          <a:xfrm>
            <a:off x="359343" y="823762"/>
            <a:ext cx="11685070" cy="395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of ballots cast on each tabulator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#1___­­______  #2__________ #3 _________ #4 ___­_______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Are there 4 seals on the tabulator /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ballot box? Left, right, ballot box, and Thumb drive access door.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____Ballot box Seal #s  #1_____________ #2 ____________ #3 ______________ #4 _______________ 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if unable to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a seal number, ask an EJ to position the seal where it is readable. Do not touch the equipment or the seal.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Tabulator thumb drives access door Seal #1 ___________­­­­ #2______ _____#3 ____________  #4___________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Ask to view the Seal Record Sheet.   Look for change of seal or a different number from  list above.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the following calculation at the end of voting or when no voters are present.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Ballots cast _____  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(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Voters checked in ___­__  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Provisional ballots ____ 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 (should be 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If the number do not match, present a challenge to an EJ to get the reason.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A85AA-796B-AF43-7A4D-37C70E0B9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16DCA4-EF52-DDD1-5EB1-072E8AA50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107" y="5422267"/>
            <a:ext cx="2645893" cy="1487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DBD217-F4E6-8BB3-93B9-9CBAE4A2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846" y="5247786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7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217A0E-4C3D-1DF6-429B-A8E826C09A60}"/>
              </a:ext>
            </a:extLst>
          </p:cNvPr>
          <p:cNvSpPr txBox="1"/>
          <p:nvPr/>
        </p:nvSpPr>
        <p:spPr>
          <a:xfrm>
            <a:off x="441291" y="125663"/>
            <a:ext cx="10674417" cy="563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Is there security camera(s) at the Polling Place?  ____ Are they operational 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#  of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signals at the polling place. Take a screen shot or List them on the bottom of the notes section.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  Are electioneering rules followed at entry and within the polling place? (10 ILCS 5/7-41(c)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VBM drop box at the polling station?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Seal # ________________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Was there a violation of any procedures or a challenge that  required an incident report?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Submitted by – Please  Print Name:   ________________________________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 Watchers can  view ALL election related records  (10 ILCS 5/17-23)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Use the back if you run out of note room.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DE795-DCA4-98C7-6229-DDE3827D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797B2B-2B82-B1E6-1313-C4F50415C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107" y="5370447"/>
            <a:ext cx="2645893" cy="1487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7CF2C-3AE8-2C8B-FFBC-7DBCD0969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385" y="5159433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D68505-3289-8284-2D6B-A732C587B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26" y="457200"/>
            <a:ext cx="6951474" cy="4798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A4BBD7-0702-5379-E6BD-939AE7EB8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16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DE4E08-6974-519E-0F48-FE491CC64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07" y="0"/>
            <a:ext cx="264589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046ACD-7099-1A1B-3728-B6436CB7E746}"/>
              </a:ext>
            </a:extLst>
          </p:cNvPr>
          <p:cNvSpPr txBox="1"/>
          <p:nvPr/>
        </p:nvSpPr>
        <p:spPr>
          <a:xfrm>
            <a:off x="7854215" y="1684421"/>
            <a:ext cx="3897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is what the judges binder looks like.</a:t>
            </a:r>
          </a:p>
          <a:p>
            <a:endParaRPr lang="en-US" sz="2400" b="1" dirty="0"/>
          </a:p>
          <a:p>
            <a:r>
              <a:rPr lang="en-US" sz="2400" b="1" dirty="0"/>
              <a:t>You are allowed to see all records pertaining to an election -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ILCS 5/17-23) 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7AA09-9EFB-9354-5C7F-562C59F21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990" y="4387127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0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03566C-01AF-8F16-81F2-A7EF69053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51" y="133124"/>
            <a:ext cx="8936325" cy="6724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978982-91CF-6D58-D886-7AEA286AD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4088"/>
            <a:ext cx="2334970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642CA7-303E-BCF8-18BD-AFCE0912C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07" y="0"/>
            <a:ext cx="264589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989536-D741-A22E-774A-32218E590B43}"/>
              </a:ext>
            </a:extLst>
          </p:cNvPr>
          <p:cNvSpPr txBox="1"/>
          <p:nvPr/>
        </p:nvSpPr>
        <p:spPr>
          <a:xfrm>
            <a:off x="9115124" y="2425566"/>
            <a:ext cx="27335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 are allowed to see all records pertaining to an election ….</a:t>
            </a:r>
          </a:p>
          <a:p>
            <a:r>
              <a:rPr lang="en-US" sz="2400" b="1" dirty="0"/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ILCS 5/17-23) 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CE121-BCDF-1CB6-AB97-E46300F6E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034" y="5151972"/>
            <a:ext cx="27983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1140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Weckbacher</dc:creator>
  <cp:lastModifiedBy>George Weckbacher</cp:lastModifiedBy>
  <cp:revision>2</cp:revision>
  <dcterms:created xsi:type="dcterms:W3CDTF">2022-08-28T18:14:31Z</dcterms:created>
  <dcterms:modified xsi:type="dcterms:W3CDTF">2022-08-29T01:37:03Z</dcterms:modified>
</cp:coreProperties>
</file>